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510" r:id="rId5"/>
    <p:sldId id="610" r:id="rId6"/>
    <p:sldId id="618" r:id="rId7"/>
    <p:sldId id="617" r:id="rId8"/>
    <p:sldId id="613" r:id="rId9"/>
    <p:sldId id="616" r:id="rId10"/>
    <p:sldId id="614" r:id="rId11"/>
    <p:sldId id="611" r:id="rId12"/>
    <p:sldId id="615" r:id="rId13"/>
    <p:sldId id="612" r:id="rId14"/>
    <p:sldId id="549" r:id="rId15"/>
    <p:sldId id="607" r:id="rId16"/>
    <p:sldId id="608" r:id="rId17"/>
    <p:sldId id="620" r:id="rId18"/>
    <p:sldId id="621" r:id="rId19"/>
    <p:sldId id="600" r:id="rId20"/>
    <p:sldId id="619" r:id="rId21"/>
    <p:sldId id="582" r:id="rId22"/>
    <p:sldId id="538" r:id="rId2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  <p15:guide id="3" orient="horz" pos="2928" userDrawn="1">
          <p15:clr>
            <a:srgbClr val="A4A3A4"/>
          </p15:clr>
        </p15:guide>
        <p15:guide id="4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ne, Malene (M.A.)" initials="LM(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B64D"/>
    <a:srgbClr val="8FBF14"/>
    <a:srgbClr val="DB147E"/>
    <a:srgbClr val="F75157"/>
    <a:srgbClr val="2A9F9F"/>
    <a:srgbClr val="000000"/>
    <a:srgbClr val="1088C3"/>
    <a:srgbClr val="FEB515"/>
    <a:srgbClr val="008000"/>
    <a:srgbClr val="D32B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4" autoAdjust="0"/>
    <p:restoredTop sz="84489" autoAdjust="0"/>
  </p:normalViewPr>
  <p:slideViewPr>
    <p:cSldViewPr>
      <p:cViewPr varScale="1">
        <p:scale>
          <a:sx n="62" d="100"/>
          <a:sy n="62" d="100"/>
        </p:scale>
        <p:origin x="852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013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109" d="100"/>
          <a:sy n="109" d="100"/>
        </p:scale>
        <p:origin x="-4288" y="-96"/>
      </p:cViewPr>
      <p:guideLst>
        <p:guide orient="horz" pos="3024"/>
        <p:guide pos="2304"/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image" Target="../media/image49.JPG"/><Relationship Id="rId4" Type="http://schemas.openxmlformats.org/officeDocument/2006/relationships/image" Target="../media/image52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image" Target="../media/image49.JPG"/><Relationship Id="rId4" Type="http://schemas.openxmlformats.org/officeDocument/2006/relationships/image" Target="../media/image5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7910F0-AA94-4CC7-B66C-F176215B57BB}" type="doc">
      <dgm:prSet loTypeId="urn:microsoft.com/office/officeart/2005/8/layout/pList2" loCatId="picture" qsTypeId="urn:microsoft.com/office/officeart/2005/8/quickstyle/simple2" qsCatId="simple" csTypeId="urn:microsoft.com/office/officeart/2005/8/colors/accent1_2" csCatId="accent1" phldr="1"/>
      <dgm:spPr/>
    </dgm:pt>
    <dgm:pt modelId="{882B504A-77E9-42FF-BC9E-72A18325AFAC}">
      <dgm:prSet phldrT="[Text]"/>
      <dgm:spPr/>
      <dgm:t>
        <a:bodyPr/>
        <a:lstStyle/>
        <a:p>
          <a:r>
            <a:rPr lang="en-US" b="1" dirty="0" smtClean="0"/>
            <a:t>London Urban EV Project</a:t>
          </a:r>
          <a:endParaRPr lang="en-US" b="1" dirty="0"/>
        </a:p>
      </dgm:t>
    </dgm:pt>
    <dgm:pt modelId="{3635A56A-A9A4-4C3B-9444-B601F33593DA}" type="parTrans" cxnId="{6F2B7620-4E1F-438F-B6C6-075833CA1326}">
      <dgm:prSet/>
      <dgm:spPr/>
      <dgm:t>
        <a:bodyPr/>
        <a:lstStyle/>
        <a:p>
          <a:endParaRPr lang="en-US"/>
        </a:p>
      </dgm:t>
    </dgm:pt>
    <dgm:pt modelId="{0C8C0ECE-6B29-41E2-BC72-AC41A939463B}" type="sibTrans" cxnId="{6F2B7620-4E1F-438F-B6C6-075833CA1326}">
      <dgm:prSet/>
      <dgm:spPr/>
      <dgm:t>
        <a:bodyPr/>
        <a:lstStyle/>
        <a:p>
          <a:endParaRPr lang="en-US"/>
        </a:p>
      </dgm:t>
    </dgm:pt>
    <dgm:pt modelId="{5A97668F-E477-41A6-9A1C-53F42B4B0FBE}">
      <dgm:prSet phldrT="[Text]"/>
      <dgm:spPr/>
      <dgm:t>
        <a:bodyPr/>
        <a:lstStyle/>
        <a:p>
          <a:r>
            <a:rPr lang="en-US" dirty="0" smtClean="0"/>
            <a:t>12-month trial of 20 new plug-in hybrid (PHEV) Ford Transit Custom vans that reduce local emissions running solely on electric power for the majority of city trips such as deliveries and maintenance work</a:t>
          </a:r>
          <a:endParaRPr lang="en-US" dirty="0"/>
        </a:p>
      </dgm:t>
    </dgm:pt>
    <dgm:pt modelId="{E992BE16-E129-4758-9921-3C83E21DF4CF}" type="parTrans" cxnId="{043DB607-E16A-45FE-9C26-0F1DE8DFC113}">
      <dgm:prSet/>
      <dgm:spPr/>
      <dgm:t>
        <a:bodyPr/>
        <a:lstStyle/>
        <a:p>
          <a:endParaRPr lang="en-US"/>
        </a:p>
      </dgm:t>
    </dgm:pt>
    <dgm:pt modelId="{D3D75F91-232E-4721-A79C-E2B3CCAC6982}" type="sibTrans" cxnId="{043DB607-E16A-45FE-9C26-0F1DE8DFC113}">
      <dgm:prSet/>
      <dgm:spPr/>
      <dgm:t>
        <a:bodyPr/>
        <a:lstStyle/>
        <a:p>
          <a:endParaRPr lang="en-US"/>
        </a:p>
      </dgm:t>
    </dgm:pt>
    <dgm:pt modelId="{780E7B61-9B06-4062-86A0-92C014768F02}">
      <dgm:prSet phldrT="[Text]"/>
      <dgm:spPr/>
      <dgm:t>
        <a:bodyPr/>
        <a:lstStyle/>
        <a:p>
          <a:r>
            <a:rPr lang="en-US" b="1" dirty="0" smtClean="0"/>
            <a:t>DHL StreetScooter Work XL </a:t>
          </a:r>
          <a:endParaRPr lang="en-US" b="1" dirty="0"/>
        </a:p>
      </dgm:t>
    </dgm:pt>
    <dgm:pt modelId="{7CF5B446-1ED5-455B-9D94-5383EBB2C483}" type="parTrans" cxnId="{74916121-5226-4BD3-B918-C7D99641B5A7}">
      <dgm:prSet/>
      <dgm:spPr/>
      <dgm:t>
        <a:bodyPr/>
        <a:lstStyle/>
        <a:p>
          <a:endParaRPr lang="en-US"/>
        </a:p>
      </dgm:t>
    </dgm:pt>
    <dgm:pt modelId="{5263E757-47D8-4FEE-B824-39FE29B15BAC}" type="sibTrans" cxnId="{74916121-5226-4BD3-B918-C7D99641B5A7}">
      <dgm:prSet/>
      <dgm:spPr/>
      <dgm:t>
        <a:bodyPr/>
        <a:lstStyle/>
        <a:p>
          <a:endParaRPr lang="en-US"/>
        </a:p>
      </dgm:t>
    </dgm:pt>
    <dgm:pt modelId="{9F696DD4-05C2-456B-969E-65D7644DEE7A}">
      <dgm:prSet phldrT="[Text]"/>
      <dgm:spPr/>
      <dgm:t>
        <a:bodyPr/>
        <a:lstStyle/>
        <a:p>
          <a:r>
            <a:rPr lang="en-US" dirty="0" smtClean="0"/>
            <a:t>Partnership with Deutsche Post DHL to support urban parcel delivery in Germany</a:t>
          </a:r>
          <a:endParaRPr lang="en-US" dirty="0"/>
        </a:p>
      </dgm:t>
    </dgm:pt>
    <dgm:pt modelId="{CD53FD04-BA8D-43BD-8C54-7405F200AC78}" type="parTrans" cxnId="{EEE6BF61-7D11-4101-998E-61B0C1709D1B}">
      <dgm:prSet/>
      <dgm:spPr/>
      <dgm:t>
        <a:bodyPr/>
        <a:lstStyle/>
        <a:p>
          <a:endParaRPr lang="en-US"/>
        </a:p>
      </dgm:t>
    </dgm:pt>
    <dgm:pt modelId="{C94749E7-B1A3-4E7A-8D4B-1D57DB0B71D1}" type="sibTrans" cxnId="{EEE6BF61-7D11-4101-998E-61B0C1709D1B}">
      <dgm:prSet/>
      <dgm:spPr/>
      <dgm:t>
        <a:bodyPr/>
        <a:lstStyle/>
        <a:p>
          <a:endParaRPr lang="en-US"/>
        </a:p>
      </dgm:t>
    </dgm:pt>
    <dgm:pt modelId="{7ACE9043-2415-4AAF-AD64-0B3B357A1A6B}">
      <dgm:prSet phldrT="[Text]"/>
      <dgm:spPr/>
      <dgm:t>
        <a:bodyPr/>
        <a:lstStyle/>
        <a:p>
          <a:r>
            <a:rPr lang="en-US" dirty="0" smtClean="0"/>
            <a:t>2500 E-Vans scheduled for production in 2018, with each vehicle </a:t>
          </a:r>
          <a:r>
            <a:rPr lang="en-US" b="0" i="0" dirty="0" smtClean="0"/>
            <a:t>saving  approximately 5 tons of CO2 and 1,900L of diesel fuel each year</a:t>
          </a:r>
          <a:endParaRPr lang="en-US" dirty="0"/>
        </a:p>
      </dgm:t>
    </dgm:pt>
    <dgm:pt modelId="{469E65F1-5CEB-42BF-91F6-741653AD460E}" type="parTrans" cxnId="{7B304D6A-E3A2-4313-B3B2-4516775A73F4}">
      <dgm:prSet/>
      <dgm:spPr/>
      <dgm:t>
        <a:bodyPr/>
        <a:lstStyle/>
        <a:p>
          <a:endParaRPr lang="en-US"/>
        </a:p>
      </dgm:t>
    </dgm:pt>
    <dgm:pt modelId="{97107626-4BC7-4BC9-A4F2-C161C23D0FCD}" type="sibTrans" cxnId="{7B304D6A-E3A2-4313-B3B2-4516775A73F4}">
      <dgm:prSet/>
      <dgm:spPr/>
      <dgm:t>
        <a:bodyPr/>
        <a:lstStyle/>
        <a:p>
          <a:endParaRPr lang="en-US"/>
        </a:p>
      </dgm:t>
    </dgm:pt>
    <dgm:pt modelId="{B99FCCC0-21FF-4941-87BD-7E004A922D46}">
      <dgm:prSet phldrT="[Text]"/>
      <dgm:spPr/>
      <dgm:t>
        <a:bodyPr/>
        <a:lstStyle/>
        <a:p>
          <a:r>
            <a:rPr lang="en-US" b="1" dirty="0" smtClean="0"/>
            <a:t>The City of Tomorrow</a:t>
          </a:r>
          <a:r>
            <a:rPr lang="en-US" dirty="0" smtClean="0"/>
            <a:t>	</a:t>
          </a:r>
          <a:endParaRPr lang="en-US" dirty="0"/>
        </a:p>
      </dgm:t>
    </dgm:pt>
    <dgm:pt modelId="{572B9933-7475-4C79-BD03-55837D388B96}" type="parTrans" cxnId="{6FB20BE7-E8F8-4953-B9C3-921226981CDB}">
      <dgm:prSet/>
      <dgm:spPr/>
      <dgm:t>
        <a:bodyPr/>
        <a:lstStyle/>
        <a:p>
          <a:endParaRPr lang="en-US"/>
        </a:p>
      </dgm:t>
    </dgm:pt>
    <dgm:pt modelId="{B9C9DA2A-D6BA-4E75-ABF6-5F48EA5615C9}" type="sibTrans" cxnId="{6FB20BE7-E8F8-4953-B9C3-921226981CDB}">
      <dgm:prSet/>
      <dgm:spPr/>
      <dgm:t>
        <a:bodyPr/>
        <a:lstStyle/>
        <a:p>
          <a:endParaRPr lang="en-US"/>
        </a:p>
      </dgm:t>
    </dgm:pt>
    <dgm:pt modelId="{D4C64F07-BD81-4E91-BC69-C401304ECE2E}">
      <dgm:prSet phldrT="[Text]"/>
      <dgm:spPr/>
      <dgm:t>
        <a:bodyPr/>
        <a:lstStyle/>
        <a:p>
          <a:r>
            <a:rPr lang="en-US" b="0" i="0" dirty="0" smtClean="0"/>
            <a:t>Explores how near-term mobility advancements such as autonomous and electric vehicles, ride sharing, ride-hailing, and connected vehicles could potentially interact with urban infrastructure and create a more cohesive transportation eco-system</a:t>
          </a:r>
          <a:endParaRPr lang="en-US" b="1" dirty="0"/>
        </a:p>
      </dgm:t>
    </dgm:pt>
    <dgm:pt modelId="{B4D1426D-8867-4AF3-BABE-890A0BFD2AC0}" type="parTrans" cxnId="{C91021F6-79D8-41E8-A748-610A5475562B}">
      <dgm:prSet/>
      <dgm:spPr/>
      <dgm:t>
        <a:bodyPr/>
        <a:lstStyle/>
        <a:p>
          <a:endParaRPr lang="en-US"/>
        </a:p>
      </dgm:t>
    </dgm:pt>
    <dgm:pt modelId="{14A838C7-CAEE-4F0A-B8D5-073683E98B38}" type="sibTrans" cxnId="{C91021F6-79D8-41E8-A748-610A5475562B}">
      <dgm:prSet/>
      <dgm:spPr/>
      <dgm:t>
        <a:bodyPr/>
        <a:lstStyle/>
        <a:p>
          <a:endParaRPr lang="en-US"/>
        </a:p>
      </dgm:t>
    </dgm:pt>
    <dgm:pt modelId="{0A663A69-732A-4B1D-80B9-E75CE6F80A61}">
      <dgm:prSet phldrT="[Text]"/>
      <dgm:spPr/>
      <dgm:t>
        <a:bodyPr/>
        <a:lstStyle/>
        <a:p>
          <a:r>
            <a:rPr lang="en-US" b="1" dirty="0" smtClean="0"/>
            <a:t>eQVM:  PHEV F-150 Pickup, BEV F-59 via eQVM</a:t>
          </a:r>
          <a:endParaRPr lang="en-US" b="1" dirty="0"/>
        </a:p>
      </dgm:t>
    </dgm:pt>
    <dgm:pt modelId="{B3A33A64-A493-4F9B-A695-60CD1C737CF6}" type="parTrans" cxnId="{FE3EC005-8CA1-4ABF-B4A2-6705873F367F}">
      <dgm:prSet/>
      <dgm:spPr/>
      <dgm:t>
        <a:bodyPr/>
        <a:lstStyle/>
        <a:p>
          <a:endParaRPr lang="en-US"/>
        </a:p>
      </dgm:t>
    </dgm:pt>
    <dgm:pt modelId="{77705DEA-F413-456A-81FE-2B6428971B5C}" type="sibTrans" cxnId="{FE3EC005-8CA1-4ABF-B4A2-6705873F367F}">
      <dgm:prSet/>
      <dgm:spPr/>
      <dgm:t>
        <a:bodyPr/>
        <a:lstStyle/>
        <a:p>
          <a:endParaRPr lang="en-US"/>
        </a:p>
      </dgm:t>
    </dgm:pt>
    <dgm:pt modelId="{5A76E335-9236-4958-A861-33B62BFFA4C0}">
      <dgm:prSet phldrT="[Text]"/>
      <dgm:spPr/>
      <dgm:t>
        <a:bodyPr/>
        <a:lstStyle/>
        <a:p>
          <a:r>
            <a:rPr lang="en-US" b="0" dirty="0" smtClean="0"/>
            <a:t>Select Upfitters can now add a plug-in and BEV technology on Ford products</a:t>
          </a:r>
          <a:endParaRPr lang="en-US" b="0" dirty="0"/>
        </a:p>
      </dgm:t>
    </dgm:pt>
    <dgm:pt modelId="{C0ACAB9A-603D-487A-B3A7-FCE189FE75F6}" type="parTrans" cxnId="{963DB666-9A2B-4E2E-A6EE-C32A50E98C01}">
      <dgm:prSet/>
      <dgm:spPr/>
      <dgm:t>
        <a:bodyPr/>
        <a:lstStyle/>
        <a:p>
          <a:endParaRPr lang="en-US"/>
        </a:p>
      </dgm:t>
    </dgm:pt>
    <dgm:pt modelId="{3FF40DA5-1BF6-4DCA-A08B-24D136D97898}" type="sibTrans" cxnId="{963DB666-9A2B-4E2E-A6EE-C32A50E98C01}">
      <dgm:prSet/>
      <dgm:spPr/>
      <dgm:t>
        <a:bodyPr/>
        <a:lstStyle/>
        <a:p>
          <a:endParaRPr lang="en-US"/>
        </a:p>
      </dgm:t>
    </dgm:pt>
    <dgm:pt modelId="{A5BFC10E-76C7-4C67-93D1-E21F02EA99E0}">
      <dgm:prSet phldrT="[Text]"/>
      <dgm:spPr/>
      <dgm:t>
        <a:bodyPr/>
        <a:lstStyle/>
        <a:p>
          <a:r>
            <a:rPr lang="en-US" b="1" dirty="0" smtClean="0"/>
            <a:t>Ford Medical Transport Van</a:t>
          </a:r>
          <a:endParaRPr lang="en-US" b="1" dirty="0"/>
        </a:p>
      </dgm:t>
    </dgm:pt>
    <dgm:pt modelId="{E079F744-BA74-4DA7-88CB-868B95607B3C}" type="parTrans" cxnId="{435966FD-53EA-40E8-ABD7-455D926B4EA0}">
      <dgm:prSet/>
      <dgm:spPr/>
      <dgm:t>
        <a:bodyPr/>
        <a:lstStyle/>
        <a:p>
          <a:endParaRPr lang="en-US"/>
        </a:p>
      </dgm:t>
    </dgm:pt>
    <dgm:pt modelId="{83DCC8A6-0A7D-4347-9366-F0179F7608BD}" type="sibTrans" cxnId="{435966FD-53EA-40E8-ABD7-455D926B4EA0}">
      <dgm:prSet/>
      <dgm:spPr/>
      <dgm:t>
        <a:bodyPr/>
        <a:lstStyle/>
        <a:p>
          <a:endParaRPr lang="en-US"/>
        </a:p>
      </dgm:t>
    </dgm:pt>
    <dgm:pt modelId="{F069223F-ADC6-47BC-9816-0E32EC957AB9}">
      <dgm:prSet phldrT="[Text]"/>
      <dgm:spPr/>
      <dgm:t>
        <a:bodyPr/>
        <a:lstStyle/>
        <a:p>
          <a:r>
            <a:rPr lang="en-US" b="0" dirty="0" smtClean="0"/>
            <a:t>Upfitter friendly van for mobility equipment upgrades</a:t>
          </a:r>
          <a:endParaRPr lang="en-US" b="0" dirty="0"/>
        </a:p>
      </dgm:t>
    </dgm:pt>
    <dgm:pt modelId="{148A8709-41D9-4BCD-A23D-20B08579C1E6}" type="parTrans" cxnId="{DF85B263-8064-4633-9459-E6988D76EF78}">
      <dgm:prSet/>
      <dgm:spPr/>
      <dgm:t>
        <a:bodyPr/>
        <a:lstStyle/>
        <a:p>
          <a:endParaRPr lang="en-US"/>
        </a:p>
      </dgm:t>
    </dgm:pt>
    <dgm:pt modelId="{0A9DA3E7-A14A-4301-B70B-7356045AC583}" type="sibTrans" cxnId="{DF85B263-8064-4633-9459-E6988D76EF78}">
      <dgm:prSet/>
      <dgm:spPr/>
      <dgm:t>
        <a:bodyPr/>
        <a:lstStyle/>
        <a:p>
          <a:endParaRPr lang="en-US"/>
        </a:p>
      </dgm:t>
    </dgm:pt>
    <dgm:pt modelId="{4A50E4F5-EF7F-44E0-A45B-8A322D4CB598}">
      <dgm:prSet phldrT="[Text]"/>
      <dgm:spPr/>
      <dgm:t>
        <a:bodyPr/>
        <a:lstStyle/>
        <a:p>
          <a:r>
            <a:rPr lang="en-US" b="0" dirty="0" smtClean="0"/>
            <a:t>Easy ingress/egress and loading</a:t>
          </a:r>
          <a:endParaRPr lang="en-US" b="0" dirty="0"/>
        </a:p>
      </dgm:t>
    </dgm:pt>
    <dgm:pt modelId="{D3DE8E05-FB4D-477C-86D7-570F916D37F2}" type="parTrans" cxnId="{511EFA14-F512-4C2E-94B3-EA6A78CABF32}">
      <dgm:prSet/>
      <dgm:spPr/>
      <dgm:t>
        <a:bodyPr/>
        <a:lstStyle/>
        <a:p>
          <a:endParaRPr lang="en-US"/>
        </a:p>
      </dgm:t>
    </dgm:pt>
    <dgm:pt modelId="{9A4188E2-4459-4F2B-85B5-6C1A1E6B742B}" type="sibTrans" cxnId="{511EFA14-F512-4C2E-94B3-EA6A78CABF32}">
      <dgm:prSet/>
      <dgm:spPr/>
      <dgm:t>
        <a:bodyPr/>
        <a:lstStyle/>
        <a:p>
          <a:endParaRPr lang="en-US"/>
        </a:p>
      </dgm:t>
    </dgm:pt>
    <dgm:pt modelId="{EA3E8369-FFFB-410E-AEC6-E3703F603562}">
      <dgm:prSet phldrT="[Text]"/>
      <dgm:spPr/>
      <dgm:t>
        <a:bodyPr/>
        <a:lstStyle/>
        <a:p>
          <a:endParaRPr lang="en-US" b="1" dirty="0"/>
        </a:p>
      </dgm:t>
    </dgm:pt>
    <dgm:pt modelId="{E98BFB13-EE07-447C-AC2A-2BED6D9D501B}" type="parTrans" cxnId="{A886FB68-EAFB-480A-B7C1-2FB3213894EE}">
      <dgm:prSet/>
      <dgm:spPr/>
      <dgm:t>
        <a:bodyPr/>
        <a:lstStyle/>
        <a:p>
          <a:endParaRPr lang="en-US"/>
        </a:p>
      </dgm:t>
    </dgm:pt>
    <dgm:pt modelId="{4D83C15B-3502-4F98-B106-A3AF3FF726CF}" type="sibTrans" cxnId="{A886FB68-EAFB-480A-B7C1-2FB3213894EE}">
      <dgm:prSet/>
      <dgm:spPr/>
      <dgm:t>
        <a:bodyPr/>
        <a:lstStyle/>
        <a:p>
          <a:endParaRPr lang="en-US"/>
        </a:p>
      </dgm:t>
    </dgm:pt>
    <dgm:pt modelId="{D9D0B71E-C7A5-4721-BB02-47F461FA09E2}">
      <dgm:prSet phldrT="[Text]"/>
      <dgm:spPr/>
      <dgm:t>
        <a:bodyPr/>
        <a:lstStyle/>
        <a:p>
          <a:r>
            <a:rPr lang="en-US" b="0" dirty="0" smtClean="0"/>
            <a:t>Seat configurations allow for spacious cabin environment</a:t>
          </a:r>
          <a:endParaRPr lang="en-US" b="0" dirty="0"/>
        </a:p>
      </dgm:t>
    </dgm:pt>
    <dgm:pt modelId="{01781AB8-7E40-4603-B24A-DB22DE3C32F0}" type="parTrans" cxnId="{B1CFC58D-9A92-42A1-AB11-1F598F9B97AD}">
      <dgm:prSet/>
      <dgm:spPr/>
      <dgm:t>
        <a:bodyPr/>
        <a:lstStyle/>
        <a:p>
          <a:endParaRPr lang="en-US"/>
        </a:p>
      </dgm:t>
    </dgm:pt>
    <dgm:pt modelId="{D03AF644-043D-4099-B1A3-F34E58A26CC5}" type="sibTrans" cxnId="{B1CFC58D-9A92-42A1-AB11-1F598F9B97AD}">
      <dgm:prSet/>
      <dgm:spPr/>
      <dgm:t>
        <a:bodyPr/>
        <a:lstStyle/>
        <a:p>
          <a:endParaRPr lang="en-US"/>
        </a:p>
      </dgm:t>
    </dgm:pt>
    <dgm:pt modelId="{057CE7D2-3F9A-4B6D-97AF-F17193DFB23F}">
      <dgm:prSet phldrT="[Text]"/>
      <dgm:spPr/>
      <dgm:t>
        <a:bodyPr/>
        <a:lstStyle/>
        <a:p>
          <a:r>
            <a:rPr lang="en-US" b="0" dirty="0" smtClean="0"/>
            <a:t>eQVM more robust than prior EV partnerships</a:t>
          </a:r>
          <a:endParaRPr lang="en-US" b="0" dirty="0"/>
        </a:p>
      </dgm:t>
    </dgm:pt>
    <dgm:pt modelId="{A4923AC2-9F0E-43F0-8984-89202D9A8125}" type="parTrans" cxnId="{647D36C2-DB19-4084-94AE-4A0CB05D6F11}">
      <dgm:prSet/>
      <dgm:spPr/>
      <dgm:t>
        <a:bodyPr/>
        <a:lstStyle/>
        <a:p>
          <a:endParaRPr lang="en-US"/>
        </a:p>
      </dgm:t>
    </dgm:pt>
    <dgm:pt modelId="{8E00B208-7166-498B-B04C-B27212606B64}" type="sibTrans" cxnId="{647D36C2-DB19-4084-94AE-4A0CB05D6F11}">
      <dgm:prSet/>
      <dgm:spPr/>
      <dgm:t>
        <a:bodyPr/>
        <a:lstStyle/>
        <a:p>
          <a:endParaRPr lang="en-US"/>
        </a:p>
      </dgm:t>
    </dgm:pt>
    <dgm:pt modelId="{3944E788-98A1-408D-9637-2AA4581FC72C}">
      <dgm:prSet phldrT="[Text]"/>
      <dgm:spPr/>
      <dgm:t>
        <a:bodyPr/>
        <a:lstStyle/>
        <a:p>
          <a:r>
            <a:rPr lang="en-US" b="0" dirty="0" smtClean="0"/>
            <a:t>Allows faster solutions, test bed for future Ford designed and build solution</a:t>
          </a:r>
          <a:endParaRPr lang="en-US" b="0" dirty="0"/>
        </a:p>
      </dgm:t>
    </dgm:pt>
    <dgm:pt modelId="{A8A475EB-F28B-43F3-9A6D-ACA48467C24F}" type="parTrans" cxnId="{D144F427-129D-47BE-A816-6E8E4088D62C}">
      <dgm:prSet/>
      <dgm:spPr/>
      <dgm:t>
        <a:bodyPr/>
        <a:lstStyle/>
        <a:p>
          <a:endParaRPr lang="en-US"/>
        </a:p>
      </dgm:t>
    </dgm:pt>
    <dgm:pt modelId="{2A985DA2-AE86-4303-ACD4-32BAB42586EB}" type="sibTrans" cxnId="{D144F427-129D-47BE-A816-6E8E4088D62C}">
      <dgm:prSet/>
      <dgm:spPr/>
      <dgm:t>
        <a:bodyPr/>
        <a:lstStyle/>
        <a:p>
          <a:endParaRPr lang="en-US"/>
        </a:p>
      </dgm:t>
    </dgm:pt>
    <dgm:pt modelId="{1B239CFE-C1D4-4C93-AE95-107681598BEF}" type="pres">
      <dgm:prSet presAssocID="{E37910F0-AA94-4CC7-B66C-F176215B57BB}" presName="Name0" presStyleCnt="0">
        <dgm:presLayoutVars>
          <dgm:dir/>
          <dgm:resizeHandles val="exact"/>
        </dgm:presLayoutVars>
      </dgm:prSet>
      <dgm:spPr/>
    </dgm:pt>
    <dgm:pt modelId="{FD242C85-670A-447E-860C-A44A79B04477}" type="pres">
      <dgm:prSet presAssocID="{E37910F0-AA94-4CC7-B66C-F176215B57BB}" presName="bkgdShp" presStyleLbl="alignAccFollowNode1" presStyleIdx="0" presStyleCnt="1" custScaleY="73251" custLinFactNeighborX="0" custLinFactNeighborY="-3212"/>
      <dgm:spPr/>
    </dgm:pt>
    <dgm:pt modelId="{063983F2-D1CC-46C3-A675-049FF2E230B5}" type="pres">
      <dgm:prSet presAssocID="{E37910F0-AA94-4CC7-B66C-F176215B57BB}" presName="linComp" presStyleCnt="0"/>
      <dgm:spPr/>
    </dgm:pt>
    <dgm:pt modelId="{1D08F27E-9291-4C09-8236-ED145CF37BB4}" type="pres">
      <dgm:prSet presAssocID="{882B504A-77E9-42FF-BC9E-72A18325AFAC}" presName="compNode" presStyleCnt="0"/>
      <dgm:spPr/>
    </dgm:pt>
    <dgm:pt modelId="{800629FA-65DE-42BB-8583-3C65DF3FFD0B}" type="pres">
      <dgm:prSet presAssocID="{882B504A-77E9-42FF-BC9E-72A18325AFAC}" presName="node" presStyleLbl="node1" presStyleIdx="0" presStyleCnt="5" custLinFactNeighborX="1356" custLinFactNeighborY="-125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9F0E83-DB72-4677-9968-AA340EB0436B}" type="pres">
      <dgm:prSet presAssocID="{882B504A-77E9-42FF-BC9E-72A18325AFAC}" presName="invisiNode" presStyleLbl="node1" presStyleIdx="0" presStyleCnt="5"/>
      <dgm:spPr/>
    </dgm:pt>
    <dgm:pt modelId="{099067FC-7A29-4CC8-8D5A-657E159B3A94}" type="pres">
      <dgm:prSet presAssocID="{882B504A-77E9-42FF-BC9E-72A18325AFAC}" presName="imagNode" presStyleLbl="fgImgPlace1" presStyleIdx="0" presStyleCnt="5" custScaleY="7289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  <dgm:pt modelId="{08DDB818-868F-48DC-B9A9-439264974142}" type="pres">
      <dgm:prSet presAssocID="{0C8C0ECE-6B29-41E2-BC72-AC41A939463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5B1973D-5AE3-4AA0-8600-083D055EDFB5}" type="pres">
      <dgm:prSet presAssocID="{780E7B61-9B06-4062-86A0-92C014768F02}" presName="compNode" presStyleCnt="0"/>
      <dgm:spPr/>
    </dgm:pt>
    <dgm:pt modelId="{B62D38A4-1CEB-440E-B10A-0515A4BB90B9}" type="pres">
      <dgm:prSet presAssocID="{780E7B61-9B06-4062-86A0-92C014768F02}" presName="node" presStyleLbl="node1" presStyleIdx="1" presStyleCnt="5" custLinFactNeighborX="1356" custLinFactNeighborY="-125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1F3EF3-0ED6-4614-8DE1-91E60C7E5285}" type="pres">
      <dgm:prSet presAssocID="{780E7B61-9B06-4062-86A0-92C014768F02}" presName="invisiNode" presStyleLbl="node1" presStyleIdx="1" presStyleCnt="5"/>
      <dgm:spPr/>
    </dgm:pt>
    <dgm:pt modelId="{B4DB1490-6875-4A97-98EB-3D8B478801F7}" type="pres">
      <dgm:prSet presAssocID="{780E7B61-9B06-4062-86A0-92C014768F02}" presName="imagNode" presStyleLbl="fgImgPlace1" presStyleIdx="1" presStyleCnt="5" custScaleY="7289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4AC023D3-73C9-4C03-8627-CCD846669035}" type="pres">
      <dgm:prSet presAssocID="{5263E757-47D8-4FEE-B824-39FE29B15BA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932101D-A056-4944-8580-DE0CB1A9EE81}" type="pres">
      <dgm:prSet presAssocID="{B99FCCC0-21FF-4941-87BD-7E004A922D46}" presName="compNode" presStyleCnt="0"/>
      <dgm:spPr/>
    </dgm:pt>
    <dgm:pt modelId="{76F3DCAC-9786-4D10-B8FF-EC18B7965148}" type="pres">
      <dgm:prSet presAssocID="{B99FCCC0-21FF-4941-87BD-7E004A922D46}" presName="node" presStyleLbl="node1" presStyleIdx="2" presStyleCnt="5" custLinFactNeighborX="1356" custLinFactNeighborY="-125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DC6859-DCA5-479D-9BDD-C9C9535A338E}" type="pres">
      <dgm:prSet presAssocID="{B99FCCC0-21FF-4941-87BD-7E004A922D46}" presName="invisiNode" presStyleLbl="node1" presStyleIdx="2" presStyleCnt="5"/>
      <dgm:spPr/>
    </dgm:pt>
    <dgm:pt modelId="{E3D6E6DC-517C-4A52-ADC1-D0AC6ED310F4}" type="pres">
      <dgm:prSet presAssocID="{B99FCCC0-21FF-4941-87BD-7E004A922D46}" presName="imagNode" presStyleLbl="fgImgPlace1" presStyleIdx="2" presStyleCnt="5" custScaleY="7289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E677642A-B207-4FE8-B8F0-165871DC8444}" type="pres">
      <dgm:prSet presAssocID="{B9C9DA2A-D6BA-4E75-ABF6-5F48EA5615C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A5168D5-053D-4B7C-9C7D-1E822D0504AC}" type="pres">
      <dgm:prSet presAssocID="{0A663A69-732A-4B1D-80B9-E75CE6F80A61}" presName="compNode" presStyleCnt="0"/>
      <dgm:spPr/>
    </dgm:pt>
    <dgm:pt modelId="{F4BD69F9-E8FC-40F6-9C33-091573DA9609}" type="pres">
      <dgm:prSet presAssocID="{0A663A69-732A-4B1D-80B9-E75CE6F80A61}" presName="node" presStyleLbl="node1" presStyleIdx="3" presStyleCnt="5" custLinFactNeighborX="1356" custLinFactNeighborY="-125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AC05DB-E4F3-470D-9681-1A104FFC7C8B}" type="pres">
      <dgm:prSet presAssocID="{0A663A69-732A-4B1D-80B9-E75CE6F80A61}" presName="invisiNode" presStyleLbl="node1" presStyleIdx="3" presStyleCnt="5"/>
      <dgm:spPr/>
    </dgm:pt>
    <dgm:pt modelId="{29123001-A617-4668-858C-557DBD2DFBE3}" type="pres">
      <dgm:prSet presAssocID="{0A663A69-732A-4B1D-80B9-E75CE6F80A61}" presName="imagNode" presStyleLbl="fgImgPlace1" presStyleIdx="3" presStyleCnt="5" custScaleX="99048" custScaleY="76350" custLinFactNeighborX="4202" custLinFactNeighborY="-1259"/>
      <dgm:spPr/>
    </dgm:pt>
    <dgm:pt modelId="{47E55E7F-0215-4DBF-8BC8-1D3B36118D50}" type="pres">
      <dgm:prSet presAssocID="{77705DEA-F413-456A-81FE-2B6428971B5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0221CE8-5A0D-49C5-9B98-58613AD923E5}" type="pres">
      <dgm:prSet presAssocID="{A5BFC10E-76C7-4C67-93D1-E21F02EA99E0}" presName="compNode" presStyleCnt="0"/>
      <dgm:spPr/>
    </dgm:pt>
    <dgm:pt modelId="{1BEB688D-5BFB-43A0-9D94-244C63412D65}" type="pres">
      <dgm:prSet presAssocID="{A5BFC10E-76C7-4C67-93D1-E21F02EA99E0}" presName="node" presStyleLbl="node1" presStyleIdx="4" presStyleCnt="5" custLinFactNeighborX="1356" custLinFactNeighborY="-125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F257AD-5D33-40A3-8D93-5307C25CE174}" type="pres">
      <dgm:prSet presAssocID="{A5BFC10E-76C7-4C67-93D1-E21F02EA99E0}" presName="invisiNode" presStyleLbl="node1" presStyleIdx="4" presStyleCnt="5"/>
      <dgm:spPr/>
    </dgm:pt>
    <dgm:pt modelId="{A9EFB79E-6DFD-406D-AA56-80786B1621D4}" type="pres">
      <dgm:prSet presAssocID="{A5BFC10E-76C7-4C67-93D1-E21F02EA99E0}" presName="imagNode" presStyleLbl="fgImgPlace1" presStyleIdx="4" presStyleCnt="5" custScaleY="72892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</dgm:ptLst>
  <dgm:cxnLst>
    <dgm:cxn modelId="{74916121-5226-4BD3-B918-C7D99641B5A7}" srcId="{E37910F0-AA94-4CC7-B66C-F176215B57BB}" destId="{780E7B61-9B06-4062-86A0-92C014768F02}" srcOrd="1" destOrd="0" parTransId="{7CF5B446-1ED5-455B-9D94-5383EBB2C483}" sibTransId="{5263E757-47D8-4FEE-B824-39FE29B15BAC}"/>
    <dgm:cxn modelId="{6FB20BE7-E8F8-4953-B9C3-921226981CDB}" srcId="{E37910F0-AA94-4CC7-B66C-F176215B57BB}" destId="{B99FCCC0-21FF-4941-87BD-7E004A922D46}" srcOrd="2" destOrd="0" parTransId="{572B9933-7475-4C79-BD03-55837D388B96}" sibTransId="{B9C9DA2A-D6BA-4E75-ABF6-5F48EA5615C9}"/>
    <dgm:cxn modelId="{511EFA14-F512-4C2E-94B3-EA6A78CABF32}" srcId="{A5BFC10E-76C7-4C67-93D1-E21F02EA99E0}" destId="{4A50E4F5-EF7F-44E0-A45B-8A322D4CB598}" srcOrd="1" destOrd="0" parTransId="{D3DE8E05-FB4D-477C-86D7-570F916D37F2}" sibTransId="{9A4188E2-4459-4F2B-85B5-6C1A1E6B742B}"/>
    <dgm:cxn modelId="{93294AFA-DDC9-4526-87F0-3D813030E5A9}" type="presOf" srcId="{9F696DD4-05C2-456B-969E-65D7644DEE7A}" destId="{B62D38A4-1CEB-440E-B10A-0515A4BB90B9}" srcOrd="0" destOrd="1" presId="urn:microsoft.com/office/officeart/2005/8/layout/pList2"/>
    <dgm:cxn modelId="{043DB607-E16A-45FE-9C26-0F1DE8DFC113}" srcId="{882B504A-77E9-42FF-BC9E-72A18325AFAC}" destId="{5A97668F-E477-41A6-9A1C-53F42B4B0FBE}" srcOrd="0" destOrd="0" parTransId="{E992BE16-E129-4758-9921-3C83E21DF4CF}" sibTransId="{D3D75F91-232E-4721-A79C-E2B3CCAC6982}"/>
    <dgm:cxn modelId="{EEE6BF61-7D11-4101-998E-61B0C1709D1B}" srcId="{780E7B61-9B06-4062-86A0-92C014768F02}" destId="{9F696DD4-05C2-456B-969E-65D7644DEE7A}" srcOrd="0" destOrd="0" parTransId="{CD53FD04-BA8D-43BD-8C54-7405F200AC78}" sibTransId="{C94749E7-B1A3-4E7A-8D4B-1D57DB0B71D1}"/>
    <dgm:cxn modelId="{24C8E766-D7E1-4D6F-9506-9EAA19296B83}" type="presOf" srcId="{E37910F0-AA94-4CC7-B66C-F176215B57BB}" destId="{1B239CFE-C1D4-4C93-AE95-107681598BEF}" srcOrd="0" destOrd="0" presId="urn:microsoft.com/office/officeart/2005/8/layout/pList2"/>
    <dgm:cxn modelId="{64C2C8E7-60A9-4E53-B66C-7585C3423407}" type="presOf" srcId="{F069223F-ADC6-47BC-9816-0E32EC957AB9}" destId="{1BEB688D-5BFB-43A0-9D94-244C63412D65}" srcOrd="0" destOrd="1" presId="urn:microsoft.com/office/officeart/2005/8/layout/pList2"/>
    <dgm:cxn modelId="{76DC9E3F-2640-4D38-B54F-70FD7940F116}" type="presOf" srcId="{B99FCCC0-21FF-4941-87BD-7E004A922D46}" destId="{76F3DCAC-9786-4D10-B8FF-EC18B7965148}" srcOrd="0" destOrd="0" presId="urn:microsoft.com/office/officeart/2005/8/layout/pList2"/>
    <dgm:cxn modelId="{C91021F6-79D8-41E8-A748-610A5475562B}" srcId="{B99FCCC0-21FF-4941-87BD-7E004A922D46}" destId="{D4C64F07-BD81-4E91-BC69-C401304ECE2E}" srcOrd="0" destOrd="0" parTransId="{B4D1426D-8867-4AF3-BABE-890A0BFD2AC0}" sibTransId="{14A838C7-CAEE-4F0A-B8D5-073683E98B38}"/>
    <dgm:cxn modelId="{4FA75AE9-BF6C-4608-B413-0A937F00D51C}" type="presOf" srcId="{A5BFC10E-76C7-4C67-93D1-E21F02EA99E0}" destId="{1BEB688D-5BFB-43A0-9D94-244C63412D65}" srcOrd="0" destOrd="0" presId="urn:microsoft.com/office/officeart/2005/8/layout/pList2"/>
    <dgm:cxn modelId="{A886FB68-EAFB-480A-B7C1-2FB3213894EE}" srcId="{A5BFC10E-76C7-4C67-93D1-E21F02EA99E0}" destId="{EA3E8369-FFFB-410E-AEC6-E3703F603562}" srcOrd="3" destOrd="0" parTransId="{E98BFB13-EE07-447C-AC2A-2BED6D9D501B}" sibTransId="{4D83C15B-3502-4F98-B106-A3AF3FF726CF}"/>
    <dgm:cxn modelId="{647D36C2-DB19-4084-94AE-4A0CB05D6F11}" srcId="{0A663A69-732A-4B1D-80B9-E75CE6F80A61}" destId="{057CE7D2-3F9A-4B6D-97AF-F17193DFB23F}" srcOrd="1" destOrd="0" parTransId="{A4923AC2-9F0E-43F0-8984-89202D9A8125}" sibTransId="{8E00B208-7166-498B-B04C-B27212606B64}"/>
    <dgm:cxn modelId="{6F2B7620-4E1F-438F-B6C6-075833CA1326}" srcId="{E37910F0-AA94-4CC7-B66C-F176215B57BB}" destId="{882B504A-77E9-42FF-BC9E-72A18325AFAC}" srcOrd="0" destOrd="0" parTransId="{3635A56A-A9A4-4C3B-9444-B601F33593DA}" sibTransId="{0C8C0ECE-6B29-41E2-BC72-AC41A939463B}"/>
    <dgm:cxn modelId="{49787232-0604-4084-AEB9-CCDFE8D502D4}" type="presOf" srcId="{5A76E335-9236-4958-A861-33B62BFFA4C0}" destId="{F4BD69F9-E8FC-40F6-9C33-091573DA9609}" srcOrd="0" destOrd="1" presId="urn:microsoft.com/office/officeart/2005/8/layout/pList2"/>
    <dgm:cxn modelId="{C821BDE5-2091-4828-B789-DEDF4513FB71}" type="presOf" srcId="{057CE7D2-3F9A-4B6D-97AF-F17193DFB23F}" destId="{F4BD69F9-E8FC-40F6-9C33-091573DA9609}" srcOrd="0" destOrd="2" presId="urn:microsoft.com/office/officeart/2005/8/layout/pList2"/>
    <dgm:cxn modelId="{FE3EC005-8CA1-4ABF-B4A2-6705873F367F}" srcId="{E37910F0-AA94-4CC7-B66C-F176215B57BB}" destId="{0A663A69-732A-4B1D-80B9-E75CE6F80A61}" srcOrd="3" destOrd="0" parTransId="{B3A33A64-A493-4F9B-A695-60CD1C737CF6}" sibTransId="{77705DEA-F413-456A-81FE-2B6428971B5C}"/>
    <dgm:cxn modelId="{59BCFB39-3E8F-4BE0-8B21-567BEEBDED25}" type="presOf" srcId="{780E7B61-9B06-4062-86A0-92C014768F02}" destId="{B62D38A4-1CEB-440E-B10A-0515A4BB90B9}" srcOrd="0" destOrd="0" presId="urn:microsoft.com/office/officeart/2005/8/layout/pList2"/>
    <dgm:cxn modelId="{55D5A50A-0DB8-4E96-892A-28E064EBFD15}" type="presOf" srcId="{0A663A69-732A-4B1D-80B9-E75CE6F80A61}" destId="{F4BD69F9-E8FC-40F6-9C33-091573DA9609}" srcOrd="0" destOrd="0" presId="urn:microsoft.com/office/officeart/2005/8/layout/pList2"/>
    <dgm:cxn modelId="{638C8FE0-8F20-4EE2-8D41-715621F137C3}" type="presOf" srcId="{77705DEA-F413-456A-81FE-2B6428971B5C}" destId="{47E55E7F-0215-4DBF-8BC8-1D3B36118D50}" srcOrd="0" destOrd="0" presId="urn:microsoft.com/office/officeart/2005/8/layout/pList2"/>
    <dgm:cxn modelId="{DB515539-70CF-4841-A75D-BA5B6775EE8E}" type="presOf" srcId="{7ACE9043-2415-4AAF-AD64-0B3B357A1A6B}" destId="{B62D38A4-1CEB-440E-B10A-0515A4BB90B9}" srcOrd="0" destOrd="2" presId="urn:microsoft.com/office/officeart/2005/8/layout/pList2"/>
    <dgm:cxn modelId="{5C2305D2-D642-49DE-874F-8BDC25BC885B}" type="presOf" srcId="{5263E757-47D8-4FEE-B824-39FE29B15BAC}" destId="{4AC023D3-73C9-4C03-8627-CCD846669035}" srcOrd="0" destOrd="0" presId="urn:microsoft.com/office/officeart/2005/8/layout/pList2"/>
    <dgm:cxn modelId="{B1CFC58D-9A92-42A1-AB11-1F598F9B97AD}" srcId="{A5BFC10E-76C7-4C67-93D1-E21F02EA99E0}" destId="{D9D0B71E-C7A5-4721-BB02-47F461FA09E2}" srcOrd="2" destOrd="0" parTransId="{01781AB8-7E40-4603-B24A-DB22DE3C32F0}" sibTransId="{D03AF644-043D-4099-B1A3-F34E58A26CC5}"/>
    <dgm:cxn modelId="{7B304D6A-E3A2-4313-B3B2-4516775A73F4}" srcId="{780E7B61-9B06-4062-86A0-92C014768F02}" destId="{7ACE9043-2415-4AAF-AD64-0B3B357A1A6B}" srcOrd="1" destOrd="0" parTransId="{469E65F1-5CEB-42BF-91F6-741653AD460E}" sibTransId="{97107626-4BC7-4BC9-A4F2-C161C23D0FCD}"/>
    <dgm:cxn modelId="{ADDD2F26-A855-4A51-BFF0-D29137171D1C}" type="presOf" srcId="{D4C64F07-BD81-4E91-BC69-C401304ECE2E}" destId="{76F3DCAC-9786-4D10-B8FF-EC18B7965148}" srcOrd="0" destOrd="1" presId="urn:microsoft.com/office/officeart/2005/8/layout/pList2"/>
    <dgm:cxn modelId="{7B93DBEE-C701-4BBE-8060-D5D28CB1D500}" type="presOf" srcId="{882B504A-77E9-42FF-BC9E-72A18325AFAC}" destId="{800629FA-65DE-42BB-8583-3C65DF3FFD0B}" srcOrd="0" destOrd="0" presId="urn:microsoft.com/office/officeart/2005/8/layout/pList2"/>
    <dgm:cxn modelId="{8AC7573E-A6FE-45C5-B475-F00CB5EEBC42}" type="presOf" srcId="{EA3E8369-FFFB-410E-AEC6-E3703F603562}" destId="{1BEB688D-5BFB-43A0-9D94-244C63412D65}" srcOrd="0" destOrd="4" presId="urn:microsoft.com/office/officeart/2005/8/layout/pList2"/>
    <dgm:cxn modelId="{30B8D7F9-E8C0-469C-9440-33869EF515F8}" type="presOf" srcId="{3944E788-98A1-408D-9637-2AA4581FC72C}" destId="{F4BD69F9-E8FC-40F6-9C33-091573DA9609}" srcOrd="0" destOrd="3" presId="urn:microsoft.com/office/officeart/2005/8/layout/pList2"/>
    <dgm:cxn modelId="{5FC14B29-165B-43C4-A460-A81707ECB68A}" type="presOf" srcId="{D9D0B71E-C7A5-4721-BB02-47F461FA09E2}" destId="{1BEB688D-5BFB-43A0-9D94-244C63412D65}" srcOrd="0" destOrd="3" presId="urn:microsoft.com/office/officeart/2005/8/layout/pList2"/>
    <dgm:cxn modelId="{963DB666-9A2B-4E2E-A6EE-C32A50E98C01}" srcId="{0A663A69-732A-4B1D-80B9-E75CE6F80A61}" destId="{5A76E335-9236-4958-A861-33B62BFFA4C0}" srcOrd="0" destOrd="0" parTransId="{C0ACAB9A-603D-487A-B3A7-FCE189FE75F6}" sibTransId="{3FF40DA5-1BF6-4DCA-A08B-24D136D97898}"/>
    <dgm:cxn modelId="{0F056A0B-AAD8-48F0-812D-42D664C65F71}" type="presOf" srcId="{B9C9DA2A-D6BA-4E75-ABF6-5F48EA5615C9}" destId="{E677642A-B207-4FE8-B8F0-165871DC8444}" srcOrd="0" destOrd="0" presId="urn:microsoft.com/office/officeart/2005/8/layout/pList2"/>
    <dgm:cxn modelId="{1414CC4E-D930-49C5-871F-90E28FD7C86A}" type="presOf" srcId="{4A50E4F5-EF7F-44E0-A45B-8A322D4CB598}" destId="{1BEB688D-5BFB-43A0-9D94-244C63412D65}" srcOrd="0" destOrd="2" presId="urn:microsoft.com/office/officeart/2005/8/layout/pList2"/>
    <dgm:cxn modelId="{435966FD-53EA-40E8-ABD7-455D926B4EA0}" srcId="{E37910F0-AA94-4CC7-B66C-F176215B57BB}" destId="{A5BFC10E-76C7-4C67-93D1-E21F02EA99E0}" srcOrd="4" destOrd="0" parTransId="{E079F744-BA74-4DA7-88CB-868B95607B3C}" sibTransId="{83DCC8A6-0A7D-4347-9366-F0179F7608BD}"/>
    <dgm:cxn modelId="{76A7C47B-1F50-4FC5-AB86-FC8DCCED3C48}" type="presOf" srcId="{5A97668F-E477-41A6-9A1C-53F42B4B0FBE}" destId="{800629FA-65DE-42BB-8583-3C65DF3FFD0B}" srcOrd="0" destOrd="1" presId="urn:microsoft.com/office/officeart/2005/8/layout/pList2"/>
    <dgm:cxn modelId="{D144F427-129D-47BE-A816-6E8E4088D62C}" srcId="{0A663A69-732A-4B1D-80B9-E75CE6F80A61}" destId="{3944E788-98A1-408D-9637-2AA4581FC72C}" srcOrd="2" destOrd="0" parTransId="{A8A475EB-F28B-43F3-9A6D-ACA48467C24F}" sibTransId="{2A985DA2-AE86-4303-ACD4-32BAB42586EB}"/>
    <dgm:cxn modelId="{71396C80-AF1E-438F-AEAF-F9948DC3C9C0}" type="presOf" srcId="{0C8C0ECE-6B29-41E2-BC72-AC41A939463B}" destId="{08DDB818-868F-48DC-B9A9-439264974142}" srcOrd="0" destOrd="0" presId="urn:microsoft.com/office/officeart/2005/8/layout/pList2"/>
    <dgm:cxn modelId="{DF85B263-8064-4633-9459-E6988D76EF78}" srcId="{A5BFC10E-76C7-4C67-93D1-E21F02EA99E0}" destId="{F069223F-ADC6-47BC-9816-0E32EC957AB9}" srcOrd="0" destOrd="0" parTransId="{148A8709-41D9-4BCD-A23D-20B08579C1E6}" sibTransId="{0A9DA3E7-A14A-4301-B70B-7356045AC583}"/>
    <dgm:cxn modelId="{FBB127DD-B8A3-457C-B0D0-57A9921AAFB5}" type="presParOf" srcId="{1B239CFE-C1D4-4C93-AE95-107681598BEF}" destId="{FD242C85-670A-447E-860C-A44A79B04477}" srcOrd="0" destOrd="0" presId="urn:microsoft.com/office/officeart/2005/8/layout/pList2"/>
    <dgm:cxn modelId="{DFD3D9B5-FEC1-42BA-8A36-8351C510DE0C}" type="presParOf" srcId="{1B239CFE-C1D4-4C93-AE95-107681598BEF}" destId="{063983F2-D1CC-46C3-A675-049FF2E230B5}" srcOrd="1" destOrd="0" presId="urn:microsoft.com/office/officeart/2005/8/layout/pList2"/>
    <dgm:cxn modelId="{428C0733-B177-40B8-BFCB-893A3B59A72E}" type="presParOf" srcId="{063983F2-D1CC-46C3-A675-049FF2E230B5}" destId="{1D08F27E-9291-4C09-8236-ED145CF37BB4}" srcOrd="0" destOrd="0" presId="urn:microsoft.com/office/officeart/2005/8/layout/pList2"/>
    <dgm:cxn modelId="{F2687376-C746-4CA4-A31A-430FB5035063}" type="presParOf" srcId="{1D08F27E-9291-4C09-8236-ED145CF37BB4}" destId="{800629FA-65DE-42BB-8583-3C65DF3FFD0B}" srcOrd="0" destOrd="0" presId="urn:microsoft.com/office/officeart/2005/8/layout/pList2"/>
    <dgm:cxn modelId="{819C8DC3-6F6F-4559-97B8-1069ED91AA5F}" type="presParOf" srcId="{1D08F27E-9291-4C09-8236-ED145CF37BB4}" destId="{069F0E83-DB72-4677-9968-AA340EB0436B}" srcOrd="1" destOrd="0" presId="urn:microsoft.com/office/officeart/2005/8/layout/pList2"/>
    <dgm:cxn modelId="{7688001C-87DD-4FFC-B7FC-8E52C7818130}" type="presParOf" srcId="{1D08F27E-9291-4C09-8236-ED145CF37BB4}" destId="{099067FC-7A29-4CC8-8D5A-657E159B3A94}" srcOrd="2" destOrd="0" presId="urn:microsoft.com/office/officeart/2005/8/layout/pList2"/>
    <dgm:cxn modelId="{B93E6C75-9410-4BED-83D1-DBC7670BC65E}" type="presParOf" srcId="{063983F2-D1CC-46C3-A675-049FF2E230B5}" destId="{08DDB818-868F-48DC-B9A9-439264974142}" srcOrd="1" destOrd="0" presId="urn:microsoft.com/office/officeart/2005/8/layout/pList2"/>
    <dgm:cxn modelId="{D8B7D6F9-266A-4359-9361-4EE6FE01E14C}" type="presParOf" srcId="{063983F2-D1CC-46C3-A675-049FF2E230B5}" destId="{65B1973D-5AE3-4AA0-8600-083D055EDFB5}" srcOrd="2" destOrd="0" presId="urn:microsoft.com/office/officeart/2005/8/layout/pList2"/>
    <dgm:cxn modelId="{61B9C58B-76C2-46FB-BC5D-EC41D12C4204}" type="presParOf" srcId="{65B1973D-5AE3-4AA0-8600-083D055EDFB5}" destId="{B62D38A4-1CEB-440E-B10A-0515A4BB90B9}" srcOrd="0" destOrd="0" presId="urn:microsoft.com/office/officeart/2005/8/layout/pList2"/>
    <dgm:cxn modelId="{AA13CE69-D4BA-4BC0-A783-F2601D6069C5}" type="presParOf" srcId="{65B1973D-5AE3-4AA0-8600-083D055EDFB5}" destId="{701F3EF3-0ED6-4614-8DE1-91E60C7E5285}" srcOrd="1" destOrd="0" presId="urn:microsoft.com/office/officeart/2005/8/layout/pList2"/>
    <dgm:cxn modelId="{86F9CAE0-C7C4-4266-805A-462092BA60C4}" type="presParOf" srcId="{65B1973D-5AE3-4AA0-8600-083D055EDFB5}" destId="{B4DB1490-6875-4A97-98EB-3D8B478801F7}" srcOrd="2" destOrd="0" presId="urn:microsoft.com/office/officeart/2005/8/layout/pList2"/>
    <dgm:cxn modelId="{F6D0D85C-1EC9-4405-98FE-CBCE41068B7A}" type="presParOf" srcId="{063983F2-D1CC-46C3-A675-049FF2E230B5}" destId="{4AC023D3-73C9-4C03-8627-CCD846669035}" srcOrd="3" destOrd="0" presId="urn:microsoft.com/office/officeart/2005/8/layout/pList2"/>
    <dgm:cxn modelId="{6FE3624C-5E60-49C5-8E3D-00C921AC3A9F}" type="presParOf" srcId="{063983F2-D1CC-46C3-A675-049FF2E230B5}" destId="{3932101D-A056-4944-8580-DE0CB1A9EE81}" srcOrd="4" destOrd="0" presId="urn:microsoft.com/office/officeart/2005/8/layout/pList2"/>
    <dgm:cxn modelId="{3FA5F6D4-9E91-4F42-9DA2-9FE3167E05BE}" type="presParOf" srcId="{3932101D-A056-4944-8580-DE0CB1A9EE81}" destId="{76F3DCAC-9786-4D10-B8FF-EC18B7965148}" srcOrd="0" destOrd="0" presId="urn:microsoft.com/office/officeart/2005/8/layout/pList2"/>
    <dgm:cxn modelId="{DAEA23EE-37F9-49B0-A967-8D5D59988185}" type="presParOf" srcId="{3932101D-A056-4944-8580-DE0CB1A9EE81}" destId="{F6DC6859-DCA5-479D-9BDD-C9C9535A338E}" srcOrd="1" destOrd="0" presId="urn:microsoft.com/office/officeart/2005/8/layout/pList2"/>
    <dgm:cxn modelId="{DF7131FD-3C56-4685-A2BD-15A74944F5EC}" type="presParOf" srcId="{3932101D-A056-4944-8580-DE0CB1A9EE81}" destId="{E3D6E6DC-517C-4A52-ADC1-D0AC6ED310F4}" srcOrd="2" destOrd="0" presId="urn:microsoft.com/office/officeart/2005/8/layout/pList2"/>
    <dgm:cxn modelId="{A004AFD0-077C-4E3F-8309-F84251ED4FA9}" type="presParOf" srcId="{063983F2-D1CC-46C3-A675-049FF2E230B5}" destId="{E677642A-B207-4FE8-B8F0-165871DC8444}" srcOrd="5" destOrd="0" presId="urn:microsoft.com/office/officeart/2005/8/layout/pList2"/>
    <dgm:cxn modelId="{C5043151-D694-4C52-9591-8BF964E7CFA4}" type="presParOf" srcId="{063983F2-D1CC-46C3-A675-049FF2E230B5}" destId="{4A5168D5-053D-4B7C-9C7D-1E822D0504AC}" srcOrd="6" destOrd="0" presId="urn:microsoft.com/office/officeart/2005/8/layout/pList2"/>
    <dgm:cxn modelId="{9A933A65-A4DD-46A5-99AF-A35FF1BC99E3}" type="presParOf" srcId="{4A5168D5-053D-4B7C-9C7D-1E822D0504AC}" destId="{F4BD69F9-E8FC-40F6-9C33-091573DA9609}" srcOrd="0" destOrd="0" presId="urn:microsoft.com/office/officeart/2005/8/layout/pList2"/>
    <dgm:cxn modelId="{4E8F9FE8-7B5A-4A6D-8D83-E54185B1B512}" type="presParOf" srcId="{4A5168D5-053D-4B7C-9C7D-1E822D0504AC}" destId="{08AC05DB-E4F3-470D-9681-1A104FFC7C8B}" srcOrd="1" destOrd="0" presId="urn:microsoft.com/office/officeart/2005/8/layout/pList2"/>
    <dgm:cxn modelId="{5BC043D1-118E-42DA-98A7-DE800B6146A8}" type="presParOf" srcId="{4A5168D5-053D-4B7C-9C7D-1E822D0504AC}" destId="{29123001-A617-4668-858C-557DBD2DFBE3}" srcOrd="2" destOrd="0" presId="urn:microsoft.com/office/officeart/2005/8/layout/pList2"/>
    <dgm:cxn modelId="{E5FA1282-3A02-4CBF-91B4-17A1EE376E91}" type="presParOf" srcId="{063983F2-D1CC-46C3-A675-049FF2E230B5}" destId="{47E55E7F-0215-4DBF-8BC8-1D3B36118D50}" srcOrd="7" destOrd="0" presId="urn:microsoft.com/office/officeart/2005/8/layout/pList2"/>
    <dgm:cxn modelId="{1610EBF1-541D-4D72-92AD-26423F3D4E6C}" type="presParOf" srcId="{063983F2-D1CC-46C3-A675-049FF2E230B5}" destId="{A0221CE8-5A0D-49C5-9B98-58613AD923E5}" srcOrd="8" destOrd="0" presId="urn:microsoft.com/office/officeart/2005/8/layout/pList2"/>
    <dgm:cxn modelId="{5032260A-7866-4100-9219-05AF81F0778F}" type="presParOf" srcId="{A0221CE8-5A0D-49C5-9B98-58613AD923E5}" destId="{1BEB688D-5BFB-43A0-9D94-244C63412D65}" srcOrd="0" destOrd="0" presId="urn:microsoft.com/office/officeart/2005/8/layout/pList2"/>
    <dgm:cxn modelId="{78E1869C-A96D-41D4-BB55-65F9DB29490B}" type="presParOf" srcId="{A0221CE8-5A0D-49C5-9B98-58613AD923E5}" destId="{A3F257AD-5D33-40A3-8D93-5307C25CE174}" srcOrd="1" destOrd="0" presId="urn:microsoft.com/office/officeart/2005/8/layout/pList2"/>
    <dgm:cxn modelId="{39B8B758-B610-40D6-8E69-AC8578B3F665}" type="presParOf" srcId="{A0221CE8-5A0D-49C5-9B98-58613AD923E5}" destId="{A9EFB79E-6DFD-406D-AA56-80786B1621D4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242C85-670A-447E-860C-A44A79B04477}">
      <dsp:nvSpPr>
        <dsp:cNvPr id="0" name=""/>
        <dsp:cNvSpPr/>
      </dsp:nvSpPr>
      <dsp:spPr>
        <a:xfrm>
          <a:off x="0" y="277196"/>
          <a:ext cx="12039601" cy="199802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9067FC-7A29-4CC8-8D5A-657E159B3A94}">
      <dsp:nvSpPr>
        <dsp:cNvPr id="0" name=""/>
        <dsp:cNvSpPr/>
      </dsp:nvSpPr>
      <dsp:spPr>
        <a:xfrm>
          <a:off x="365056" y="634802"/>
          <a:ext cx="2094349" cy="145803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00629FA-65DE-42BB-8583-3C65DF3FFD0B}">
      <dsp:nvSpPr>
        <dsp:cNvPr id="0" name=""/>
        <dsp:cNvSpPr/>
      </dsp:nvSpPr>
      <dsp:spPr>
        <a:xfrm rot="10800000">
          <a:off x="393455" y="2309485"/>
          <a:ext cx="2094349" cy="333378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London Urban EV Project</a:t>
          </a:r>
          <a:endParaRPr lang="en-US" sz="17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12-month trial of 20 new plug-in hybrid (PHEV) Ford Transit Custom vans that reduce local emissions running solely on electric power for the majority of city trips such as deliveries and maintenance work</a:t>
          </a:r>
          <a:endParaRPr lang="en-US" sz="1300" kern="1200" dirty="0"/>
        </a:p>
      </dsp:txBody>
      <dsp:txXfrm rot="10800000">
        <a:off x="457863" y="2309485"/>
        <a:ext cx="1965533" cy="3269377"/>
      </dsp:txXfrm>
    </dsp:sp>
    <dsp:sp modelId="{B4DB1490-6875-4A97-98EB-3D8B478801F7}">
      <dsp:nvSpPr>
        <dsp:cNvPr id="0" name=""/>
        <dsp:cNvSpPr/>
      </dsp:nvSpPr>
      <dsp:spPr>
        <a:xfrm>
          <a:off x="2668840" y="634802"/>
          <a:ext cx="2094349" cy="145803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62D38A4-1CEB-440E-B10A-0515A4BB90B9}">
      <dsp:nvSpPr>
        <dsp:cNvPr id="0" name=""/>
        <dsp:cNvSpPr/>
      </dsp:nvSpPr>
      <dsp:spPr>
        <a:xfrm rot="10800000">
          <a:off x="2697240" y="2309485"/>
          <a:ext cx="2094349" cy="333378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DHL StreetScooter Work XL </a:t>
          </a:r>
          <a:endParaRPr lang="en-US" sz="17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Partnership with Deutsche Post DHL to support urban parcel delivery in Germany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2500 E-Vans scheduled for production in 2018, with each vehicle </a:t>
          </a:r>
          <a:r>
            <a:rPr lang="en-US" sz="1300" b="0" i="0" kern="1200" dirty="0" smtClean="0"/>
            <a:t>saving  approximately 5 tons of CO2 and 1,900L of diesel fuel each year</a:t>
          </a:r>
          <a:endParaRPr lang="en-US" sz="1300" kern="1200" dirty="0"/>
        </a:p>
      </dsp:txBody>
      <dsp:txXfrm rot="10800000">
        <a:off x="2761648" y="2309485"/>
        <a:ext cx="1965533" cy="3269377"/>
      </dsp:txXfrm>
    </dsp:sp>
    <dsp:sp modelId="{E3D6E6DC-517C-4A52-ADC1-D0AC6ED310F4}">
      <dsp:nvSpPr>
        <dsp:cNvPr id="0" name=""/>
        <dsp:cNvSpPr/>
      </dsp:nvSpPr>
      <dsp:spPr>
        <a:xfrm>
          <a:off x="4972625" y="634802"/>
          <a:ext cx="2094349" cy="145803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6F3DCAC-9786-4D10-B8FF-EC18B7965148}">
      <dsp:nvSpPr>
        <dsp:cNvPr id="0" name=""/>
        <dsp:cNvSpPr/>
      </dsp:nvSpPr>
      <dsp:spPr>
        <a:xfrm rot="10800000">
          <a:off x="5001025" y="2309485"/>
          <a:ext cx="2094349" cy="333378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The City of Tomorrow</a:t>
          </a:r>
          <a:r>
            <a:rPr lang="en-US" sz="1700" kern="1200" dirty="0" smtClean="0"/>
            <a:t>	</a:t>
          </a:r>
          <a:endParaRPr lang="en-US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0" i="0" kern="1200" dirty="0" smtClean="0"/>
            <a:t>Explores how near-term mobility advancements such as autonomous and electric vehicles, ride sharing, ride-hailing, and connected vehicles could potentially interact with urban infrastructure and create a more cohesive transportation eco-system</a:t>
          </a:r>
          <a:endParaRPr lang="en-US" sz="1300" b="1" kern="1200" dirty="0"/>
        </a:p>
      </dsp:txBody>
      <dsp:txXfrm rot="10800000">
        <a:off x="5065433" y="2309485"/>
        <a:ext cx="1965533" cy="3269377"/>
      </dsp:txXfrm>
    </dsp:sp>
    <dsp:sp modelId="{29123001-A617-4668-858C-557DBD2DFBE3}">
      <dsp:nvSpPr>
        <dsp:cNvPr id="0" name=""/>
        <dsp:cNvSpPr/>
      </dsp:nvSpPr>
      <dsp:spPr>
        <a:xfrm>
          <a:off x="7374384" y="575034"/>
          <a:ext cx="2074411" cy="1527207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4BD69F9-E8FC-40F6-9C33-091573DA9609}">
      <dsp:nvSpPr>
        <dsp:cNvPr id="0" name=""/>
        <dsp:cNvSpPr/>
      </dsp:nvSpPr>
      <dsp:spPr>
        <a:xfrm rot="10800000">
          <a:off x="7304809" y="2309485"/>
          <a:ext cx="2094349" cy="333378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eQVM:  PHEV F-150 Pickup, BEV F-59 via eQVM</a:t>
          </a:r>
          <a:endParaRPr lang="en-US" sz="17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0" kern="1200" dirty="0" smtClean="0"/>
            <a:t>Select Upfitters can now add a plug-in and BEV technology on Ford products</a:t>
          </a:r>
          <a:endParaRPr lang="en-US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0" kern="1200" dirty="0" smtClean="0"/>
            <a:t>eQVM more robust than prior EV partnerships</a:t>
          </a:r>
          <a:endParaRPr lang="en-US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0" kern="1200" dirty="0" smtClean="0"/>
            <a:t>Allows faster solutions, test bed for future Ford designed and build solution</a:t>
          </a:r>
          <a:endParaRPr lang="en-US" sz="1300" b="0" kern="1200" dirty="0"/>
        </a:p>
      </dsp:txBody>
      <dsp:txXfrm rot="10800000">
        <a:off x="7369217" y="2309485"/>
        <a:ext cx="1965533" cy="3269377"/>
      </dsp:txXfrm>
    </dsp:sp>
    <dsp:sp modelId="{A9EFB79E-6DFD-406D-AA56-80786B1621D4}">
      <dsp:nvSpPr>
        <dsp:cNvPr id="0" name=""/>
        <dsp:cNvSpPr/>
      </dsp:nvSpPr>
      <dsp:spPr>
        <a:xfrm>
          <a:off x="9580195" y="634802"/>
          <a:ext cx="2094349" cy="145803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BEB688D-5BFB-43A0-9D94-244C63412D65}">
      <dsp:nvSpPr>
        <dsp:cNvPr id="0" name=""/>
        <dsp:cNvSpPr/>
      </dsp:nvSpPr>
      <dsp:spPr>
        <a:xfrm rot="10800000">
          <a:off x="9608594" y="2309485"/>
          <a:ext cx="2094349" cy="333378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Ford Medical Transport Van</a:t>
          </a:r>
          <a:endParaRPr lang="en-US" sz="17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0" kern="1200" dirty="0" smtClean="0"/>
            <a:t>Upfitter friendly van for mobility equipment upgrades</a:t>
          </a:r>
          <a:endParaRPr lang="en-US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0" kern="1200" dirty="0" smtClean="0"/>
            <a:t>Easy ingress/egress and loading</a:t>
          </a:r>
          <a:endParaRPr lang="en-US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0" kern="1200" dirty="0" smtClean="0"/>
            <a:t>Seat configurations allow for spacious cabin environment</a:t>
          </a:r>
          <a:endParaRPr lang="en-US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300" b="1" kern="1200" dirty="0"/>
        </a:p>
      </dsp:txBody>
      <dsp:txXfrm rot="10800000">
        <a:off x="9673002" y="2309485"/>
        <a:ext cx="1965533" cy="32693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3"/>
            <a:ext cx="3038475" cy="466725"/>
          </a:xfrm>
          <a:prstGeom prst="rect">
            <a:avLst/>
          </a:prstGeom>
        </p:spPr>
        <p:txBody>
          <a:bodyPr vert="horz" lIns="91389" tIns="45695" rIns="91389" bIns="4569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1" y="3"/>
            <a:ext cx="3038475" cy="466725"/>
          </a:xfrm>
          <a:prstGeom prst="rect">
            <a:avLst/>
          </a:prstGeom>
        </p:spPr>
        <p:txBody>
          <a:bodyPr vert="horz" lIns="91389" tIns="45695" rIns="91389" bIns="45695" rtlCol="0"/>
          <a:lstStyle>
            <a:lvl1pPr algn="r">
              <a:defRPr sz="1200"/>
            </a:lvl1pPr>
          </a:lstStyle>
          <a:p>
            <a:fld id="{4267AEE5-8DA1-C446-9132-32D1077BCE31}" type="datetime1">
              <a:rPr lang="en-US" smtClean="0"/>
              <a:t>10/2/2017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8829679"/>
            <a:ext cx="3038475" cy="466725"/>
          </a:xfrm>
          <a:prstGeom prst="rect">
            <a:avLst/>
          </a:prstGeom>
        </p:spPr>
        <p:txBody>
          <a:bodyPr vert="horz" lIns="91389" tIns="45695" rIns="91389" bIns="4569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1" y="8829679"/>
            <a:ext cx="3038475" cy="466725"/>
          </a:xfrm>
          <a:prstGeom prst="rect">
            <a:avLst/>
          </a:prstGeom>
        </p:spPr>
        <p:txBody>
          <a:bodyPr vert="horz" lIns="91389" tIns="45695" rIns="91389" bIns="45695" rtlCol="0" anchor="b"/>
          <a:lstStyle>
            <a:lvl1pPr algn="r">
              <a:defRPr sz="1200"/>
            </a:lvl1pPr>
          </a:lstStyle>
          <a:p>
            <a:fld id="{79D666E2-DB49-4CF4-A069-6749EDA781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754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3"/>
            <a:ext cx="3038475" cy="466725"/>
          </a:xfrm>
          <a:prstGeom prst="rect">
            <a:avLst/>
          </a:prstGeom>
        </p:spPr>
        <p:txBody>
          <a:bodyPr vert="horz" lIns="91389" tIns="45695" rIns="91389" bIns="4569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3"/>
            <a:ext cx="3038475" cy="466725"/>
          </a:xfrm>
          <a:prstGeom prst="rect">
            <a:avLst/>
          </a:prstGeom>
        </p:spPr>
        <p:txBody>
          <a:bodyPr vert="horz" lIns="91389" tIns="45695" rIns="91389" bIns="45695" rtlCol="0"/>
          <a:lstStyle>
            <a:lvl1pPr algn="r">
              <a:defRPr sz="1200"/>
            </a:lvl1pPr>
          </a:lstStyle>
          <a:p>
            <a:fld id="{1C5B7AB8-B682-0D42-8641-F748C2B61197}" type="datetime1">
              <a:rPr lang="en-US" smtClean="0"/>
              <a:t>10/2/2017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89" tIns="45695" rIns="91389" bIns="4569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9" y="4473575"/>
            <a:ext cx="5607050" cy="3660775"/>
          </a:xfrm>
          <a:prstGeom prst="rect">
            <a:avLst/>
          </a:prstGeom>
        </p:spPr>
        <p:txBody>
          <a:bodyPr vert="horz" lIns="91389" tIns="45695" rIns="91389" bIns="45695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8829679"/>
            <a:ext cx="3038475" cy="466725"/>
          </a:xfrm>
          <a:prstGeom prst="rect">
            <a:avLst/>
          </a:prstGeom>
        </p:spPr>
        <p:txBody>
          <a:bodyPr vert="horz" lIns="91389" tIns="45695" rIns="91389" bIns="4569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41" y="8829679"/>
            <a:ext cx="3038475" cy="466725"/>
          </a:xfrm>
          <a:prstGeom prst="rect">
            <a:avLst/>
          </a:prstGeom>
        </p:spPr>
        <p:txBody>
          <a:bodyPr vert="horz" lIns="91389" tIns="45695" rIns="91389" bIns="45695" rtlCol="0" anchor="b"/>
          <a:lstStyle>
            <a:lvl1pPr algn="r">
              <a:defRPr sz="1200"/>
            </a:lvl1pPr>
          </a:lstStyle>
          <a:p>
            <a:fld id="{C34F83D8-34D2-4CC1-B3D7-758D705EBA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7609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.org/en/development/desa/news/population/world-urbanization-prospects-2014.html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F83D8-34D2-4CC1-B3D7-758D705EBA9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370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we move into a future of smart vehicles in a smart world, a large piece of that strategy will be the electrification of our products. Global trends are demanding this, and it also aligns with our company goals.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F83D8-34D2-4CC1-B3D7-758D705EBA9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63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F83D8-34D2-4CC1-B3D7-758D705EBA9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73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lnSpc>
                <a:spcPct val="110000"/>
              </a:lnSpc>
              <a:buClr>
                <a:srgbClr val="FAB418"/>
              </a:buClr>
              <a:buNone/>
            </a:pPr>
            <a:r>
              <a:rPr lang="en-US" sz="600" baseline="0" dirty="0" smtClean="0">
                <a:solidFill>
                  <a:schemeClr val="tx2"/>
                </a:solidFill>
                <a:latin typeface="Arial" panose="020B0604020202020204" pitchFamily="34" charset="0"/>
              </a:rPr>
              <a:t>Same high level of quality, convenience, </a:t>
            </a:r>
            <a:r>
              <a:rPr lang="en-US" dirty="0" smtClean="0"/>
              <a:t>&amp; s</a:t>
            </a:r>
            <a:r>
              <a:rPr lang="en-US" sz="600" baseline="0" dirty="0" smtClean="0">
                <a:solidFill>
                  <a:schemeClr val="tx2"/>
                </a:solidFill>
                <a:latin typeface="Arial" panose="020B0604020202020204" pitchFamily="34" charset="0"/>
              </a:rPr>
              <a:t>ervice from a Ford QVM Qualified Participant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AB41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b="0" dirty="0" smtClean="0">
                <a:solidFill>
                  <a:srgbClr val="FAB418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Meets</a:t>
            </a:r>
            <a:r>
              <a:rPr lang="en-US" sz="800" b="0" baseline="0" dirty="0" smtClean="0">
                <a:solidFill>
                  <a:srgbClr val="FAB418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 QVM Manufacturing &amp; Assembly Requirements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AB41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b="0" dirty="0" smtClean="0">
                <a:solidFill>
                  <a:srgbClr val="FAB418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Unique</a:t>
            </a:r>
            <a:r>
              <a:rPr lang="en-US" sz="800" b="0" baseline="0" dirty="0" smtClean="0">
                <a:solidFill>
                  <a:srgbClr val="FAB418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 Electric and Hydraulic Assessment Criteria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AB41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b="0" dirty="0" smtClean="0">
                <a:solidFill>
                  <a:srgbClr val="FAB418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Direct interface</a:t>
            </a:r>
            <a:r>
              <a:rPr lang="en-US" sz="800" b="0" baseline="0" dirty="0" smtClean="0">
                <a:solidFill>
                  <a:srgbClr val="FAB418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 support from Ford Engineering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AB41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b="0" dirty="0" smtClean="0">
                <a:solidFill>
                  <a:srgbClr val="FAB418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Can</a:t>
            </a:r>
            <a:r>
              <a:rPr lang="en-US" sz="800" b="0" baseline="0" dirty="0" smtClean="0">
                <a:solidFill>
                  <a:srgbClr val="FAB418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 be installed during other QVM or Ship Thru Upfits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AB41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b="0" baseline="0" dirty="0" smtClean="0">
                <a:solidFill>
                  <a:srgbClr val="FAB418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Maintains OEM warranty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AB41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b="0" dirty="0" smtClean="0">
                <a:solidFill>
                  <a:srgbClr val="FAB418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Installations</a:t>
            </a:r>
            <a:r>
              <a:rPr lang="en-US" sz="800" b="0" baseline="0" dirty="0" smtClean="0">
                <a:solidFill>
                  <a:srgbClr val="FAB418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 eligible for Ford Credit Financing</a:t>
            </a:r>
            <a:endParaRPr lang="en-US" sz="800" b="1" dirty="0" smtClean="0">
              <a:solidFill>
                <a:srgbClr val="FAB418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AB41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800" b="1" dirty="0" smtClean="0">
              <a:solidFill>
                <a:srgbClr val="FAB418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AB41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800" b="0" baseline="0" dirty="0" smtClean="0">
              <a:solidFill>
                <a:srgbClr val="FAB418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AB41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800" b="0" dirty="0" smtClean="0">
              <a:solidFill>
                <a:srgbClr val="FAB418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AB41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800" b="0" baseline="0" dirty="0" smtClean="0">
              <a:solidFill>
                <a:srgbClr val="FAB418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AB41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800" b="1" dirty="0" smtClean="0">
              <a:solidFill>
                <a:srgbClr val="FAB418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AB41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800" b="1" dirty="0" smtClean="0">
              <a:solidFill>
                <a:srgbClr val="FAB418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  <a:p>
            <a:pPr marL="0" indent="0" algn="l">
              <a:lnSpc>
                <a:spcPct val="110000"/>
              </a:lnSpc>
              <a:buClr>
                <a:srgbClr val="FAB418"/>
              </a:buClr>
              <a:buNone/>
            </a:pPr>
            <a:endParaRPr lang="en-US" sz="600" baseline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CF08C-D94C-4CDD-93A9-614C9212D23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719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0">
              <a:buNone/>
            </a:pPr>
            <a:r>
              <a:rPr lang="en-US" sz="1400" b="0" u="sng" dirty="0" smtClean="0"/>
              <a:t>Addresses Following Electric Drive Vehicle Types;</a:t>
            </a:r>
          </a:p>
          <a:p>
            <a:pPr lvl="1"/>
            <a:r>
              <a:rPr lang="en-US" sz="1400" b="0" dirty="0" smtClean="0"/>
              <a:t>BEV - 100% Electric Vehicle (OEM engine / transmission removed, 100% propulsion provided by battery pack / electric motors, external battery charging and / or regenerative braking)</a:t>
            </a:r>
          </a:p>
          <a:p>
            <a:pPr lvl="1"/>
            <a:r>
              <a:rPr lang="en-US" sz="1400" b="0" dirty="0" smtClean="0"/>
              <a:t>HEV</a:t>
            </a:r>
            <a:r>
              <a:rPr lang="en-US" sz="1400" b="0" baseline="0" dirty="0" smtClean="0"/>
              <a:t> -</a:t>
            </a:r>
            <a:r>
              <a:rPr lang="en-US" sz="1400" b="0" dirty="0" smtClean="0"/>
              <a:t> Hybrid Electric Vehicle (OEM engine / transmission removed, 100% propulsion  provided by battery pack / electric motors, battery charging provided by IC engine or turbine driving onboard generator, regenerative braking, and / or external battery charging.)</a:t>
            </a:r>
          </a:p>
          <a:p>
            <a:pPr lvl="1"/>
            <a:r>
              <a:rPr lang="en-US" sz="1400" b="0" dirty="0" smtClean="0"/>
              <a:t>PHEV - Parallel Hybrid Electric Vehicle (OEM powertrain remains, but is supplemented by battery pack / electric motors that provide additional torque during certain drive modes, external battery charging or regenerative braking.).  OEM powertrain is the main propulsion power for the vehicle in all modes.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CF08C-D94C-4CDD-93A9-614C9212D23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580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F83D8-34D2-4CC1-B3D7-758D705EBA9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230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F83D8-34D2-4CC1-B3D7-758D705EBA9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335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0">
              <a:buNone/>
            </a:pPr>
            <a:endParaRPr lang="en-US" sz="3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F83D8-34D2-4CC1-B3D7-758D705EBA9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514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F83D8-34D2-4CC1-B3D7-758D705EBA9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490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 San Francisco, where Chariot was founded in 2014, about 20 % of its riders use it to connect to transit hubs.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F83D8-34D2-4CC1-B3D7-758D705EBA9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68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Just one example of the many things we are doing with AVs.</a:t>
            </a:r>
            <a:r>
              <a:rPr lang="en-US" baseline="0" dirty="0" smtClean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 big part of the AV journey is how the vehicle interacts with the world around it and visa versa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Yes, miles logged are important, but solving these scenarios is where we are focusing our efforts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F83D8-34D2-4CC1-B3D7-758D705EBA9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385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F83D8-34D2-4CC1-B3D7-758D705EBA9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823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Populations are steadily climbing, w UN reporting the global urban population is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expected to grow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by 2.5 B people by 2050, with most concentrated in already jam-packed cities.  Aging transportation systems are failing. Solutions are needed to maintain people’s freedom to move .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Last September, Ford created a City Solutions team to help analyze and solve urban transportation problems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Aug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‘17 Forum Discussed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infrastructure, street usage, movement, data powered services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F83D8-34D2-4CC1-B3D7-758D705EBA9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938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9443873" y="893"/>
            <a:ext cx="2744952" cy="6895039"/>
          </a:xfrm>
          <a:prstGeom prst="rect">
            <a:avLst/>
          </a:prstGeom>
          <a:solidFill>
            <a:srgbClr val="0A2C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-1" y="893"/>
            <a:ext cx="9729186" cy="6895039"/>
          </a:xfrm>
          <a:prstGeom prst="rect">
            <a:avLst/>
          </a:prstGeom>
          <a:solidFill>
            <a:srgbClr val="0087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/>
          </a:p>
        </p:txBody>
      </p:sp>
      <p:pic>
        <p:nvPicPr>
          <p:cNvPr id="28" name="Picture 27" descr="FFLE_ModUn_4C_RvHt_R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727" y="609594"/>
            <a:ext cx="2961630" cy="476657"/>
          </a:xfrm>
          <a:prstGeom prst="rect">
            <a:avLst/>
          </a:prstGeom>
        </p:spPr>
      </p:pic>
      <p:pic>
        <p:nvPicPr>
          <p:cNvPr id="29" name="Picture 28" descr="FordScript.png"/>
          <p:cNvPicPr>
            <a:picLocks noChangeAspect="1"/>
          </p:cNvPicPr>
          <p:nvPr userDrawn="1"/>
        </p:nvPicPr>
        <p:blipFill rotWithShape="1">
          <a:blip r:embed="rId3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4"/>
          <a:stretch/>
        </p:blipFill>
        <p:spPr>
          <a:xfrm>
            <a:off x="3666279" y="4246059"/>
            <a:ext cx="6062907" cy="2507208"/>
          </a:xfrm>
          <a:prstGeom prst="rect">
            <a:avLst/>
          </a:prstGeom>
        </p:spPr>
      </p:pic>
      <p:sp>
        <p:nvSpPr>
          <p:cNvPr id="35" name="Content Placeholder 34"/>
          <p:cNvSpPr>
            <a:spLocks noGrp="1"/>
          </p:cNvSpPr>
          <p:nvPr>
            <p:ph sz="quarter" idx="10" hasCustomPrompt="1"/>
          </p:nvPr>
        </p:nvSpPr>
        <p:spPr>
          <a:xfrm>
            <a:off x="2443163" y="1981200"/>
            <a:ext cx="6761162" cy="762000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rd Antenna Bold"/>
                <a:ea typeface="+mn-ea"/>
                <a:cs typeface="Ford Antenna Bold"/>
              </a:rPr>
              <a:t>TITLE LINE</a:t>
            </a:r>
          </a:p>
        </p:txBody>
      </p:sp>
      <p:sp>
        <p:nvSpPr>
          <p:cNvPr id="36" name="Content Placeholder 34"/>
          <p:cNvSpPr>
            <a:spLocks noGrp="1"/>
          </p:cNvSpPr>
          <p:nvPr>
            <p:ph sz="quarter" idx="11" hasCustomPrompt="1"/>
          </p:nvPr>
        </p:nvSpPr>
        <p:spPr>
          <a:xfrm>
            <a:off x="2443163" y="2743200"/>
            <a:ext cx="6761162" cy="543135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/>
            </a:lvl1pPr>
          </a:lstStyle>
          <a:p>
            <a:pPr algn="r"/>
            <a:r>
              <a:rPr lang="en-US" sz="3199">
                <a:solidFill>
                  <a:schemeClr val="bg1"/>
                </a:solidFill>
                <a:latin typeface="Ford Antenna Light"/>
                <a:cs typeface="Ford Antenna Light"/>
              </a:rPr>
              <a:t>SUBHEAD AREA</a:t>
            </a:r>
            <a:endParaRPr lang="en-US" sz="3199" dirty="0">
              <a:solidFill>
                <a:schemeClr val="bg1"/>
              </a:solidFill>
              <a:latin typeface="Ford Antenna Light"/>
              <a:cs typeface="Ford Antenna Light"/>
            </a:endParaRPr>
          </a:p>
        </p:txBody>
      </p:sp>
      <p:sp>
        <p:nvSpPr>
          <p:cNvPr id="37" name="Content Placeholder 34"/>
          <p:cNvSpPr>
            <a:spLocks noGrp="1"/>
          </p:cNvSpPr>
          <p:nvPr>
            <p:ph sz="quarter" idx="12" hasCustomPrompt="1"/>
          </p:nvPr>
        </p:nvSpPr>
        <p:spPr>
          <a:xfrm>
            <a:off x="2438400" y="3429000"/>
            <a:ext cx="6761162" cy="381000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lvl1pPr>
          </a:lstStyle>
          <a:p>
            <a:pPr algn="r"/>
            <a:r>
              <a:rPr lang="en-US" sz="1600">
                <a:solidFill>
                  <a:schemeClr val="bg1"/>
                </a:solidFill>
                <a:latin typeface="Ford Antenna Light"/>
                <a:cs typeface="Ford Antenna Light"/>
              </a:rPr>
              <a:t>May 4, 2017</a:t>
            </a:r>
            <a:endParaRPr lang="en-US" sz="1600" dirty="0">
              <a:solidFill>
                <a:schemeClr val="bg1"/>
              </a:solidFill>
              <a:latin typeface="Ford Antenna Light"/>
              <a:cs typeface="Ford Antenn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61763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0873318" y="-23813"/>
            <a:ext cx="1371600" cy="669926"/>
            <a:chOff x="5137" y="-15"/>
            <a:chExt cx="648" cy="422"/>
          </a:xfrm>
        </p:grpSpPr>
        <p:pic>
          <p:nvPicPr>
            <p:cNvPr id="4" name="Picture 4" descr="Ford Oval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7" y="-15"/>
              <a:ext cx="639" cy="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5"/>
            <p:cNvSpPr txBox="1">
              <a:spLocks noChangeArrowheads="1"/>
            </p:cNvSpPr>
            <p:nvPr userDrawn="1"/>
          </p:nvSpPr>
          <p:spPr bwMode="auto">
            <a:xfrm>
              <a:off x="5146" y="244"/>
              <a:ext cx="639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>
                <a:tabLst>
                  <a:tab pos="1549400" algn="r"/>
                  <a:tab pos="1654175" algn="r"/>
                  <a:tab pos="2171700" algn="r"/>
                  <a:tab pos="2400300" algn="r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tabLst>
                  <a:tab pos="1549400" algn="r"/>
                  <a:tab pos="1654175" algn="r"/>
                  <a:tab pos="2171700" algn="r"/>
                  <a:tab pos="2400300" algn="r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tabLst>
                  <a:tab pos="1549400" algn="r"/>
                  <a:tab pos="1654175" algn="r"/>
                  <a:tab pos="2171700" algn="r"/>
                  <a:tab pos="2400300" algn="r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tabLst>
                  <a:tab pos="1549400" algn="r"/>
                  <a:tab pos="1654175" algn="r"/>
                  <a:tab pos="2171700" algn="r"/>
                  <a:tab pos="2400300" algn="r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tabLst>
                  <a:tab pos="1549400" algn="r"/>
                  <a:tab pos="1654175" algn="r"/>
                  <a:tab pos="2171700" algn="r"/>
                  <a:tab pos="2400300" algn="r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549400" algn="r"/>
                  <a:tab pos="1654175" algn="r"/>
                  <a:tab pos="2171700" algn="r"/>
                  <a:tab pos="2400300" algn="r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549400" algn="r"/>
                  <a:tab pos="1654175" algn="r"/>
                  <a:tab pos="2171700" algn="r"/>
                  <a:tab pos="2400300" algn="r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549400" algn="r"/>
                  <a:tab pos="1654175" algn="r"/>
                  <a:tab pos="2171700" algn="r"/>
                  <a:tab pos="2400300" algn="r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549400" algn="r"/>
                  <a:tab pos="1654175" algn="r"/>
                  <a:tab pos="2171700" algn="r"/>
                  <a:tab pos="2400300" algn="r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000000"/>
                  </a:solidFill>
                  <a:cs typeface="Arial" charset="0"/>
                </a:rPr>
                <a:t>SECRET</a:t>
              </a:r>
            </a:p>
          </p:txBody>
        </p:sp>
      </p:grpSp>
      <p:sp>
        <p:nvSpPr>
          <p:cNvPr id="264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76301" y="2416177"/>
            <a:ext cx="10363200" cy="1470025"/>
          </a:xfrm>
          <a:prstGeom prst="rect">
            <a:avLst/>
          </a:prstGeom>
        </p:spPr>
        <p:txBody>
          <a:bodyPr/>
          <a:lstStyle>
            <a:lvl1pPr algn="ctr"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9207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ith bum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76200"/>
            <a:ext cx="10972801" cy="3349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0" i="0" baseline="0"/>
            </a:lvl1pPr>
          </a:lstStyle>
          <a:p>
            <a:r>
              <a:rPr lang="en-US" dirty="0" smtClean="0"/>
              <a:t>ENTER A TITLE HERE – USE ALL UPPERCASE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85800"/>
            <a:ext cx="10972801" cy="4876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2400"/>
            </a:lvl1pPr>
            <a:lvl2pPr>
              <a:spcBef>
                <a:spcPts val="0"/>
              </a:spcBef>
              <a:defRPr sz="2000"/>
            </a:lvl2pPr>
            <a:lvl3pPr>
              <a:spcBef>
                <a:spcPts val="0"/>
              </a:spcBef>
              <a:defRPr sz="1800"/>
            </a:lvl3pPr>
            <a:lvl4pPr>
              <a:spcBef>
                <a:spcPts val="0"/>
              </a:spcBef>
              <a:defRPr sz="1600"/>
            </a:lvl4pPr>
            <a:lvl5pPr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9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49287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1" y="649287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9BAE92D-8023-4DE5-A55E-4EBA521D1A6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89803" y="609600"/>
            <a:ext cx="10871200" cy="0"/>
          </a:xfrm>
          <a:prstGeom prst="line">
            <a:avLst/>
          </a:prstGeom>
          <a:ln w="38100">
            <a:solidFill>
              <a:srgbClr val="A9A9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900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 bwMode="gray">
          <a:xfrm>
            <a:off x="218745" y="76200"/>
            <a:ext cx="1172560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1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69400" y="6375256"/>
            <a:ext cx="2774951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  <a:effectLst/>
                <a:latin typeface="Ford Antenna" charset="0"/>
                <a:ea typeface="Ford Antenna" charset="0"/>
                <a:cs typeface="Ford Antenna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001A57-7D24-4B7A-9676-69E53E0251A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98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69400" y="6375256"/>
            <a:ext cx="2774951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  <a:effectLst/>
                <a:latin typeface="Ford Antenna" charset="0"/>
                <a:ea typeface="Ford Antenna" charset="0"/>
                <a:cs typeface="Ford Antenna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001A57-7D24-4B7A-9676-69E53E0251A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134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3661" y="990599"/>
            <a:ext cx="5715000" cy="49530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9351" y="990598"/>
            <a:ext cx="5715000" cy="49530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title"/>
          </p:nvPr>
        </p:nvSpPr>
        <p:spPr bwMode="gray">
          <a:xfrm>
            <a:off x="218745" y="76200"/>
            <a:ext cx="1172560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2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69400" y="6375256"/>
            <a:ext cx="2774951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  <a:effectLst/>
                <a:latin typeface="Ford Antenna" charset="0"/>
                <a:ea typeface="Ford Antenna" charset="0"/>
                <a:cs typeface="Ford Antenna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001A57-7D24-4B7A-9676-69E53E0251A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732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8745" y="1620527"/>
            <a:ext cx="5719916" cy="432307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809" y="1620527"/>
            <a:ext cx="5712542" cy="432307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5"/>
          <p:cNvSpPr>
            <a:spLocks noGrp="1" noChangeArrowheads="1"/>
          </p:cNvSpPr>
          <p:nvPr>
            <p:ph type="title"/>
          </p:nvPr>
        </p:nvSpPr>
        <p:spPr bwMode="gray">
          <a:xfrm>
            <a:off x="218745" y="76200"/>
            <a:ext cx="1172560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5" name="Rectangle 2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9169400" y="6375256"/>
            <a:ext cx="2774951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  <a:effectLst/>
                <a:latin typeface="Ford Antenna" charset="0"/>
                <a:ea typeface="Ford Antenna" charset="0"/>
                <a:cs typeface="Ford Antenna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001A57-7D24-4B7A-9676-69E53E0251A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8745" y="980766"/>
            <a:ext cx="571991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809" y="980766"/>
            <a:ext cx="571254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1018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Grp="1" noChangeArrowheads="1"/>
          </p:cNvSpPr>
          <p:nvPr>
            <p:ph type="title"/>
          </p:nvPr>
        </p:nvSpPr>
        <p:spPr bwMode="gray">
          <a:xfrm>
            <a:off x="218745" y="76200"/>
            <a:ext cx="1172560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9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69400" y="6375256"/>
            <a:ext cx="2774951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  <a:effectLst/>
                <a:latin typeface="Ford Antenna" charset="0"/>
                <a:ea typeface="Ford Antenna" charset="0"/>
                <a:cs typeface="Ford Antenna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001A57-7D24-4B7A-9676-69E53E0251A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584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69400" y="6375256"/>
            <a:ext cx="2774951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  <a:effectLst/>
                <a:latin typeface="Ford Antenna" charset="0"/>
                <a:ea typeface="Ford Antenna" charset="0"/>
                <a:cs typeface="Ford Antenna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001A57-7D24-4B7A-9676-69E53E0251A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737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7-04-20 at 11.25.17 AM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9"/>
          <a:stretch/>
        </p:blipFill>
        <p:spPr>
          <a:xfrm>
            <a:off x="-1" y="893"/>
            <a:ext cx="11589532" cy="689503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941222" y="893"/>
            <a:ext cx="4247603" cy="6895039"/>
          </a:xfrm>
          <a:prstGeom prst="rect">
            <a:avLst/>
          </a:prstGeom>
          <a:solidFill>
            <a:srgbClr val="0087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/>
          </a:p>
        </p:txBody>
      </p:sp>
      <p:pic>
        <p:nvPicPr>
          <p:cNvPr id="13" name="Picture 12" descr="FFLE_ModUn_4C_RvHt_R01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67" y="343288"/>
            <a:ext cx="2961630" cy="476657"/>
          </a:xfrm>
          <a:prstGeom prst="rect">
            <a:avLst/>
          </a:prstGeom>
        </p:spPr>
      </p:pic>
      <p:pic>
        <p:nvPicPr>
          <p:cNvPr id="14" name="Picture 13" descr="FordScript.png"/>
          <p:cNvPicPr>
            <a:picLocks noChangeAspect="1"/>
          </p:cNvPicPr>
          <p:nvPr userDrawn="1"/>
        </p:nvPicPr>
        <p:blipFill rotWithShape="1">
          <a:blip r:embed="rId4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4495"/>
          <a:stretch/>
        </p:blipFill>
        <p:spPr>
          <a:xfrm>
            <a:off x="7941222" y="5040921"/>
            <a:ext cx="4247603" cy="18161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40941" y="2343149"/>
            <a:ext cx="3746259" cy="1314451"/>
          </a:xfrm>
          <a:prstGeom prst="rect">
            <a:avLst/>
          </a:prstGeom>
        </p:spPr>
        <p:txBody>
          <a:bodyPr anchor="t"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40940" y="3886200"/>
            <a:ext cx="3746260" cy="17526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34021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79967" y="1393825"/>
            <a:ext cx="5507567" cy="4732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0734" y="1393825"/>
            <a:ext cx="5507567" cy="4732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69400" y="6375256"/>
            <a:ext cx="2774951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  <a:effectLst/>
                <a:latin typeface="Ford Antenna" charset="0"/>
                <a:ea typeface="Ford Antenna" charset="0"/>
                <a:cs typeface="Ford Antenna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001A57-7D24-4B7A-9676-69E53E0251A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 noChangeArrowheads="1"/>
          </p:cNvSpPr>
          <p:nvPr>
            <p:ph type="title"/>
          </p:nvPr>
        </p:nvSpPr>
        <p:spPr bwMode="gray">
          <a:xfrm>
            <a:off x="218745" y="76200"/>
            <a:ext cx="1172560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0775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-1" y="6191749"/>
            <a:ext cx="12188825" cy="665359"/>
          </a:xfrm>
          <a:prstGeom prst="rect">
            <a:avLst/>
          </a:prstGeom>
          <a:solidFill>
            <a:srgbClr val="0087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/>
          </a:p>
        </p:txBody>
      </p:sp>
      <p:pic>
        <p:nvPicPr>
          <p:cNvPr id="15" name="Picture 14" descr="FFLE_ModUn_4C_RvHt_R01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45" y="6355404"/>
            <a:ext cx="1949639" cy="313784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588" y="893"/>
            <a:ext cx="12188825" cy="597452"/>
          </a:xfrm>
          <a:prstGeom prst="rect">
            <a:avLst/>
          </a:prstGeom>
          <a:solidFill>
            <a:srgbClr val="0A2C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745" y="990600"/>
            <a:ext cx="11725606" cy="501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Box 4"/>
          <p:cNvSpPr txBox="1">
            <a:spLocks noChangeArrowheads="1"/>
          </p:cNvSpPr>
          <p:nvPr userDrawn="1"/>
        </p:nvSpPr>
        <p:spPr bwMode="gray">
          <a:xfrm>
            <a:off x="9311218" y="47626"/>
            <a:ext cx="263313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 bwMode="gray">
          <a:xfrm>
            <a:off x="218745" y="76200"/>
            <a:ext cx="1172560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2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69400" y="6375256"/>
            <a:ext cx="2774951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  <a:effectLst/>
                <a:latin typeface="Ford Antenna" charset="0"/>
                <a:ea typeface="Ford Antenna" charset="0"/>
                <a:cs typeface="Ford Antenna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001A57-7D24-4B7A-9676-69E53E0251A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325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49" r:id="rId8"/>
    <p:sldLayoutId id="2147483671" r:id="rId9"/>
    <p:sldLayoutId id="2147483672" r:id="rId10"/>
    <p:sldLayoutId id="214748367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0" algn="l" defTabSz="609493" rtl="0" eaLnBrk="1" latinLnBrk="0" hangingPunct="1">
        <a:spcBef>
          <a:spcPct val="0"/>
        </a:spcBef>
        <a:buNone/>
        <a:defRPr lang="en-US" sz="3199" kern="1200" cap="all" baseline="0" smtClean="0">
          <a:solidFill>
            <a:schemeClr val="bg1"/>
          </a:solidFill>
          <a:latin typeface="Ford Antenna Bold"/>
          <a:ea typeface="+mn-ea"/>
          <a:cs typeface="Ford Antenna Bold"/>
        </a:defRPr>
      </a:lvl1pPr>
    </p:titleStyle>
    <p:bodyStyle>
      <a:lvl1pPr marL="0" indent="-342900" algn="l" defTabSz="609493" rtl="0" eaLnBrk="1" latinLnBrk="0" hangingPunct="1">
        <a:lnSpc>
          <a:spcPct val="150000"/>
        </a:lnSpc>
        <a:spcBef>
          <a:spcPct val="20000"/>
        </a:spcBef>
        <a:buFont typeface="Arial" panose="020B0604020202020204" pitchFamily="34" charset="0"/>
        <a:buChar char="•"/>
        <a:defRPr lang="en-US" sz="2400" b="1" kern="1200" dirty="0" smtClean="0">
          <a:solidFill>
            <a:srgbClr val="0A2C56"/>
          </a:solidFill>
          <a:latin typeface="Ford Antenna Regular"/>
          <a:ea typeface="+mn-ea"/>
          <a:cs typeface="Ford Antenna Regular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Ford Antenna" charset="0"/>
          <a:ea typeface="Ford Antenna" charset="0"/>
          <a:cs typeface="Ford Antenna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ord Antenna" charset="0"/>
          <a:ea typeface="Ford Antenna" charset="0"/>
          <a:cs typeface="Ford Antenna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Ford Antenna" charset="0"/>
          <a:ea typeface="Ford Antenna" charset="0"/>
          <a:cs typeface="Ford Antenna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Ford Antenna" charset="0"/>
          <a:ea typeface="Ford Antenna" charset="0"/>
          <a:cs typeface="Ford Antenna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42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47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gray">
          <a:xfrm>
            <a:off x="8049986" y="2438400"/>
            <a:ext cx="3746259" cy="131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algn="l" defTabSz="609493" rtl="0" eaLnBrk="1" latinLnBrk="0" hangingPunct="1">
              <a:spcBef>
                <a:spcPct val="0"/>
              </a:spcBef>
              <a:buNone/>
              <a:defRPr lang="en-US" sz="3600" kern="1200" cap="all" baseline="0">
                <a:solidFill>
                  <a:schemeClr val="bg1"/>
                </a:solidFill>
                <a:latin typeface="Ford Antenna Bold"/>
                <a:ea typeface="+mn-ea"/>
                <a:cs typeface="Ford Antenna Bold"/>
              </a:defRPr>
            </a:lvl1pPr>
          </a:lstStyle>
          <a:p>
            <a:r>
              <a:rPr lang="en-US" sz="3200" dirty="0" smtClean="0"/>
              <a:t>gINGER Kasanic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Text Placeholder 8"/>
          <p:cNvSpPr txBox="1">
            <a:spLocks/>
          </p:cNvSpPr>
          <p:nvPr/>
        </p:nvSpPr>
        <p:spPr bwMode="auto">
          <a:xfrm>
            <a:off x="8077200" y="3276600"/>
            <a:ext cx="374626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609493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kern="1200">
                <a:solidFill>
                  <a:schemeClr val="bg1"/>
                </a:solidFill>
                <a:latin typeface="Ford Antenna Regular"/>
                <a:ea typeface="+mn-ea"/>
                <a:cs typeface="Ford Antenna Regular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ord Antenna" charset="0"/>
                <a:ea typeface="Ford Antenna" charset="0"/>
                <a:cs typeface="Ford Antenna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Ford Antenna" charset="0"/>
                <a:ea typeface="Ford Antenna" charset="0"/>
                <a:cs typeface="Ford Antenna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ord Antenna" charset="0"/>
                <a:ea typeface="Ford Antenna" charset="0"/>
                <a:cs typeface="Ford Antenna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ord Antenna" charset="0"/>
                <a:ea typeface="Ford Antenna" charset="0"/>
                <a:cs typeface="Ford Antenna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Fleet Sustainability &amp; Advanced Technology Manager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1183" t="-469" b="-352"/>
          <a:stretch/>
        </p:blipFill>
        <p:spPr>
          <a:xfrm>
            <a:off x="0" y="-76200"/>
            <a:ext cx="7938469" cy="704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5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Electrification - Team Edison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001A57-7D24-4B7A-9676-69E53E0251A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45" y="969849"/>
            <a:ext cx="3688281" cy="2633663"/>
          </a:xfrm>
          <a:prstGeom prst="rect">
            <a:avLst/>
          </a:prstGeom>
          <a:ln w="63500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239513" y="1176336"/>
            <a:ext cx="795248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ord Antenna Light" panose="02000505000000020004" pitchFamily="50" charset="0"/>
              </a:rPr>
              <a:t>A new</a:t>
            </a:r>
            <a:r>
              <a:rPr lang="en-US" dirty="0">
                <a:latin typeface="Ford Antenna Light" panose="02000505000000020004" pitchFamily="50" charset="0"/>
              </a:rPr>
              <a:t>, dedicated global electric vehicle </a:t>
            </a:r>
            <a:r>
              <a:rPr lang="en-US" dirty="0" smtClean="0">
                <a:latin typeface="Ford Antenna Light" panose="02000505000000020004" pitchFamily="50" charset="0"/>
              </a:rPr>
              <a:t>organization – “Team Edison”</a:t>
            </a:r>
          </a:p>
          <a:p>
            <a:r>
              <a:rPr lang="en-US" dirty="0" smtClean="0">
                <a:latin typeface="Ford Antenna Light" panose="02000505000000020004" pitchFamily="50" charset="0"/>
              </a:rPr>
              <a:t> </a:t>
            </a:r>
            <a:r>
              <a:rPr lang="en-US" dirty="0">
                <a:latin typeface="Ford Antenna Light" panose="02000505000000020004" pitchFamily="50" charset="0"/>
              </a:rPr>
              <a:t>will focus </a:t>
            </a:r>
            <a:r>
              <a:rPr lang="en-US" dirty="0" smtClean="0">
                <a:latin typeface="Ford Antenna Light" panose="02000505000000020004" pitchFamily="50" charset="0"/>
              </a:rPr>
              <a:t>on</a:t>
            </a:r>
            <a:r>
              <a:rPr lang="en-US" dirty="0">
                <a:latin typeface="Ford Antenna Light" panose="02000505000000020004" pitchFamily="50" charset="0"/>
              </a:rPr>
              <a:t>:</a:t>
            </a:r>
          </a:p>
          <a:p>
            <a:endParaRPr lang="en-US" dirty="0">
              <a:latin typeface="Ford Antenna Light" panose="0200050500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Ford Antenna Light" panose="02000505000000020004" pitchFamily="50" charset="0"/>
              </a:rPr>
              <a:t>Rapidly </a:t>
            </a:r>
            <a:r>
              <a:rPr lang="en-US" dirty="0">
                <a:latin typeface="Ford Antenna Light" panose="02000505000000020004" pitchFamily="50" charset="0"/>
              </a:rPr>
              <a:t>designing and implementing new holistic, customer-focused BEVs, services and ownership experiences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Ford Antenna Light" panose="0200050500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Ford Antenna Light" panose="02000505000000020004" pitchFamily="50" charset="0"/>
              </a:rPr>
              <a:t>Improving </a:t>
            </a:r>
            <a:r>
              <a:rPr lang="en-US" dirty="0">
                <a:latin typeface="Ford Antenna Light" panose="02000505000000020004" pitchFamily="50" charset="0"/>
              </a:rPr>
              <a:t>revenue through choices of nameplates and thorough understanding of customer trends and segmentation by market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Ford Antenna Light" panose="0200050500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Ford Antenna Light" panose="02000505000000020004" pitchFamily="50" charset="0"/>
              </a:rPr>
              <a:t>Providing </a:t>
            </a:r>
            <a:r>
              <a:rPr lang="en-US" dirty="0">
                <a:latin typeface="Ford Antenna Light" panose="02000505000000020004" pitchFamily="50" charset="0"/>
              </a:rPr>
              <a:t>unique battery electric vehicle features and services, including over-the-air upgrades, charging, and customer experiences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Ford Antenna Light" panose="0200050500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Ford Antenna Light" panose="02000505000000020004" pitchFamily="50" charset="0"/>
              </a:rPr>
              <a:t>Reducing </a:t>
            </a:r>
            <a:r>
              <a:rPr lang="en-US" dirty="0">
                <a:latin typeface="Ford Antenna Light" panose="02000505000000020004" pitchFamily="50" charset="0"/>
              </a:rPr>
              <a:t>cost through a focused strategy and new business models, scale, commonality of systems and </a:t>
            </a:r>
            <a:r>
              <a:rPr lang="en-US" dirty="0" smtClean="0">
                <a:latin typeface="Ford Antenna Light" panose="02000505000000020004" pitchFamily="50" charset="0"/>
              </a:rPr>
              <a:t>partnerships</a:t>
            </a:r>
            <a:endParaRPr lang="en-US" dirty="0">
              <a:latin typeface="Ford Antenna Light" panose="02000505000000020004" pitchFamily="50" charset="0"/>
            </a:endParaRPr>
          </a:p>
        </p:txBody>
      </p:sp>
      <p:pic>
        <p:nvPicPr>
          <p:cNvPr id="7" name="Picture 2" descr="Image result for thomas edis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54" y="3887561"/>
            <a:ext cx="2429933" cy="1366837"/>
          </a:xfrm>
          <a:prstGeom prst="rect">
            <a:avLst/>
          </a:prstGeom>
          <a:noFill/>
          <a:ln w="14605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ight Bulb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644">
            <a:off x="2919195" y="4165565"/>
            <a:ext cx="1020671" cy="178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53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10972801" cy="334962"/>
          </a:xfrm>
        </p:spPr>
        <p:txBody>
          <a:bodyPr/>
          <a:lstStyle/>
          <a:p>
            <a:r>
              <a:rPr lang="en-US" sz="3200" b="0" i="0" dirty="0" smtClean="0"/>
              <a:t>global ev</a:t>
            </a:r>
            <a:r>
              <a:rPr lang="en-US" sz="2000" dirty="0"/>
              <a:t> </a:t>
            </a:r>
            <a:r>
              <a:rPr lang="en-US" dirty="0" smtClean="0"/>
              <a:t>ROADMAP - </a:t>
            </a:r>
            <a:r>
              <a:rPr lang="en-US" dirty="0"/>
              <a:t>$</a:t>
            </a:r>
            <a:r>
              <a:rPr lang="en-US" dirty="0" smtClean="0"/>
              <a:t>4.5b investment by </a:t>
            </a:r>
            <a:r>
              <a:rPr lang="en-US" dirty="0"/>
              <a:t>2020</a:t>
            </a:r>
            <a:endParaRPr lang="en-US" sz="3200" b="0" i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4750"/>
          <a:stretch/>
        </p:blipFill>
        <p:spPr>
          <a:xfrm>
            <a:off x="185057" y="1219200"/>
            <a:ext cx="11620572" cy="493983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E92D-8023-4DE5-A55E-4EBA521D1A61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5229" y="986820"/>
            <a:ext cx="1082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FBF14"/>
                </a:solidFill>
                <a:latin typeface="Ford Antenna Medium" panose="02000505000000020004" pitchFamily="50" charset="0"/>
              </a:rPr>
              <a:t>7 </a:t>
            </a:r>
            <a:r>
              <a:rPr lang="en-US" sz="2400" dirty="0">
                <a:solidFill>
                  <a:srgbClr val="8FBF14"/>
                </a:solidFill>
                <a:latin typeface="Ford Antenna Medium" panose="02000505000000020004" pitchFamily="50" charset="0"/>
              </a:rPr>
              <a:t>of 13 new global electrified vehicles coming in the next five years</a:t>
            </a:r>
          </a:p>
        </p:txBody>
      </p:sp>
    </p:spTree>
    <p:extLst>
      <p:ext uri="{BB962C8B-B14F-4D97-AF65-F5344CB8AC3E}">
        <p14:creationId xmlns:p14="http://schemas.microsoft.com/office/powerpoint/2010/main" val="209898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020073" y="1816925"/>
            <a:ext cx="3791314" cy="2358353"/>
            <a:chOff x="7174450" y="1112968"/>
            <a:chExt cx="3791314" cy="2358353"/>
          </a:xfrm>
        </p:grpSpPr>
        <p:sp>
          <p:nvSpPr>
            <p:cNvPr id="25" name="Shape 1138"/>
            <p:cNvSpPr/>
            <p:nvPr/>
          </p:nvSpPr>
          <p:spPr>
            <a:xfrm flipV="1">
              <a:off x="7174452" y="1112968"/>
              <a:ext cx="3791309" cy="475929"/>
            </a:xfrm>
            <a:prstGeom prst="rect">
              <a:avLst/>
            </a:prstGeom>
            <a:solidFill>
              <a:srgbClr val="72B64D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140">
                <a:defRPr sz="4000" baseline="-15000">
                  <a:solidFill>
                    <a:srgbClr val="FFFFFF"/>
                  </a:solidFill>
                  <a:latin typeface="FranklinGothic"/>
                  <a:ea typeface="FranklinGothic"/>
                  <a:cs typeface="FranklinGothic"/>
                  <a:sym typeface="FranklinGothic"/>
                </a:defRPr>
              </a:pPr>
              <a:endParaRPr sz="3200" baseline="-15000" dirty="0">
                <a:solidFill>
                  <a:srgbClr val="FFFFFF"/>
                </a:solidFill>
                <a:latin typeface="Franklin Gothic Demi Cond" charset="0"/>
                <a:ea typeface="Franklin Gothic Demi Cond" charset="0"/>
                <a:cs typeface="Franklin Gothic Demi Cond" charset="0"/>
                <a:sym typeface="FranklinGothic"/>
              </a:endParaRPr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4451" y="1578982"/>
              <a:ext cx="3791308" cy="1800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Shape 1138"/>
            <p:cNvSpPr/>
            <p:nvPr/>
          </p:nvSpPr>
          <p:spPr>
            <a:xfrm flipV="1">
              <a:off x="7174450" y="3379881"/>
              <a:ext cx="3791314" cy="9144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140">
                <a:defRPr sz="4000" baseline="-15000">
                  <a:solidFill>
                    <a:srgbClr val="FFFFFF"/>
                  </a:solidFill>
                  <a:latin typeface="FranklinGothic"/>
                  <a:ea typeface="FranklinGothic"/>
                  <a:cs typeface="FranklinGothic"/>
                  <a:sym typeface="FranklinGothic"/>
                </a:defRPr>
              </a:pPr>
              <a:endParaRPr sz="3200" baseline="-15000" dirty="0">
                <a:solidFill>
                  <a:srgbClr val="FFFFFF"/>
                </a:solidFill>
                <a:latin typeface="Franklin Gothic Demi Cond" charset="0"/>
                <a:ea typeface="Franklin Gothic Demi Cond" charset="0"/>
                <a:cs typeface="Franklin Gothic Demi Cond" charset="0"/>
                <a:sym typeface="FranklinGothic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-1" y="4956718"/>
            <a:ext cx="4522839" cy="7344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657" y="1141202"/>
            <a:ext cx="3772391" cy="1999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Shape 1138"/>
          <p:cNvSpPr/>
          <p:nvPr/>
        </p:nvSpPr>
        <p:spPr>
          <a:xfrm flipV="1">
            <a:off x="3699372" y="848567"/>
            <a:ext cx="3780676" cy="475929"/>
          </a:xfrm>
          <a:prstGeom prst="rect">
            <a:avLst/>
          </a:prstGeom>
          <a:solidFill>
            <a:srgbClr val="72B64D"/>
          </a:solidFill>
          <a:ln w="31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1219140">
              <a:defRPr sz="4000" baseline="-15000">
                <a:solidFill>
                  <a:srgbClr val="FFFFFF"/>
                </a:solidFill>
                <a:latin typeface="FranklinGothic"/>
                <a:ea typeface="FranklinGothic"/>
                <a:cs typeface="FranklinGothic"/>
                <a:sym typeface="FranklinGothic"/>
              </a:defRPr>
            </a:pPr>
            <a:endParaRPr sz="3200" baseline="-15000" dirty="0">
              <a:solidFill>
                <a:srgbClr val="FFFFFF"/>
              </a:solidFill>
              <a:latin typeface="Franklin Gothic Demi Cond" charset="0"/>
              <a:ea typeface="Franklin Gothic Demi Cond" charset="0"/>
              <a:cs typeface="Franklin Gothic Demi Cond" charset="0"/>
              <a:sym typeface="FranklinGothic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38592" y="826632"/>
            <a:ext cx="3102235" cy="553992"/>
          </a:xfrm>
          <a:prstGeom prst="rect">
            <a:avLst/>
          </a:prstGeom>
        </p:spPr>
        <p:txBody>
          <a:bodyPr wrap="square" lIns="121914" tIns="60957" rIns="121914" bIns="60957">
            <a:spAutoFit/>
          </a:bodyPr>
          <a:lstStyle/>
          <a:p>
            <a:pPr algn="ctr" defTabSz="1219140"/>
            <a:r>
              <a:rPr lang="en-US" sz="2800" dirty="0" smtClean="0">
                <a:solidFill>
                  <a:schemeClr val="bg1"/>
                </a:solidFill>
                <a:latin typeface="Franklin Gothic Demi Cond"/>
              </a:rPr>
              <a:t>HEV/PHEV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534400" y="1770765"/>
            <a:ext cx="3102235" cy="553997"/>
          </a:xfrm>
          <a:prstGeom prst="rect">
            <a:avLst/>
          </a:prstGeom>
        </p:spPr>
        <p:txBody>
          <a:bodyPr wrap="square" lIns="121914" tIns="60957" rIns="121914" bIns="60957">
            <a:spAutoFit/>
          </a:bodyPr>
          <a:lstStyle/>
          <a:p>
            <a:pPr algn="ctr" defTabSz="1219140"/>
            <a:r>
              <a:rPr lang="en-US" sz="2800" dirty="0" smtClean="0">
                <a:solidFill>
                  <a:schemeClr val="bg1"/>
                </a:solidFill>
                <a:latin typeface="Franklin Gothic Demi Cond"/>
              </a:rPr>
              <a:t>BEV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047" y="863349"/>
            <a:ext cx="1774192" cy="40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6652" y="4196449"/>
            <a:ext cx="1718151" cy="73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Shape 1138"/>
          <p:cNvSpPr/>
          <p:nvPr/>
        </p:nvSpPr>
        <p:spPr>
          <a:xfrm flipV="1">
            <a:off x="2586599" y="3484079"/>
            <a:ext cx="3772392" cy="475929"/>
          </a:xfrm>
          <a:prstGeom prst="rect">
            <a:avLst/>
          </a:prstGeom>
          <a:solidFill>
            <a:srgbClr val="72B64D"/>
          </a:solidFill>
          <a:ln w="31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1219140">
              <a:defRPr sz="4000" baseline="-15000">
                <a:solidFill>
                  <a:srgbClr val="FFFFFF"/>
                </a:solidFill>
                <a:latin typeface="FranklinGothic"/>
                <a:ea typeface="FranklinGothic"/>
                <a:cs typeface="FranklinGothic"/>
                <a:sym typeface="FranklinGothic"/>
              </a:defRPr>
            </a:pPr>
            <a:endParaRPr sz="2800" baseline="-15000" dirty="0">
              <a:solidFill>
                <a:srgbClr val="FFFFFF"/>
              </a:solidFill>
              <a:latin typeface="Franklin Gothic Demi Cond" charset="0"/>
              <a:ea typeface="Franklin Gothic Demi Cond" charset="0"/>
              <a:cs typeface="Franklin Gothic Demi Cond" charset="0"/>
              <a:sym typeface="FranklinGothic"/>
            </a:endParaRPr>
          </a:p>
        </p:txBody>
      </p:sp>
      <p:pic>
        <p:nvPicPr>
          <p:cNvPr id="32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650" y="3955239"/>
            <a:ext cx="3780676" cy="2015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2586952" y="3433746"/>
            <a:ext cx="3764290" cy="553992"/>
          </a:xfrm>
          <a:prstGeom prst="rect">
            <a:avLst/>
          </a:prstGeom>
        </p:spPr>
        <p:txBody>
          <a:bodyPr wrap="square" lIns="121914" tIns="60957" rIns="121914" bIns="60957">
            <a:spAutoFit/>
          </a:bodyPr>
          <a:lstStyle/>
          <a:p>
            <a:pPr algn="ctr" defTabSz="1219140"/>
            <a:r>
              <a:rPr lang="en-US" sz="2800" dirty="0">
                <a:solidFill>
                  <a:schemeClr val="bg1"/>
                </a:solidFill>
                <a:latin typeface="Franklin Gothic Demi Cond"/>
              </a:rPr>
              <a:t>Hydraulic </a:t>
            </a:r>
            <a:r>
              <a:rPr lang="en-US" sz="2800" dirty="0" smtClean="0">
                <a:solidFill>
                  <a:schemeClr val="bg1"/>
                </a:solidFill>
                <a:latin typeface="Franklin Gothic Demi Cond"/>
              </a:rPr>
              <a:t>Hybrids/BEV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7" name="Shape 1138"/>
          <p:cNvSpPr/>
          <p:nvPr/>
        </p:nvSpPr>
        <p:spPr>
          <a:xfrm flipV="1">
            <a:off x="3699372" y="3165107"/>
            <a:ext cx="3791314" cy="914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1219140">
              <a:defRPr sz="4000" baseline="-15000">
                <a:solidFill>
                  <a:srgbClr val="FFFFFF"/>
                </a:solidFill>
                <a:latin typeface="FranklinGothic"/>
                <a:ea typeface="FranklinGothic"/>
                <a:cs typeface="FranklinGothic"/>
                <a:sym typeface="FranklinGothic"/>
              </a:defRPr>
            </a:pPr>
            <a:endParaRPr sz="3200" baseline="-15000" dirty="0">
              <a:solidFill>
                <a:srgbClr val="FFFFFF"/>
              </a:solidFill>
              <a:latin typeface="Franklin Gothic Demi Cond" charset="0"/>
              <a:ea typeface="Franklin Gothic Demi Cond" charset="0"/>
              <a:cs typeface="Franklin Gothic Demi Cond" charset="0"/>
              <a:sym typeface="FranklinGothic"/>
            </a:endParaRPr>
          </a:p>
        </p:txBody>
      </p:sp>
      <p:sp>
        <p:nvSpPr>
          <p:cNvPr id="20" name="Shape 1138"/>
          <p:cNvSpPr/>
          <p:nvPr/>
        </p:nvSpPr>
        <p:spPr>
          <a:xfrm flipV="1">
            <a:off x="2586599" y="5973897"/>
            <a:ext cx="3791314" cy="914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1219140">
              <a:defRPr sz="4000" baseline="-15000">
                <a:solidFill>
                  <a:srgbClr val="FFFFFF"/>
                </a:solidFill>
                <a:latin typeface="FranklinGothic"/>
                <a:ea typeface="FranklinGothic"/>
                <a:cs typeface="FranklinGothic"/>
                <a:sym typeface="FranklinGothic"/>
              </a:defRPr>
            </a:pPr>
            <a:endParaRPr sz="3200" baseline="-15000" dirty="0">
              <a:solidFill>
                <a:srgbClr val="FFFFFF"/>
              </a:solidFill>
              <a:latin typeface="Franklin Gothic Demi Cond" charset="0"/>
              <a:ea typeface="Franklin Gothic Demi Cond" charset="0"/>
              <a:cs typeface="Franklin Gothic Demi Cond" charset="0"/>
              <a:sym typeface="FranklinGothic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45" y="4839592"/>
            <a:ext cx="2371905" cy="96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QVMs – Quality Vehicle Modifiers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3414" y="802926"/>
            <a:ext cx="28950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2B64D"/>
                </a:solidFill>
                <a:latin typeface="Ford Antenna Regular" panose="02000505000000020004" pitchFamily="50" charset="0"/>
              </a:rPr>
              <a:t>eQVMs</a:t>
            </a:r>
          </a:p>
          <a:p>
            <a:r>
              <a:rPr lang="en-US" sz="2800" dirty="0" smtClean="0">
                <a:solidFill>
                  <a:srgbClr val="72B64D"/>
                </a:solidFill>
                <a:latin typeface="Ford Antenna Regular" panose="02000505000000020004" pitchFamily="50" charset="0"/>
              </a:rPr>
              <a:t>New Efficient/ Clean Upfit Opportunities</a:t>
            </a:r>
            <a:endParaRPr lang="en-US" sz="2800" dirty="0">
              <a:solidFill>
                <a:srgbClr val="72B64D"/>
              </a:solidFill>
              <a:latin typeface="Ford Antenna Regular" panose="02000505000000020004" pitchFamily="50" charset="0"/>
            </a:endParaRPr>
          </a:p>
        </p:txBody>
      </p:sp>
      <p:sp>
        <p:nvSpPr>
          <p:cNvPr id="6" name="Double Brace 5"/>
          <p:cNvSpPr/>
          <p:nvPr/>
        </p:nvSpPr>
        <p:spPr>
          <a:xfrm>
            <a:off x="157442" y="791872"/>
            <a:ext cx="3219279" cy="1826936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41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3155"/>
          <p:cNvSpPr/>
          <p:nvPr/>
        </p:nvSpPr>
        <p:spPr>
          <a:xfrm>
            <a:off x="433990" y="5200939"/>
            <a:ext cx="10536408" cy="863600"/>
          </a:xfrm>
          <a:prstGeom prst="rect">
            <a:avLst/>
          </a:prstGeom>
          <a:solidFill>
            <a:srgbClr val="72B64D"/>
          </a:solidFill>
          <a:ln w="31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1219140">
              <a:tabLst>
                <a:tab pos="6108394" algn="l"/>
              </a:tabLst>
              <a:defRPr sz="4000" baseline="-15000">
                <a:solidFill>
                  <a:srgbClr val="FFFFFF"/>
                </a:solidFill>
                <a:latin typeface="FranklinGothic"/>
                <a:ea typeface="FranklinGothic"/>
                <a:cs typeface="FranklinGothic"/>
                <a:sym typeface="FranklinGothic"/>
              </a:defRPr>
            </a:pPr>
            <a:endParaRPr sz="4000" baseline="-15000" dirty="0">
              <a:solidFill>
                <a:srgbClr val="FFFFFF"/>
              </a:solidFill>
              <a:latin typeface="FranklinGothic"/>
              <a:ea typeface="FranklinGothic"/>
              <a:cs typeface="FranklinGothic"/>
              <a:sym typeface="FranklinGothic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3990" y="5308834"/>
            <a:ext cx="10536408" cy="812531"/>
          </a:xfrm>
          <a:prstGeom prst="rect">
            <a:avLst/>
          </a:prstGeom>
        </p:spPr>
        <p:txBody>
          <a:bodyPr wrap="square" lIns="121914" tIns="60957" rIns="121914" bIns="60957">
            <a:spAutoFit/>
          </a:bodyPr>
          <a:lstStyle/>
          <a:p>
            <a:pPr algn="ctr" defTabSz="1219140">
              <a:lnSpc>
                <a:spcPct val="80000"/>
              </a:lnSpc>
            </a:pPr>
            <a:r>
              <a:rPr lang="en-US" sz="2800" dirty="0">
                <a:solidFill>
                  <a:srgbClr val="78787A">
                    <a:lumMod val="50000"/>
                  </a:srgbClr>
                </a:solidFill>
                <a:latin typeface="Franklin Gothic Demi Cond"/>
                <a:ea typeface="Franklin Gothic Demi" charset="0"/>
                <a:cs typeface="Franklin Gothic Demi" charset="0"/>
              </a:rPr>
              <a:t>Comprehensive document for Commercial Vehicle Centers and </a:t>
            </a:r>
            <a:r>
              <a:rPr lang="en-US" sz="2800" dirty="0" smtClean="0">
                <a:solidFill>
                  <a:srgbClr val="78787A">
                    <a:lumMod val="50000"/>
                  </a:srgbClr>
                </a:solidFill>
                <a:latin typeface="Franklin Gothic Demi Cond"/>
                <a:ea typeface="Franklin Gothic Demi" charset="0"/>
                <a:cs typeface="Franklin Gothic Demi" charset="0"/>
              </a:rPr>
              <a:t>Customers offering </a:t>
            </a:r>
            <a:r>
              <a:rPr lang="en-US" sz="2800" dirty="0">
                <a:solidFill>
                  <a:srgbClr val="78787A">
                    <a:lumMod val="50000"/>
                  </a:srgbClr>
                </a:solidFill>
                <a:latin typeface="Franklin Gothic Demi Cond"/>
                <a:ea typeface="Franklin Gothic Demi" charset="0"/>
                <a:cs typeface="Franklin Gothic Demi" charset="0"/>
              </a:rPr>
              <a:t>solutions to their individual fuel needs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2018 ADVANCED FUEL BUYERS GUIDE</a:t>
            </a:r>
            <a:endParaRPr lang="en-US" dirty="0"/>
          </a:p>
        </p:txBody>
      </p:sp>
      <p:sp>
        <p:nvSpPr>
          <p:cNvPr id="13" name="Shape 3155"/>
          <p:cNvSpPr/>
          <p:nvPr/>
        </p:nvSpPr>
        <p:spPr>
          <a:xfrm>
            <a:off x="745248" y="1458566"/>
            <a:ext cx="4072107" cy="627887"/>
          </a:xfrm>
          <a:prstGeom prst="rect">
            <a:avLst/>
          </a:prstGeom>
          <a:solidFill>
            <a:srgbClr val="72B64D"/>
          </a:solidFill>
          <a:ln w="31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1219140">
              <a:tabLst>
                <a:tab pos="6108394" algn="l"/>
              </a:tabLst>
              <a:defRPr sz="4000" baseline="-15000">
                <a:solidFill>
                  <a:srgbClr val="FFFFFF"/>
                </a:solidFill>
                <a:latin typeface="FranklinGothic"/>
                <a:ea typeface="FranklinGothic"/>
                <a:cs typeface="FranklinGothic"/>
                <a:sym typeface="FranklinGothic"/>
              </a:defRPr>
            </a:pPr>
            <a:endParaRPr sz="4000" baseline="-15000" dirty="0">
              <a:solidFill>
                <a:srgbClr val="FFFFFF"/>
              </a:solidFill>
              <a:latin typeface="FranklinGothic"/>
              <a:ea typeface="FranklinGothic"/>
              <a:cs typeface="FranklinGothic"/>
              <a:sym typeface="FranklinGothic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79067" y="2366804"/>
            <a:ext cx="4140199" cy="2298059"/>
          </a:xfrm>
          <a:prstGeom prst="rect">
            <a:avLst/>
          </a:prstGeom>
        </p:spPr>
        <p:txBody>
          <a:bodyPr wrap="square" lIns="121914" tIns="60957" rIns="121914" bIns="60957">
            <a:spAutoFit/>
          </a:bodyPr>
          <a:lstStyle/>
          <a:p>
            <a:pPr marL="279386" indent="-279386" defTabSz="1219140">
              <a:spcBef>
                <a:spcPts val="800"/>
              </a:spcBef>
              <a:buClr>
                <a:schemeClr val="accent3">
                  <a:lumMod val="60000"/>
                  <a:lumOff val="40000"/>
                </a:schemeClr>
              </a:buClr>
              <a:buFont typeface="Wingdings" charset="2"/>
              <a:buChar char="§"/>
            </a:pPr>
            <a:r>
              <a:rPr lang="en-US" dirty="0" smtClean="0">
                <a:solidFill>
                  <a:schemeClr val="tx2"/>
                </a:solidFill>
                <a:latin typeface="Ford Antenna Light" panose="02000505000000020004" pitchFamily="50" charset="0"/>
                <a:ea typeface="Franklin Gothic Book" charset="0"/>
                <a:cs typeface="Franklin Gothic Book" charset="0"/>
              </a:rPr>
              <a:t>Cost </a:t>
            </a:r>
            <a:r>
              <a:rPr lang="en-US" dirty="0">
                <a:solidFill>
                  <a:schemeClr val="tx2"/>
                </a:solidFill>
                <a:latin typeface="Ford Antenna Light" panose="02000505000000020004" pitchFamily="50" charset="0"/>
                <a:ea typeface="Franklin Gothic Book" charset="0"/>
                <a:cs typeface="Franklin Gothic Book" charset="0"/>
              </a:rPr>
              <a:t>of Ownership</a:t>
            </a:r>
          </a:p>
          <a:p>
            <a:pPr marL="279386" indent="-279386" defTabSz="1219140">
              <a:spcBef>
                <a:spcPts val="800"/>
              </a:spcBef>
              <a:buClr>
                <a:schemeClr val="accent3">
                  <a:lumMod val="60000"/>
                  <a:lumOff val="40000"/>
                </a:schemeClr>
              </a:buClr>
              <a:buFont typeface="Wingdings" charset="2"/>
              <a:buChar char="§"/>
            </a:pPr>
            <a:r>
              <a:rPr lang="en-US" dirty="0">
                <a:solidFill>
                  <a:schemeClr val="tx2"/>
                </a:solidFill>
                <a:latin typeface="Ford Antenna Light" panose="02000505000000020004" pitchFamily="50" charset="0"/>
                <a:ea typeface="Franklin Gothic Book" charset="0"/>
                <a:cs typeface="Franklin Gothic Book" charset="0"/>
              </a:rPr>
              <a:t>Infrastructure Support</a:t>
            </a:r>
          </a:p>
          <a:p>
            <a:pPr marL="279386" indent="-279386" defTabSz="1219140">
              <a:spcBef>
                <a:spcPts val="800"/>
              </a:spcBef>
              <a:buClr>
                <a:schemeClr val="accent3">
                  <a:lumMod val="60000"/>
                  <a:lumOff val="40000"/>
                </a:schemeClr>
              </a:buClr>
              <a:buFont typeface="Wingdings" charset="2"/>
              <a:buChar char="§"/>
            </a:pPr>
            <a:r>
              <a:rPr lang="en-US" dirty="0">
                <a:solidFill>
                  <a:schemeClr val="tx2"/>
                </a:solidFill>
                <a:latin typeface="Ford Antenna Light" panose="02000505000000020004" pitchFamily="50" charset="0"/>
                <a:ea typeface="Franklin Gothic Book" charset="0"/>
                <a:cs typeface="Franklin Gothic Book" charset="0"/>
              </a:rPr>
              <a:t>Customer/Engineering Support</a:t>
            </a:r>
          </a:p>
          <a:p>
            <a:pPr marL="279386" indent="-279386" defTabSz="1219140">
              <a:spcBef>
                <a:spcPts val="800"/>
              </a:spcBef>
              <a:buClr>
                <a:schemeClr val="accent3">
                  <a:lumMod val="60000"/>
                  <a:lumOff val="40000"/>
                </a:schemeClr>
              </a:buClr>
              <a:buFont typeface="Wingdings" charset="2"/>
              <a:buChar char="§"/>
            </a:pPr>
            <a:r>
              <a:rPr lang="en-US" dirty="0">
                <a:solidFill>
                  <a:schemeClr val="tx2"/>
                </a:solidFill>
                <a:latin typeface="Ford Antenna Light" panose="02000505000000020004" pitchFamily="50" charset="0"/>
                <a:ea typeface="Franklin Gothic Book" charset="0"/>
                <a:cs typeface="Franklin Gothic Book" charset="0"/>
              </a:rPr>
              <a:t>List of Developers / Installers</a:t>
            </a:r>
          </a:p>
          <a:p>
            <a:pPr marL="279386" indent="-279386" defTabSz="1219140">
              <a:spcBef>
                <a:spcPts val="800"/>
              </a:spcBef>
              <a:buClr>
                <a:schemeClr val="accent3">
                  <a:lumMod val="60000"/>
                  <a:lumOff val="40000"/>
                </a:schemeClr>
              </a:buClr>
              <a:buFont typeface="Wingdings" charset="2"/>
              <a:buChar char="§"/>
            </a:pPr>
            <a:r>
              <a:rPr lang="en-US" dirty="0">
                <a:solidFill>
                  <a:schemeClr val="tx2"/>
                </a:solidFill>
                <a:latin typeface="Ford Antenna Light" panose="02000505000000020004" pitchFamily="50" charset="0"/>
                <a:ea typeface="Franklin Gothic Book" charset="0"/>
                <a:cs typeface="Franklin Gothic Book" charset="0"/>
              </a:rPr>
              <a:t>Advanced </a:t>
            </a:r>
            <a:r>
              <a:rPr lang="en-US" dirty="0" smtClean="0">
                <a:solidFill>
                  <a:schemeClr val="tx2"/>
                </a:solidFill>
                <a:latin typeface="Ford Antenna Light" panose="02000505000000020004" pitchFamily="50" charset="0"/>
                <a:ea typeface="Franklin Gothic Book" charset="0"/>
                <a:cs typeface="Franklin Gothic Book" charset="0"/>
              </a:rPr>
              <a:t>Fuel Incentives</a:t>
            </a:r>
            <a:endParaRPr lang="en-US" dirty="0">
              <a:solidFill>
                <a:schemeClr val="tx2"/>
              </a:solidFill>
              <a:latin typeface="Ford Antenna Light" panose="02000505000000020004" pitchFamily="50" charset="0"/>
              <a:ea typeface="Franklin Gothic Book" charset="0"/>
              <a:cs typeface="Franklin Gothic Book" charset="0"/>
            </a:endParaRPr>
          </a:p>
          <a:p>
            <a:pPr marL="279386" indent="-279386" defTabSz="1219140">
              <a:spcBef>
                <a:spcPts val="800"/>
              </a:spcBef>
              <a:buClr>
                <a:schemeClr val="accent3">
                  <a:lumMod val="60000"/>
                  <a:lumOff val="40000"/>
                </a:schemeClr>
              </a:buClr>
              <a:buFont typeface="Wingdings" charset="2"/>
              <a:buChar char="§"/>
            </a:pPr>
            <a:r>
              <a:rPr lang="en-US" dirty="0">
                <a:solidFill>
                  <a:schemeClr val="tx2"/>
                </a:solidFill>
                <a:latin typeface="Ford Antenna Light" panose="02000505000000020004" pitchFamily="50" charset="0"/>
                <a:ea typeface="Franklin Gothic Book" charset="0"/>
                <a:cs typeface="Franklin Gothic Book" charset="0"/>
              </a:rPr>
              <a:t>New eQVM Listings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40232" y="1491749"/>
            <a:ext cx="4051726" cy="553997"/>
          </a:xfrm>
          <a:prstGeom prst="rect">
            <a:avLst/>
          </a:prstGeom>
        </p:spPr>
        <p:txBody>
          <a:bodyPr wrap="square" lIns="121914" tIns="60957" rIns="121914" bIns="60957">
            <a:spAutoFit/>
          </a:bodyPr>
          <a:lstStyle/>
          <a:p>
            <a:pPr algn="ctr" defTabSz="1219140"/>
            <a:r>
              <a:rPr lang="de-DE" sz="2800" b="1" dirty="0">
                <a:solidFill>
                  <a:srgbClr val="78787A">
                    <a:lumMod val="50000"/>
                  </a:srgb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Broad Portfolio of Vehicles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56348" y="702981"/>
            <a:ext cx="4351508" cy="861775"/>
          </a:xfrm>
          <a:prstGeom prst="rect">
            <a:avLst/>
          </a:prstGeom>
        </p:spPr>
        <p:txBody>
          <a:bodyPr wrap="square" lIns="121914" tIns="60957" rIns="121914" bIns="60957">
            <a:spAutoFit/>
          </a:bodyPr>
          <a:lstStyle/>
          <a:p>
            <a:pPr algn="ctr" defTabSz="1219140"/>
            <a:r>
              <a:rPr lang="de-DE" sz="4800" b="1" dirty="0">
                <a:solidFill>
                  <a:srgbClr val="72B64D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NEW/ENHANCED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7571" y="835343"/>
            <a:ext cx="3048000" cy="394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hape 1138"/>
          <p:cNvSpPr/>
          <p:nvPr/>
        </p:nvSpPr>
        <p:spPr>
          <a:xfrm flipV="1">
            <a:off x="8349342" y="4753783"/>
            <a:ext cx="3048000" cy="914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1219140">
              <a:defRPr sz="4000" baseline="-15000">
                <a:solidFill>
                  <a:srgbClr val="FFFFFF"/>
                </a:solidFill>
                <a:latin typeface="FranklinGothic"/>
                <a:ea typeface="FranklinGothic"/>
                <a:cs typeface="FranklinGothic"/>
                <a:sym typeface="FranklinGothic"/>
              </a:defRPr>
            </a:pPr>
            <a:endParaRPr sz="3200" baseline="-15000" dirty="0">
              <a:solidFill>
                <a:srgbClr val="FFFFFF"/>
              </a:solidFill>
              <a:latin typeface="Franklin Gothic Demi Cond" charset="0"/>
              <a:ea typeface="Franklin Gothic Demi Cond" charset="0"/>
              <a:cs typeface="Franklin Gothic Demi Cond" charset="0"/>
              <a:sym typeface="FranklinGothic"/>
            </a:endParaRPr>
          </a:p>
        </p:txBody>
      </p:sp>
      <p:sp>
        <p:nvSpPr>
          <p:cNvPr id="18" name="Double Brace 17"/>
          <p:cNvSpPr/>
          <p:nvPr/>
        </p:nvSpPr>
        <p:spPr>
          <a:xfrm>
            <a:off x="488663" y="2395218"/>
            <a:ext cx="4585276" cy="2344522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86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QVM Options</a:t>
            </a:r>
            <a:endParaRPr lang="en-US" dirty="0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931" y="0"/>
            <a:ext cx="2109069" cy="1000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4354" y="1371604"/>
          <a:ext cx="12187646" cy="4433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2522">
                  <a:extLst>
                    <a:ext uri="{9D8B030D-6E8A-4147-A177-3AD203B41FA5}">
                      <a16:colId xmlns:a16="http://schemas.microsoft.com/office/drawing/2014/main" val="224306636"/>
                    </a:ext>
                  </a:extLst>
                </a:gridCol>
                <a:gridCol w="1587876">
                  <a:extLst>
                    <a:ext uri="{9D8B030D-6E8A-4147-A177-3AD203B41FA5}">
                      <a16:colId xmlns:a16="http://schemas.microsoft.com/office/drawing/2014/main" val="2800428308"/>
                    </a:ext>
                  </a:extLst>
                </a:gridCol>
                <a:gridCol w="2284313">
                  <a:extLst>
                    <a:ext uri="{9D8B030D-6E8A-4147-A177-3AD203B41FA5}">
                      <a16:colId xmlns:a16="http://schemas.microsoft.com/office/drawing/2014/main" val="581951983"/>
                    </a:ext>
                  </a:extLst>
                </a:gridCol>
                <a:gridCol w="2646461">
                  <a:extLst>
                    <a:ext uri="{9D8B030D-6E8A-4147-A177-3AD203B41FA5}">
                      <a16:colId xmlns:a16="http://schemas.microsoft.com/office/drawing/2014/main" val="1765043335"/>
                    </a:ext>
                  </a:extLst>
                </a:gridCol>
                <a:gridCol w="1838593">
                  <a:extLst>
                    <a:ext uri="{9D8B030D-6E8A-4147-A177-3AD203B41FA5}">
                      <a16:colId xmlns:a16="http://schemas.microsoft.com/office/drawing/2014/main" val="3226206284"/>
                    </a:ext>
                  </a:extLst>
                </a:gridCol>
                <a:gridCol w="1977881">
                  <a:extLst>
                    <a:ext uri="{9D8B030D-6E8A-4147-A177-3AD203B41FA5}">
                      <a16:colId xmlns:a16="http://schemas.microsoft.com/office/drawing/2014/main" val="21500871"/>
                    </a:ext>
                  </a:extLst>
                </a:gridCol>
              </a:tblGrid>
              <a:tr h="1554477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51163478"/>
                  </a:ext>
                </a:extLst>
              </a:tr>
              <a:tr h="205640"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Transit Connect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Transit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Transit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E-450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E-450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0157892"/>
                  </a:ext>
                </a:extLst>
              </a:tr>
              <a:tr h="205640"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Van/Wagon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Van/Passenger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Cutaway/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Cutaway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Stripped Chassis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16674958"/>
                  </a:ext>
                </a:extLst>
              </a:tr>
              <a:tr h="205640"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Wagon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Chassis Cab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Chassis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09348707"/>
                  </a:ext>
                </a:extLst>
              </a:tr>
              <a:tr h="2056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Advanced Fuel Type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108593"/>
                  </a:ext>
                </a:extLst>
              </a:tr>
              <a:tr h="20564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   Ethanol (E85)</a:t>
                      </a:r>
                      <a:endParaRPr lang="en-US" sz="1200" b="1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X*</a:t>
                      </a:r>
                      <a:endParaRPr lang="en-U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X**</a:t>
                      </a:r>
                      <a:endParaRPr lang="en-U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X**</a:t>
                      </a:r>
                      <a:endParaRPr lang="en-U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1503984"/>
                  </a:ext>
                </a:extLst>
              </a:tr>
              <a:tr h="20564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   Biodiesel (B20)</a:t>
                      </a:r>
                      <a:endParaRPr lang="en-US" sz="1200" b="1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endParaRPr lang="en-U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133030"/>
                  </a:ext>
                </a:extLst>
              </a:tr>
              <a:tr h="20564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   CNG</a:t>
                      </a:r>
                      <a:endParaRPr lang="en-US" sz="1200" b="1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357485"/>
                  </a:ext>
                </a:extLst>
              </a:tr>
              <a:tr h="20564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   Propane</a:t>
                      </a:r>
                      <a:endParaRPr lang="en-US" sz="1200" b="1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74972"/>
                  </a:ext>
                </a:extLst>
              </a:tr>
              <a:tr h="205640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22409132"/>
                  </a:ext>
                </a:extLst>
              </a:tr>
              <a:tr h="2056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Electrification Options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631909"/>
                  </a:ext>
                </a:extLst>
              </a:tr>
              <a:tr h="20564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HEV</a:t>
                      </a:r>
                      <a:endParaRPr lang="en-US" sz="1200" b="1" i="0" u="none" strike="noStrike" dirty="0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~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5828469"/>
                  </a:ext>
                </a:extLst>
              </a:tr>
              <a:tr h="20564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PHEV</a:t>
                      </a:r>
                      <a:endParaRPr lang="en-US" sz="1200" b="1" i="0" u="none" strike="noStrike" dirty="0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~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~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~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~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~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315393"/>
                  </a:ext>
                </a:extLst>
              </a:tr>
              <a:tr h="20564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BEV</a:t>
                      </a:r>
                      <a:endParaRPr lang="en-US" sz="1200" b="1" i="0" u="none" strike="noStrike" dirty="0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~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~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~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072994"/>
                  </a:ext>
                </a:extLst>
              </a:tr>
              <a:tr h="20564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Hydraulic Hybrid</a:t>
                      </a:r>
                      <a:endParaRPr lang="en-US" sz="1200" b="1" i="0" u="none" strike="noStrike" dirty="0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~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~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~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491368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5" y="1794283"/>
            <a:ext cx="141287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343" y="1766956"/>
            <a:ext cx="165735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496" y="1732031"/>
            <a:ext cx="1714500" cy="102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425" y="1876832"/>
            <a:ext cx="1600200" cy="96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764" y="1938745"/>
            <a:ext cx="1666875" cy="83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84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QVM Options </a:t>
            </a:r>
            <a:r>
              <a:rPr lang="en-US" sz="2000" dirty="0"/>
              <a:t>(cont.)</a:t>
            </a: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588" y="0"/>
            <a:ext cx="2109069" cy="982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1" y="1515290"/>
          <a:ext cx="12192000" cy="39213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4000">
                  <a:extLst>
                    <a:ext uri="{9D8B030D-6E8A-4147-A177-3AD203B41FA5}">
                      <a16:colId xmlns:a16="http://schemas.microsoft.com/office/drawing/2014/main" val="2031133871"/>
                    </a:ext>
                  </a:extLst>
                </a:gridCol>
                <a:gridCol w="1769143">
                  <a:extLst>
                    <a:ext uri="{9D8B030D-6E8A-4147-A177-3AD203B41FA5}">
                      <a16:colId xmlns:a16="http://schemas.microsoft.com/office/drawing/2014/main" val="3389216923"/>
                    </a:ext>
                  </a:extLst>
                </a:gridCol>
                <a:gridCol w="2112000">
                  <a:extLst>
                    <a:ext uri="{9D8B030D-6E8A-4147-A177-3AD203B41FA5}">
                      <a16:colId xmlns:a16="http://schemas.microsoft.com/office/drawing/2014/main" val="3924070755"/>
                    </a:ext>
                  </a:extLst>
                </a:gridCol>
                <a:gridCol w="1961143">
                  <a:extLst>
                    <a:ext uri="{9D8B030D-6E8A-4147-A177-3AD203B41FA5}">
                      <a16:colId xmlns:a16="http://schemas.microsoft.com/office/drawing/2014/main" val="363409733"/>
                    </a:ext>
                  </a:extLst>
                </a:gridCol>
                <a:gridCol w="2139429">
                  <a:extLst>
                    <a:ext uri="{9D8B030D-6E8A-4147-A177-3AD203B41FA5}">
                      <a16:colId xmlns:a16="http://schemas.microsoft.com/office/drawing/2014/main" val="3173991739"/>
                    </a:ext>
                  </a:extLst>
                </a:gridCol>
                <a:gridCol w="2386285">
                  <a:extLst>
                    <a:ext uri="{9D8B030D-6E8A-4147-A177-3AD203B41FA5}">
                      <a16:colId xmlns:a16="http://schemas.microsoft.com/office/drawing/2014/main" val="1752996324"/>
                    </a:ext>
                  </a:extLst>
                </a:gridCol>
              </a:tblGrid>
              <a:tr h="1360998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38564905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F-150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F-250/350/450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F-350/450/550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F-650/F-750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F59 Commercial/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01725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Pickup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Super Duty® Pickup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Super Duty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Medium Duty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F53 RV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4384513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Chassis Cab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Chassis Cab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Stripped Chassis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7940501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Advanced Fuel Type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538894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   Ethanol (E85)</a:t>
                      </a:r>
                      <a:endParaRPr lang="en-US" sz="1200" b="1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endParaRPr lang="en-U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13555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   Biodiesel (B20)</a:t>
                      </a:r>
                      <a:endParaRPr lang="en-US" sz="1200" b="1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09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   CNG</a:t>
                      </a:r>
                      <a:endParaRPr lang="en-US" sz="1200" b="1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42967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   Propane</a:t>
                      </a:r>
                      <a:endParaRPr lang="en-US" sz="1200" b="1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437683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794454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Electrification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b="1" u="none" strike="noStrike" dirty="0">
                          <a:effectLst/>
                        </a:rPr>
                        <a:t>Options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9719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HEV</a:t>
                      </a:r>
                      <a:endParaRPr lang="en-US" sz="1200" b="1" i="0" u="none" strike="noStrike" dirty="0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~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~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~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81291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PHEV</a:t>
                      </a:r>
                      <a:endParaRPr lang="en-US" sz="1200" b="1" i="0" u="none" strike="noStrike" dirty="0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~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~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~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~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7754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BEV</a:t>
                      </a:r>
                      <a:endParaRPr lang="en-US" sz="1200" b="1" i="0" u="none" strike="noStrike" dirty="0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~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~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~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~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7678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Hydraulic Hybrid</a:t>
                      </a:r>
                      <a:endParaRPr lang="en-US" sz="1200" b="1" i="0" u="none" strike="noStrike" dirty="0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~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~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~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~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897080"/>
                  </a:ext>
                </a:extLst>
              </a:tr>
            </a:tbl>
          </a:graphicData>
        </a:graphic>
      </p:graphicFrame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117" y="1751012"/>
            <a:ext cx="1604962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372" y="1779587"/>
            <a:ext cx="156210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130" y="1751012"/>
            <a:ext cx="1781175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839" y="1798637"/>
            <a:ext cx="193675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345" y="1751013"/>
            <a:ext cx="1866900" cy="106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99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981200" y="2209800"/>
            <a:ext cx="6761162" cy="54313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Thank you!!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29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981200" y="2209800"/>
            <a:ext cx="6761162" cy="54313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Appendix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32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Sustainable </a:t>
            </a:r>
            <a:r>
              <a:rPr lang="en-US" dirty="0"/>
              <a:t>Innovations | Ford</a:t>
            </a:r>
            <a:br>
              <a:rPr lang="en-US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276600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https://www.youtube.com/watch?v=Gy24EejkOjc&amp;feature=youtu.be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90600"/>
            <a:ext cx="10587852" cy="4800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E92D-8023-4DE5-A55E-4EBA521D1A61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45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E92D-8023-4DE5-A55E-4EBA521D1A61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400" y="76200"/>
            <a:ext cx="10972801" cy="334962"/>
          </a:xfrm>
        </p:spPr>
        <p:txBody>
          <a:bodyPr/>
          <a:lstStyle/>
          <a:p>
            <a:r>
              <a:rPr lang="en-US" sz="3200" b="0" i="0" dirty="0" smtClean="0"/>
              <a:t>EXAMPLES:  PILOT-PROJECTS WITH EV TECHNOLOGIES  </a:t>
            </a:r>
            <a:endParaRPr lang="en-US" sz="3200" b="0" i="0" dirty="0"/>
          </a:p>
        </p:txBody>
      </p:sp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1177449141"/>
              </p:ext>
            </p:extLst>
          </p:nvPr>
        </p:nvGraphicFramePr>
        <p:xfrm>
          <a:off x="148388" y="457200"/>
          <a:ext cx="12039601" cy="6061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23923"/>
          <a:stretch/>
        </p:blipFill>
        <p:spPr>
          <a:xfrm>
            <a:off x="7467601" y="1676401"/>
            <a:ext cx="2011541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5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E92D-8023-4DE5-A55E-4EBA521D1A61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6" name="Picture 2" descr="Image result for thomas ediso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54" y="3887561"/>
            <a:ext cx="2429933" cy="1366837"/>
          </a:xfrm>
          <a:prstGeom prst="rect">
            <a:avLst/>
          </a:prstGeom>
          <a:noFill/>
          <a:ln w="14605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pizz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748" y="1213564"/>
            <a:ext cx="2942217" cy="14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331" y="860637"/>
            <a:ext cx="2308407" cy="1731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6122" y="4392385"/>
            <a:ext cx="4022725" cy="1724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8790" y="3485687"/>
            <a:ext cx="2286000" cy="228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7676" y="694890"/>
            <a:ext cx="1914525" cy="1428750"/>
          </a:xfrm>
          <a:prstGeom prst="rect">
            <a:avLst/>
          </a:prstGeom>
        </p:spPr>
      </p:pic>
      <p:pic>
        <p:nvPicPr>
          <p:cNvPr id="1036" name="Picture 12" descr="Image result for ford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224" y="1726290"/>
            <a:ext cx="4934523" cy="308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3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Vision And 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38200"/>
            <a:ext cx="10972801" cy="2057401"/>
          </a:xfrm>
        </p:spPr>
        <p:txBody>
          <a:bodyPr>
            <a:normAutofit fontScale="85000" lnSpcReduction="20000"/>
          </a:bodyPr>
          <a:lstStyle/>
          <a:p>
            <a:pPr indent="0" algn="ctr">
              <a:buNone/>
            </a:pPr>
            <a:endParaRPr lang="en-US" kern="0" dirty="0" smtClean="0">
              <a:solidFill>
                <a:srgbClr val="000000"/>
              </a:solidFill>
              <a:cs typeface="Century Gothic"/>
            </a:endParaRPr>
          </a:p>
          <a:p>
            <a:pPr indent="0" algn="ctr">
              <a:buNone/>
            </a:pPr>
            <a:r>
              <a:rPr lang="en-US" sz="4400" kern="0" dirty="0" smtClean="0">
                <a:solidFill>
                  <a:srgbClr val="13A7BB"/>
                </a:solidFill>
                <a:latin typeface="Ford Antenna Cond Light" panose="02000506000000090004" pitchFamily="50" charset="0"/>
                <a:cs typeface="Century Gothic"/>
              </a:rPr>
              <a:t>Making  People’s Lives Better </a:t>
            </a:r>
          </a:p>
          <a:p>
            <a:pPr indent="0" algn="ctr">
              <a:buNone/>
            </a:pPr>
            <a:r>
              <a:rPr lang="en-US" sz="4400" kern="0" dirty="0" smtClean="0">
                <a:solidFill>
                  <a:srgbClr val="13A7BB"/>
                </a:solidFill>
                <a:latin typeface="Ford Antenna Cond Light" panose="02000506000000090004" pitchFamily="50" charset="0"/>
                <a:cs typeface="Century Gothic"/>
              </a:rPr>
              <a:t>by Changing the Way the World Moves</a:t>
            </a:r>
            <a:endParaRPr lang="en-US" sz="4400" dirty="0">
              <a:solidFill>
                <a:srgbClr val="13A7BB"/>
              </a:solidFill>
              <a:latin typeface="Ford Antenna Cond Light" panose="02000506000000090004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E92D-8023-4DE5-A55E-4EBA521D1A6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728795"/>
            <a:ext cx="2596353" cy="1254723"/>
          </a:xfrm>
          <a:prstGeom prst="rect">
            <a:avLst/>
          </a:prstGeom>
        </p:spPr>
      </p:pic>
      <p:pic>
        <p:nvPicPr>
          <p:cNvPr id="1032" name="Picture 8" descr="Image result for horse illustr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27482"/>
            <a:ext cx="22098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1600" y="4069917"/>
            <a:ext cx="3200400" cy="2109472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1032" idx="3"/>
          </p:cNvCxnSpPr>
          <p:nvPr/>
        </p:nvCxnSpPr>
        <p:spPr>
          <a:xfrm flipV="1">
            <a:off x="2590800" y="5356156"/>
            <a:ext cx="1828800" cy="1"/>
          </a:xfrm>
          <a:prstGeom prst="straightConnector1">
            <a:avLst/>
          </a:prstGeom>
          <a:ln w="25400">
            <a:solidFill>
              <a:schemeClr val="accent6">
                <a:lumMod val="40000"/>
                <a:lumOff val="60000"/>
              </a:schemeClr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7511253" y="5356541"/>
            <a:ext cx="1137447" cy="2"/>
          </a:xfrm>
          <a:prstGeom prst="straightConnector1">
            <a:avLst/>
          </a:prstGeom>
          <a:ln w="25400">
            <a:solidFill>
              <a:schemeClr val="accent6">
                <a:lumMod val="40000"/>
                <a:lumOff val="60000"/>
              </a:schemeClr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522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We'll Get There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001A57-7D24-4B7A-9676-69E53E0251A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7" t="5598" r="3566" b="73245"/>
          <a:stretch/>
        </p:blipFill>
        <p:spPr>
          <a:xfrm>
            <a:off x="1295400" y="1075831"/>
            <a:ext cx="8935137" cy="419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16194" y="2694277"/>
            <a:ext cx="68291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entury Gothic" panose="020B0502020202020204" pitchFamily="34" charset="0"/>
              </a:rPr>
              <a:t>“THINK </a:t>
            </a:r>
            <a:r>
              <a:rPr lang="en-US" sz="2000" dirty="0">
                <a:latin typeface="Century Gothic" panose="020B0502020202020204" pitchFamily="34" charset="0"/>
              </a:rPr>
              <a:t>BIG, ACT SMALL, GO FAST </a:t>
            </a:r>
            <a:r>
              <a:rPr lang="en-US" sz="2000" dirty="0" smtClean="0">
                <a:latin typeface="Century Gothic" panose="020B0502020202020204" pitchFamily="34" charset="0"/>
              </a:rPr>
              <a:t>AND CO-CREATE…”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 smtClean="0">
                <a:latin typeface="Century Gothic" panose="020B0502020202020204" pitchFamily="34" charset="0"/>
              </a:rPr>
              <a:t>                                                            -- Jim Hackett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355206"/>
            <a:ext cx="12192000" cy="872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85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Ford GoBike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001A57-7D24-4B7A-9676-69E53E0251A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0516" y="2749119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333333"/>
                </a:solidFill>
                <a:latin typeface="Ford Antenna Light" panose="02000505000000020004" pitchFamily="50" charset="0"/>
              </a:rPr>
              <a:t>Ford/Motivate</a:t>
            </a:r>
            <a:r>
              <a:rPr lang="en-US" dirty="0">
                <a:solidFill>
                  <a:srgbClr val="333333"/>
                </a:solidFill>
                <a:latin typeface="Ford Antenna Light" panose="02000505000000020004" pitchFamily="50" charset="0"/>
              </a:rPr>
              <a:t>, </a:t>
            </a:r>
            <a:r>
              <a:rPr lang="en-US" dirty="0" smtClean="0">
                <a:solidFill>
                  <a:srgbClr val="333333"/>
                </a:solidFill>
                <a:latin typeface="Ford Antenna Light" panose="02000505000000020004" pitchFamily="50" charset="0"/>
              </a:rPr>
              <a:t>launched </a:t>
            </a:r>
            <a:r>
              <a:rPr lang="en-US" dirty="0">
                <a:solidFill>
                  <a:srgbClr val="333333"/>
                </a:solidFill>
                <a:latin typeface="Ford Antenna Light" panose="02000505000000020004" pitchFamily="50" charset="0"/>
              </a:rPr>
              <a:t>Ford GoBike </a:t>
            </a:r>
            <a:r>
              <a:rPr lang="en-US" dirty="0" smtClean="0">
                <a:solidFill>
                  <a:srgbClr val="333333"/>
                </a:solidFill>
                <a:latin typeface="Ford Antenna Light" panose="02000505000000020004" pitchFamily="50" charset="0"/>
              </a:rPr>
              <a:t> in June ‘17 –</a:t>
            </a:r>
          </a:p>
          <a:p>
            <a:r>
              <a:rPr lang="en-US" dirty="0" smtClean="0">
                <a:solidFill>
                  <a:srgbClr val="333333"/>
                </a:solidFill>
                <a:latin typeface="Ford Antenna Light" panose="02000505000000020004" pitchFamily="50" charset="0"/>
              </a:rPr>
              <a:t>regional </a:t>
            </a:r>
            <a:r>
              <a:rPr lang="en-US" dirty="0">
                <a:solidFill>
                  <a:srgbClr val="333333"/>
                </a:solidFill>
                <a:latin typeface="Ford Antenna Light" panose="02000505000000020004" pitchFamily="50" charset="0"/>
              </a:rPr>
              <a:t>bike-share network designed to enhance sustainable </a:t>
            </a:r>
            <a:r>
              <a:rPr lang="en-US" dirty="0" smtClean="0">
                <a:solidFill>
                  <a:srgbClr val="333333"/>
                </a:solidFill>
                <a:latin typeface="Ford Antenna Light" panose="02000505000000020004" pitchFamily="50" charset="0"/>
              </a:rPr>
              <a:t>transportation</a:t>
            </a:r>
          </a:p>
          <a:p>
            <a:endParaRPr lang="en-US" dirty="0">
              <a:solidFill>
                <a:srgbClr val="333333"/>
              </a:solidFill>
              <a:latin typeface="Ford Antenna Light" panose="0200050500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3333"/>
                </a:solidFill>
                <a:latin typeface="Ford Antenna Light" panose="02000505000000020004" pitchFamily="50" charset="0"/>
              </a:rPr>
              <a:t>Riders </a:t>
            </a:r>
            <a:r>
              <a:rPr lang="en-US" dirty="0">
                <a:solidFill>
                  <a:srgbClr val="333333"/>
                </a:solidFill>
                <a:latin typeface="Ford Antenna Light" panose="02000505000000020004" pitchFamily="50" charset="0"/>
              </a:rPr>
              <a:t>can access GoBike through the FordPass™ </a:t>
            </a:r>
            <a:r>
              <a:rPr lang="en-US" dirty="0" smtClean="0">
                <a:solidFill>
                  <a:srgbClr val="333333"/>
                </a:solidFill>
                <a:latin typeface="Ford Antenna Light" panose="02000505000000020004" pitchFamily="50" charset="0"/>
              </a:rPr>
              <a:t>app</a:t>
            </a:r>
            <a:endParaRPr lang="en-US" dirty="0">
              <a:solidFill>
                <a:srgbClr val="333333"/>
              </a:solidFill>
              <a:latin typeface="Ford Antenna Light" panose="0200050500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333333"/>
              </a:solidFill>
              <a:latin typeface="Ford Antenna Light" panose="0200050500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Ford Antenna Light" panose="02000505000000020004" pitchFamily="50" charset="0"/>
              </a:rPr>
              <a:t>546 stations and 7,000 bikes – serving San Francisco, San Jose and East Bay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333333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550" y="838200"/>
            <a:ext cx="5384801" cy="3070589"/>
          </a:xfrm>
          <a:prstGeom prst="rect">
            <a:avLst/>
          </a:prstGeom>
          <a:ln w="825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838200"/>
            <a:ext cx="2308407" cy="173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3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austinunder40.org/wp-content/uploads/2017/03/Screen-Shot-2017-03-29-at-10.23.32-A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835" y="1279647"/>
            <a:ext cx="3197225" cy="166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Ride sharing - Chariot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001A57-7D24-4B7A-9676-69E53E0251A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8410" y="619125"/>
            <a:ext cx="1914525" cy="1428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5559" y="2743200"/>
            <a:ext cx="4295775" cy="3267075"/>
          </a:xfrm>
          <a:prstGeom prst="rect">
            <a:avLst/>
          </a:prstGeom>
          <a:solidFill>
            <a:schemeClr val="bg1"/>
          </a:solidFill>
          <a:ln w="101600">
            <a:solidFill>
              <a:srgbClr val="2A9F9F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218745" y="1824514"/>
            <a:ext cx="7096455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Ford Antenna Light" panose="02000505000000020004" pitchFamily="50" charset="0"/>
              </a:rPr>
              <a:t>Crowd sourced </a:t>
            </a:r>
            <a:r>
              <a:rPr lang="en-US" sz="1600" dirty="0">
                <a:latin typeface="Ford Antenna Light" panose="02000505000000020004" pitchFamily="50" charset="0"/>
              </a:rPr>
              <a:t>shuttle service </a:t>
            </a:r>
            <a:r>
              <a:rPr lang="en-US" sz="1600" dirty="0" smtClean="0">
                <a:latin typeface="Ford Antenna Light" panose="02000505000000020004" pitchFamily="50" charset="0"/>
              </a:rPr>
              <a:t>acquired </a:t>
            </a:r>
            <a:r>
              <a:rPr lang="en-US" sz="1600" dirty="0">
                <a:latin typeface="Ford Antenna Light" panose="02000505000000020004" pitchFamily="50" charset="0"/>
              </a:rPr>
              <a:t>in </a:t>
            </a:r>
            <a:r>
              <a:rPr lang="en-US" sz="1600" dirty="0" smtClean="0">
                <a:latin typeface="Ford Antenna Light" panose="02000505000000020004" pitchFamily="50" charset="0"/>
              </a:rPr>
              <a:t>2016</a:t>
            </a:r>
          </a:p>
          <a:p>
            <a:endParaRPr lang="en-US" sz="1600" dirty="0">
              <a:latin typeface="Ford Antenna Light" panose="02000505000000020004" pitchFamily="50" charset="0"/>
            </a:endParaRPr>
          </a:p>
          <a:p>
            <a:r>
              <a:rPr lang="en-US" sz="1600" dirty="0" smtClean="0">
                <a:latin typeface="Ford Antenna Light" panose="02000505000000020004" pitchFamily="50" charset="0"/>
              </a:rPr>
              <a:t>Currently serving - San </a:t>
            </a:r>
            <a:r>
              <a:rPr lang="en-US" sz="1600" dirty="0">
                <a:latin typeface="Ford Antenna Light" panose="02000505000000020004" pitchFamily="50" charset="0"/>
              </a:rPr>
              <a:t>Francisco, Seattle, Austin, &amp; New York City</a:t>
            </a:r>
          </a:p>
          <a:p>
            <a:endParaRPr lang="en-US" sz="800" i="1" dirty="0">
              <a:solidFill>
                <a:srgbClr val="9A9A9A"/>
              </a:solidFill>
              <a:latin typeface="Ford Antenna Light" panose="02000505000000020004" pitchFamily="50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Ford Antenna Light" panose="02000505000000020004" pitchFamily="50" charset="0"/>
              </a:rPr>
              <a:t>Wi-Fi capable, can </a:t>
            </a:r>
            <a:r>
              <a:rPr lang="en-US" sz="1600" dirty="0">
                <a:latin typeface="Ford Antenna Light" panose="02000505000000020004" pitchFamily="50" charset="0"/>
              </a:rPr>
              <a:t>carry up to 14 people </a:t>
            </a:r>
            <a:r>
              <a:rPr lang="en-US" sz="1600" dirty="0" smtClean="0">
                <a:latin typeface="Ford Antenna Light" panose="02000505000000020004" pitchFamily="50" charset="0"/>
              </a:rPr>
              <a:t>,flat </a:t>
            </a:r>
            <a:r>
              <a:rPr lang="en-US" sz="1600" dirty="0">
                <a:latin typeface="Ford Antenna Light" panose="02000505000000020004" pitchFamily="50" charset="0"/>
              </a:rPr>
              <a:t>rate of $</a:t>
            </a:r>
            <a:r>
              <a:rPr lang="en-US" sz="1600" dirty="0" smtClean="0">
                <a:latin typeface="Ford Antenna Light" panose="02000505000000020004" pitchFamily="50" charset="0"/>
              </a:rPr>
              <a:t>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>
              <a:latin typeface="Ford Antenna Light" panose="0200050500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Ford Antenna Light" panose="02000505000000020004" pitchFamily="50" charset="0"/>
              </a:rPr>
              <a:t>Riders </a:t>
            </a:r>
            <a:r>
              <a:rPr lang="en-US" sz="1600" dirty="0">
                <a:latin typeface="Ford Antenna Light" panose="02000505000000020004" pitchFamily="50" charset="0"/>
              </a:rPr>
              <a:t>can use the Chariot app to search routes and reserve their </a:t>
            </a:r>
            <a:r>
              <a:rPr lang="en-US" sz="1600" dirty="0" smtClean="0">
                <a:latin typeface="Ford Antenna Light" panose="02000505000000020004" pitchFamily="50" charset="0"/>
              </a:rPr>
              <a:t>seat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>
              <a:latin typeface="Ford Antenna Light" panose="0200050500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Ford Antenna Light" panose="02000505000000020004" pitchFamily="50" charset="0"/>
              </a:rPr>
              <a:t>Helps commuters </a:t>
            </a:r>
            <a:r>
              <a:rPr lang="en-US" sz="1600" dirty="0">
                <a:latin typeface="Ford Antenna Light" panose="02000505000000020004" pitchFamily="50" charset="0"/>
              </a:rPr>
              <a:t>with their </a:t>
            </a:r>
            <a:r>
              <a:rPr lang="en-US" sz="1600" dirty="0" smtClean="0">
                <a:latin typeface="Ford Antenna Light" panose="02000505000000020004" pitchFamily="50" charset="0"/>
              </a:rPr>
              <a:t>“first” </a:t>
            </a:r>
            <a:r>
              <a:rPr lang="en-US" sz="1600" dirty="0">
                <a:latin typeface="Ford Antenna Light" panose="02000505000000020004" pitchFamily="50" charset="0"/>
              </a:rPr>
              <a:t>and “last-mile” </a:t>
            </a:r>
            <a:r>
              <a:rPr lang="en-US" sz="1600" dirty="0" smtClean="0">
                <a:latin typeface="Ford Antenna Light" panose="02000505000000020004" pitchFamily="50" charset="0"/>
              </a:rPr>
              <a:t>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latin typeface="Ford Antenna Light" panose="0200050500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Ford Antenna Light" panose="02000505000000020004" pitchFamily="50" charset="0"/>
              </a:rPr>
              <a:t>Aims </a:t>
            </a:r>
            <a:r>
              <a:rPr lang="en-US" sz="1600" dirty="0">
                <a:latin typeface="Ford Antenna Light" panose="02000505000000020004" pitchFamily="50" charset="0"/>
              </a:rPr>
              <a:t>to satisfy the transportation needs of underserved areas </a:t>
            </a:r>
            <a:r>
              <a:rPr lang="en-US" sz="1600" dirty="0" smtClean="0">
                <a:latin typeface="Ford Antenna Light" panose="02000505000000020004" pitchFamily="50" charset="0"/>
              </a:rPr>
              <a:t>-“</a:t>
            </a:r>
            <a:r>
              <a:rPr lang="en-US" sz="1600">
                <a:latin typeface="Ford Antenna Light" panose="02000505000000020004" pitchFamily="50" charset="0"/>
              </a:rPr>
              <a:t>transit </a:t>
            </a:r>
            <a:r>
              <a:rPr lang="en-US" sz="1600" smtClean="0">
                <a:latin typeface="Ford Antenna Light" panose="02000505000000020004" pitchFamily="50" charset="0"/>
              </a:rPr>
              <a:t>deserts”</a:t>
            </a:r>
            <a:endParaRPr lang="en-US" sz="1600" dirty="0" smtClean="0">
              <a:latin typeface="Ford Antenna Light" panose="0200050500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>
              <a:latin typeface="Ford Antenna Light" panose="0200050500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Ford Antenna Light" panose="02000505000000020004" pitchFamily="50" charset="0"/>
              </a:rPr>
              <a:t>Our Global </a:t>
            </a:r>
            <a:r>
              <a:rPr lang="en-US" sz="1600" dirty="0">
                <a:latin typeface="Ford Antenna Light" panose="02000505000000020004" pitchFamily="50" charset="0"/>
              </a:rPr>
              <a:t>Data, Insight and Analytics team </a:t>
            </a:r>
            <a:r>
              <a:rPr lang="en-US" sz="1600" dirty="0" smtClean="0">
                <a:latin typeface="Ford Antenna Light" panose="02000505000000020004" pitchFamily="50" charset="0"/>
              </a:rPr>
              <a:t>is </a:t>
            </a:r>
            <a:r>
              <a:rPr lang="en-US" sz="1600" dirty="0">
                <a:latin typeface="Ford Antenna Light" panose="02000505000000020004" pitchFamily="50" charset="0"/>
              </a:rPr>
              <a:t>used in conjunction with Chariot’s routing algorithm, which is based on rider demand and behavior, </a:t>
            </a:r>
            <a:r>
              <a:rPr lang="en-US" sz="1600" dirty="0" smtClean="0">
                <a:latin typeface="Ford Antenna Light" panose="02000505000000020004" pitchFamily="50" charset="0"/>
              </a:rPr>
              <a:t>&amp; traffic </a:t>
            </a:r>
            <a:r>
              <a:rPr lang="en-US" sz="1600" dirty="0">
                <a:latin typeface="Ford Antenna Light" panose="02000505000000020004" pitchFamily="50" charset="0"/>
              </a:rPr>
              <a:t>data </a:t>
            </a:r>
            <a:r>
              <a:rPr lang="en-US" sz="1600" dirty="0" smtClean="0">
                <a:latin typeface="Ford Antenna Light" panose="02000505000000020004" pitchFamily="50" charset="0"/>
              </a:rPr>
              <a:t>/available infrastructure</a:t>
            </a:r>
            <a:endParaRPr lang="en-US" sz="1600" dirty="0">
              <a:latin typeface="Ford Antenna Light" panose="02000505000000020004" pitchFamily="50" charset="0"/>
            </a:endParaRPr>
          </a:p>
          <a:p>
            <a:endParaRPr lang="en-US" b="1" i="1" dirty="0" smtClean="0">
              <a:solidFill>
                <a:srgbClr val="9A9A9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67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Autonomous Vehicles – Dominos Collaboration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001A57-7D24-4B7A-9676-69E53E0251A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dirty="0"/>
          </a:p>
        </p:txBody>
      </p:sp>
      <p:pic>
        <p:nvPicPr>
          <p:cNvPr id="2052" name="Picture 4" descr="https://www.at.ford.com/content/atford/fna/united-states/en/homepage/news-and-clipsheet/news/2017/8/domino_s--and-ford-begin-consumer-research-of-pizza-delivery-usi/_jcr_content/par/textimage/image.img.full.high.jpg/15039571006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667000"/>
            <a:ext cx="4800600" cy="3199151"/>
          </a:xfrm>
          <a:prstGeom prst="rect">
            <a:avLst/>
          </a:prstGeom>
          <a:noFill/>
          <a:ln w="76200">
            <a:solidFill>
              <a:srgbClr val="F75157"/>
            </a:solidFill>
          </a:ln>
          <a:extLst/>
        </p:spPr>
      </p:pic>
      <p:sp>
        <p:nvSpPr>
          <p:cNvPr id="5" name="Rectangle 4"/>
          <p:cNvSpPr/>
          <p:nvPr/>
        </p:nvSpPr>
        <p:spPr>
          <a:xfrm>
            <a:off x="381000" y="1213564"/>
            <a:ext cx="5867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Ford Antenna Light" panose="02000505000000020004" pitchFamily="50" charset="0"/>
              </a:rPr>
              <a:t>Launched </a:t>
            </a:r>
            <a:r>
              <a:rPr lang="en-US" dirty="0">
                <a:latin typeface="Ford Antenna Light" panose="02000505000000020004" pitchFamily="50" charset="0"/>
              </a:rPr>
              <a:t>an </a:t>
            </a:r>
            <a:r>
              <a:rPr lang="en-US" dirty="0" smtClean="0">
                <a:latin typeface="Ford Antenna Light" panose="02000505000000020004" pitchFamily="50" charset="0"/>
              </a:rPr>
              <a:t>industry-first </a:t>
            </a:r>
            <a:r>
              <a:rPr lang="en-US" dirty="0">
                <a:latin typeface="Ford Antenna Light" panose="02000505000000020004" pitchFamily="50" charset="0"/>
              </a:rPr>
              <a:t>collaboration to understand the role that self-driving vehicles can play in pizza </a:t>
            </a:r>
            <a:r>
              <a:rPr lang="en-US" dirty="0" smtClean="0">
                <a:latin typeface="Ford Antenna Light" panose="02000505000000020004" pitchFamily="50" charset="0"/>
              </a:rPr>
              <a:t>delivery</a:t>
            </a:r>
          </a:p>
          <a:p>
            <a:endParaRPr lang="en-US" dirty="0" smtClean="0">
              <a:latin typeface="Ford Antenna Light" panose="0200050500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Ford Antenna Light" panose="02000505000000020004" pitchFamily="50" charset="0"/>
              </a:rPr>
              <a:t>Studying </a:t>
            </a:r>
            <a:r>
              <a:rPr lang="en-US" dirty="0">
                <a:latin typeface="Ford Antenna Light" panose="02000505000000020004" pitchFamily="50" charset="0"/>
              </a:rPr>
              <a:t>customer reactions to interacting with a self-driving vehicle as a part of their delivery </a:t>
            </a:r>
            <a:r>
              <a:rPr lang="en-US" dirty="0" smtClean="0">
                <a:latin typeface="Ford Antenna Light" panose="02000505000000020004" pitchFamily="50" charset="0"/>
              </a:rPr>
              <a:t>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Ford Antenna Light" panose="0200050500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Ford Antenna Light" panose="02000505000000020004" pitchFamily="50" charset="0"/>
              </a:rPr>
              <a:t>Understanding </a:t>
            </a:r>
            <a:r>
              <a:rPr lang="en-US" dirty="0">
                <a:latin typeface="Ford Antenna Light" panose="02000505000000020004" pitchFamily="50" charset="0"/>
              </a:rPr>
              <a:t>customers’ perspectives around the future of food delivery with self-driving </a:t>
            </a:r>
            <a:r>
              <a:rPr lang="en-US" dirty="0" smtClean="0">
                <a:latin typeface="Ford Antenna Light" panose="02000505000000020004" pitchFamily="50" charset="0"/>
              </a:rPr>
              <a:t>vehicles</a:t>
            </a:r>
            <a:endParaRPr lang="en-US" b="0" i="0" dirty="0">
              <a:effectLst/>
              <a:latin typeface="Ford Antenna Light" panose="02000505000000020004" pitchFamily="50" charset="0"/>
            </a:endParaRPr>
          </a:p>
        </p:txBody>
      </p:sp>
      <p:pic>
        <p:nvPicPr>
          <p:cNvPr id="7" name="Picture 4" descr="Image result for pizz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748" y="1213564"/>
            <a:ext cx="2942217" cy="14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41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&amp; Technology - LYFT Partnership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001A57-7D24-4B7A-9676-69E53E0251A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4401" y="3873953"/>
            <a:ext cx="228600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143000"/>
            <a:ext cx="4514066" cy="2959553"/>
          </a:xfrm>
          <a:prstGeom prst="rect">
            <a:avLst/>
          </a:prstGeom>
          <a:ln w="82550">
            <a:solidFill>
              <a:srgbClr val="DB147E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334000" y="1549172"/>
            <a:ext cx="605472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ord Antenna Light" panose="02000505000000020004" pitchFamily="50" charset="0"/>
              </a:rPr>
              <a:t>How do we create a technology platform that it can easily connect with a partner’s platform (such as Lyft’s) to effectively dispatch a self-driving vehicle?</a:t>
            </a:r>
          </a:p>
          <a:p>
            <a:endParaRPr lang="en-US" dirty="0" smtClean="0">
              <a:latin typeface="Ford Antenna Light" panose="0200050500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Ford Antenna Light" panose="02000505000000020004" pitchFamily="50" charset="0"/>
              </a:rPr>
              <a:t>Based on our shared data and information, which cities should we work with to deliver our self-driving vehicle service?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Ford Antenna Light" panose="0200050500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Ford Antenna Light" panose="02000505000000020004" pitchFamily="50" charset="0"/>
              </a:rPr>
              <a:t>What kind of infrastructure will be necessary to service and maintain a fleet of self-driving vehicles to ensure they are available whenever a consumer needs one?</a:t>
            </a:r>
          </a:p>
          <a:p>
            <a:endParaRPr lang="en-US" dirty="0"/>
          </a:p>
        </p:txBody>
      </p:sp>
      <p:sp>
        <p:nvSpPr>
          <p:cNvPr id="7" name="AutoShape 2" descr="Image result for lyft logo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06272"/>
            <a:ext cx="96796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3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 Cities - City of tomorrow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169399" y="6324600"/>
            <a:ext cx="2774951" cy="296863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001A57-7D24-4B7A-9676-69E53E0251A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37"/>
          <a:stretch/>
        </p:blipFill>
        <p:spPr>
          <a:xfrm>
            <a:off x="-128959" y="1219200"/>
            <a:ext cx="6015408" cy="4327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3263" y="4443378"/>
            <a:ext cx="4022725" cy="17240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15001" y="728697"/>
            <a:ext cx="6477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Ford Antenna Light" panose="02000505000000020004" pitchFamily="50" charset="0"/>
              </a:rPr>
              <a:t>Arriving at </a:t>
            </a:r>
            <a:r>
              <a:rPr lang="en-US" dirty="0">
                <a:latin typeface="Ford Antenna Light" panose="02000505000000020004" pitchFamily="50" charset="0"/>
              </a:rPr>
              <a:t>our desired state requires governments, cities, community members and the private sector to collaborate on a larger scale than ever </a:t>
            </a:r>
            <a:r>
              <a:rPr lang="en-US" dirty="0" smtClean="0">
                <a:latin typeface="Ford Antenna Light" panose="02000505000000020004" pitchFamily="50" charset="0"/>
              </a:rPr>
              <a:t>before</a:t>
            </a:r>
          </a:p>
          <a:p>
            <a:endParaRPr lang="en-US" b="1" dirty="0">
              <a:latin typeface="Ford Antenna Light" panose="02000505000000020004" pitchFamily="50" charset="0"/>
            </a:endParaRPr>
          </a:p>
          <a:p>
            <a:r>
              <a:rPr lang="en-US" dirty="0">
                <a:latin typeface="Ford Antenna Light" panose="02000505000000020004" pitchFamily="50" charset="0"/>
              </a:rPr>
              <a:t>Understanding how near-term mobility advancements -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Ford Antenna Light" panose="02000505000000020004" pitchFamily="50" charset="0"/>
              </a:rPr>
              <a:t>Autonomous and Electric vehicles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Ford Antenna Light" panose="02000505000000020004" pitchFamily="50" charset="0"/>
              </a:rPr>
              <a:t>Ride sharing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Ford Antenna Light" panose="02000505000000020004" pitchFamily="50" charset="0"/>
              </a:rPr>
              <a:t>Ride-hailing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Ford Antenna Light" panose="02000505000000020004" pitchFamily="50" charset="0"/>
              </a:rPr>
              <a:t>Connected vehicles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Ford Antenna Light" panose="02000505000000020004" pitchFamily="50" charset="0"/>
            </a:endParaRPr>
          </a:p>
          <a:p>
            <a:r>
              <a:rPr lang="en-US" dirty="0">
                <a:latin typeface="Ford Antenna Light" panose="02000505000000020004" pitchFamily="50" charset="0"/>
              </a:rPr>
              <a:t>c</a:t>
            </a:r>
            <a:r>
              <a:rPr lang="en-US" dirty="0" smtClean="0">
                <a:latin typeface="Ford Antenna Light" panose="02000505000000020004" pitchFamily="50" charset="0"/>
              </a:rPr>
              <a:t>an </a:t>
            </a:r>
            <a:r>
              <a:rPr lang="en-US" dirty="0">
                <a:latin typeface="Ford Antenna Light" panose="02000505000000020004" pitchFamily="50" charset="0"/>
              </a:rPr>
              <a:t>potentially interact with urban infrastructure and create a more cohesive transportation eco-system</a:t>
            </a:r>
          </a:p>
          <a:p>
            <a:endParaRPr lang="en-US" b="1" dirty="0">
              <a:latin typeface="Ford Antenna Light" panose="02000505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87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4F97E96FCB6342B7A54D2C33DD6D7E" ma:contentTypeVersion="1" ma:contentTypeDescription="Create a new document." ma:contentTypeScope="" ma:versionID="4e3acddcda952fbb94cc24a1fc93bd67">
  <xsd:schema xmlns:xsd="http://www.w3.org/2001/XMLSchema" xmlns:xs="http://www.w3.org/2001/XMLSchema" xmlns:p="http://schemas.microsoft.com/office/2006/metadata/properties" xmlns:ns2="53256b84-1c8d-45af-b5d9-79448e73a356" targetNamespace="http://schemas.microsoft.com/office/2006/metadata/properties" ma:root="true" ma:fieldsID="1b668aea5272884f4d4394128573aeea" ns2:_="">
    <xsd:import namespace="53256b84-1c8d-45af-b5d9-79448e73a356"/>
    <xsd:element name="properties">
      <xsd:complexType>
        <xsd:sequence>
          <xsd:element name="documentManagement">
            <xsd:complexType>
              <xsd:all>
                <xsd:element ref="ns2: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256b84-1c8d-45af-b5d9-79448e73a356" elementFormDefault="qualified">
    <xsd:import namespace="http://schemas.microsoft.com/office/2006/documentManagement/types"/>
    <xsd:import namespace="http://schemas.microsoft.com/office/infopath/2007/PartnerControls"/>
    <xsd:element name="Category" ma:index="8" nillable="true" ma:displayName="Category" ma:default="Consumer" ma:format="Dropdown" ma:internalName="Category">
      <xsd:simpleType>
        <xsd:restriction base="dms:Choice">
          <xsd:enumeration value="Consumer"/>
          <xsd:enumeration value="Product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53256b84-1c8d-45af-b5d9-79448e73a356">Consumer</Category>
  </documentManagement>
</p:properties>
</file>

<file path=customXml/itemProps1.xml><?xml version="1.0" encoding="utf-8"?>
<ds:datastoreItem xmlns:ds="http://schemas.openxmlformats.org/officeDocument/2006/customXml" ds:itemID="{FDB5A626-7291-400F-BD37-3943068BF8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256b84-1c8d-45af-b5d9-79448e73a3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85CF7F1-CD21-4132-8A45-A45221B5EF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0913A0-F170-4E68-B87B-7D25A92823EC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53256b84-1c8d-45af-b5d9-79448e73a356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FleetTransitSamplePPT</Template>
  <TotalTime>25518</TotalTime>
  <Words>1275</Words>
  <Application>Microsoft Office PowerPoint</Application>
  <PresentationFormat>Widescreen</PresentationFormat>
  <Paragraphs>281</Paragraphs>
  <Slides>19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Arial</vt:lpstr>
      <vt:lpstr>Calibri</vt:lpstr>
      <vt:lpstr>Calibri</vt:lpstr>
      <vt:lpstr>Century Gothic</vt:lpstr>
      <vt:lpstr>Ford Antenna</vt:lpstr>
      <vt:lpstr>Ford Antenna Bold</vt:lpstr>
      <vt:lpstr>Ford Antenna Cond Light</vt:lpstr>
      <vt:lpstr>Ford Antenna Light</vt:lpstr>
      <vt:lpstr>Ford Antenna Medium</vt:lpstr>
      <vt:lpstr>Ford Antenna Regular</vt:lpstr>
      <vt:lpstr>Franklin Gothic Book</vt:lpstr>
      <vt:lpstr>Franklin Gothic Demi</vt:lpstr>
      <vt:lpstr>Franklin Gothic Demi Cond</vt:lpstr>
      <vt:lpstr>FranklinGothic</vt:lpstr>
      <vt:lpstr>Wingdings</vt:lpstr>
      <vt:lpstr>Office Theme</vt:lpstr>
      <vt:lpstr>PowerPoint Presentation</vt:lpstr>
      <vt:lpstr>PowerPoint Presentation</vt:lpstr>
      <vt:lpstr>Our Vision And Mission</vt:lpstr>
      <vt:lpstr>How We'll Get There</vt:lpstr>
      <vt:lpstr>Ford GoBike</vt:lpstr>
      <vt:lpstr>Ride sharing - Chariot</vt:lpstr>
      <vt:lpstr>Autonomous Vehicles – Dominos Collaboration</vt:lpstr>
      <vt:lpstr>DATA &amp; Technology - LYFT Partnership</vt:lpstr>
      <vt:lpstr>Smart Cities - City of tomorrow</vt:lpstr>
      <vt:lpstr>Electrification - Team Edison</vt:lpstr>
      <vt:lpstr>global ev ROADMAP - $4.5b investment by 2020</vt:lpstr>
      <vt:lpstr>QVMs – Quality Vehicle Modifiers</vt:lpstr>
      <vt:lpstr>2018 ADVANCED FUEL BUYERS GUIDE</vt:lpstr>
      <vt:lpstr>QVM Options</vt:lpstr>
      <vt:lpstr>QVM Options (cont.)</vt:lpstr>
      <vt:lpstr>PowerPoint Presentation</vt:lpstr>
      <vt:lpstr>PowerPoint Presentation</vt:lpstr>
      <vt:lpstr>Sustainable Innovations | Ford </vt:lpstr>
      <vt:lpstr>EXAMPLES:  PILOT-PROJECTS WITH EV TECHNOLOGIES  </vt:lpstr>
    </vt:vector>
  </TitlesOfParts>
  <Company>Ford Motor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Lane, Malene (M.A.)</dc:creator>
  <cp:lastModifiedBy>Kasanic, Virginia (V.C.)</cp:lastModifiedBy>
  <cp:revision>533</cp:revision>
  <cp:lastPrinted>2017-08-29T16:07:15Z</cp:lastPrinted>
  <dcterms:created xsi:type="dcterms:W3CDTF">2016-11-07T21:03:30Z</dcterms:created>
  <dcterms:modified xsi:type="dcterms:W3CDTF">2017-10-02T11:40:24Z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0x010100564F97E96FCB6342B7A54D2C33DD6D7E</vt:lpwstr>
  </property>
</Properties>
</file>