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9" r:id="rId3"/>
    <p:sldId id="264" r:id="rId4"/>
    <p:sldId id="268" r:id="rId5"/>
    <p:sldId id="258" r:id="rId6"/>
    <p:sldId id="259" r:id="rId7"/>
    <p:sldId id="270" r:id="rId8"/>
    <p:sldId id="260" r:id="rId9"/>
    <p:sldId id="266" r:id="rId10"/>
    <p:sldId id="265" r:id="rId11"/>
    <p:sldId id="261"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9" d="100"/>
          <a:sy n="69" d="100"/>
        </p:scale>
        <p:origin x="48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E65B5-2375-4293-AE04-7DA8EDA7134E}" type="datetimeFigureOut">
              <a:rPr lang="en-US" smtClean="0"/>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2E951-A5E8-4EB1-B217-5BA5BD565F2D}" type="slidenum">
              <a:rPr lang="en-US" smtClean="0"/>
              <a:t>‹#›</a:t>
            </a:fld>
            <a:endParaRPr lang="en-US"/>
          </a:p>
        </p:txBody>
      </p:sp>
    </p:spTree>
    <p:extLst>
      <p:ext uri="{BB962C8B-B14F-4D97-AF65-F5344CB8AC3E}">
        <p14:creationId xmlns:p14="http://schemas.microsoft.com/office/powerpoint/2010/main" val="253398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Well there’s Good News on availability, and Bad.  With new discoveries</a:t>
            </a:r>
            <a:r>
              <a:rPr lang="en-US" altLang="en-US" baseline="0" dirty="0" smtClean="0"/>
              <a:t> we’ve found enough Oil to last us 1,000 years!  Unfortunately severe weather and melting icecaps mean our descendants won’t be here to see it, unless “We” change. </a:t>
            </a:r>
            <a:endParaRPr lang="en-US" altLang="en-US" dirty="0"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F3B2A5-9218-49E3-B52D-892E2E62B489}" type="slidenum">
              <a:rPr lang="en-US" altLang="en-US" smtClean="0">
                <a:solidFill>
                  <a:srgbClr val="000000"/>
                </a:solidFill>
              </a:rPr>
              <a:pPr/>
              <a:t>2</a:t>
            </a:fld>
            <a:endParaRPr lang="en-US" altLang="en-US" dirty="0" smtClean="0">
              <a:solidFill>
                <a:srgbClr val="000000"/>
              </a:solidFill>
            </a:endParaRPr>
          </a:p>
        </p:txBody>
      </p:sp>
    </p:spTree>
    <p:extLst>
      <p:ext uri="{BB962C8B-B14F-4D97-AF65-F5344CB8AC3E}">
        <p14:creationId xmlns:p14="http://schemas.microsoft.com/office/powerpoint/2010/main" val="85884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haven’t even talked about the positive impact on the </a:t>
            </a:r>
            <a:r>
              <a:rPr lang="en-US" dirty="0" smtClean="0"/>
              <a:t>environment.  Fleets,</a:t>
            </a:r>
            <a:r>
              <a:rPr lang="en-US" baseline="0" dirty="0" smtClean="0"/>
              <a:t> e</a:t>
            </a:r>
            <a:r>
              <a:rPr lang="en-US" dirty="0" smtClean="0"/>
              <a:t>xchanging</a:t>
            </a:r>
            <a:r>
              <a:rPr lang="en-US" baseline="0" dirty="0" smtClean="0"/>
              <a:t> a gas guzzler, for a zero emissions Nissan LEAF, cut C0</a:t>
            </a:r>
            <a:r>
              <a:rPr lang="en-US" baseline="30000" dirty="0" smtClean="0"/>
              <a:t>2</a:t>
            </a:r>
            <a:r>
              <a:rPr lang="en-US" baseline="0" dirty="0" smtClean="0"/>
              <a:t> by 6-9 Tons annually.  That’s 12,000 to 18,000 pounds of greenhouse gas avoided, up to 5-times the weight of a LEAF.  EV’s are a practical, cost effective, environmental solution, that doesn’t require significant lifestyle change.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3B503-43AF-424D-BA2C-3205B6AC3F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42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we’ve shared a lot about EV’s, there are other LEAF features which may </a:t>
            </a:r>
            <a:r>
              <a:rPr lang="en-US" dirty="0" smtClean="0"/>
              <a:t>equal or exceed all</a:t>
            </a:r>
            <a:r>
              <a:rPr lang="en-US" baseline="0" dirty="0" smtClean="0"/>
              <a:t> the rest.  Intelligent Mobility, is the driver assist technology that truly separates LEAF from the rest of the pack.  Already the “World’s Best Selling Electric Vehicle”,  Intelligent Mobility allows Nissan to move beyond its goal of zero emissions, to now strive for zero fatalities.  LEAF’s driver assist technology, manages mundane tasks, to actually make you a better, safer driver.  It even makes Traffic Congestion tolerable (nothing can make it good), easing your driving workload and stress.  Many don’t realize just how much effort driving requires, until they experience LEAF.   Intuitive features like e-Pedal , Intelligent Cruise and Steering Assist take considerable burden off a driver.  This is just one reason, the famed Consumer Electronics Show, which usually focuses of Tech like smartphones and computers named LEAF, with Intelligent Mobility, its Innovation Award Winner.       </a:t>
            </a:r>
            <a:endParaRPr lang="en-US" dirty="0"/>
          </a:p>
        </p:txBody>
      </p:sp>
      <p:sp>
        <p:nvSpPr>
          <p:cNvPr id="4" name="Slide Number Placeholder 3"/>
          <p:cNvSpPr>
            <a:spLocks noGrp="1"/>
          </p:cNvSpPr>
          <p:nvPr>
            <p:ph type="sldNum" sz="quarter" idx="10"/>
          </p:nvPr>
        </p:nvSpPr>
        <p:spPr/>
        <p:txBody>
          <a:bodyPr/>
          <a:lstStyle/>
          <a:p>
            <a:fld id="{3DD64E14-0FAA-4331-92F3-3667717F58A1}" type="slidenum">
              <a:rPr lang="en-US" smtClean="0"/>
              <a:t>5</a:t>
            </a:fld>
            <a:endParaRPr lang="en-US"/>
          </a:p>
        </p:txBody>
      </p:sp>
    </p:spTree>
    <p:extLst>
      <p:ext uri="{BB962C8B-B14F-4D97-AF65-F5344CB8AC3E}">
        <p14:creationId xmlns:p14="http://schemas.microsoft.com/office/powerpoint/2010/main" val="66184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 best part is you get to</a:t>
                </a:r>
                <a:r>
                  <a:rPr lang="en-US" baseline="0" dirty="0" smtClean="0"/>
                  <a:t> drive those miles for less!  How may enjoy paying 10₵ - 20</a:t>
                </a:r>
                <a14:m>
                  <m:oMath xmlns:m="http://schemas.openxmlformats.org/officeDocument/2006/math">
                    <m:r>
                      <a:rPr lang="en-US" i="1" baseline="0" smtClean="0">
                        <a:latin typeface="Cambria Math" panose="02040503050406030204" pitchFamily="18" charset="0"/>
                      </a:rPr>
                      <m:t>₵</m:t>
                    </m:r>
                  </m:oMath>
                </a14:m>
                <a:r>
                  <a:rPr lang="en-US" dirty="0" smtClean="0"/>
                  <a:t> per mile,</a:t>
                </a:r>
                <a:r>
                  <a:rPr lang="en-US" baseline="0" dirty="0" smtClean="0"/>
                  <a:t> consuming oil from a foreign country.  Wouldn’t we all benefit from using 1₵ - 2₵ of domestically produced, clean electricity?  The average driver pays $21 per month, compared to over $200 for gas.  Less than half the cost of your electric water heater.</a:t>
                </a:r>
              </a:p>
              <a:p>
                <a:endParaRPr lang="en-US" baseline="0" dirty="0" smtClean="0"/>
              </a:p>
              <a:p>
                <a:r>
                  <a:rPr lang="en-US" baseline="0" dirty="0" smtClean="0"/>
                  <a:t>The reality is </a:t>
                </a:r>
                <a:r>
                  <a:rPr lang="en-US" dirty="0" smtClean="0"/>
                  <a:t>we’re parked 95% of the time anyway, which is why 80% of LEAF owners charge overnight at home.</a:t>
                </a:r>
                <a:r>
                  <a:rPr lang="en-US" baseline="0" dirty="0" smtClean="0"/>
                  <a:t>  That makes it perfect</a:t>
                </a:r>
                <a:r>
                  <a:rPr lang="en-US" dirty="0" smtClean="0"/>
                  <a:t> for commuters, or fleets whose routes are easily defined.  LEAF also loves traffic, consuming very little propulsion power while stuck in congestion.  EV’s don’t Idle, so they don’t care how long it takes, only the distance.  A 40 minute, 8 mile commute, only costs 8 miles of electricity, even</a:t>
                </a:r>
                <a:r>
                  <a:rPr lang="en-US" baseline="0" dirty="0" smtClean="0"/>
                  <a:t> less with regenerative brakes</a:t>
                </a:r>
                <a:r>
                  <a:rPr lang="en-US" dirty="0" smtClean="0"/>
                  <a:t>.  Not the quarter tank your gas guzzler burns just sitting there.</a:t>
                </a:r>
              </a:p>
              <a:p>
                <a:endParaRPr lang="en-US" dirty="0"/>
              </a:p>
            </p:txBody>
          </p:sp>
        </mc:Choice>
        <mc:Fallback xmlns="">
          <p:sp>
            <p:nvSpPr>
              <p:cNvPr id="3" name="Notes Placeholder 2"/>
              <p:cNvSpPr>
                <a:spLocks noGrp="1"/>
              </p:cNvSpPr>
              <p:nvPr>
                <p:ph type="body" idx="1"/>
              </p:nvPr>
            </p:nvSpPr>
            <p:spPr/>
            <p:txBody>
              <a:bodyPr/>
              <a:lstStyle/>
              <a:p>
                <a:r>
                  <a:rPr lang="en-US" dirty="0" smtClean="0"/>
                  <a:t>The best part is you get to</a:t>
                </a:r>
                <a:r>
                  <a:rPr lang="en-US" baseline="0" dirty="0" smtClean="0"/>
                  <a:t> drive those miles for less!  How may enjoy paying 10₵ - 20</a:t>
                </a:r>
                <a:r>
                  <a:rPr lang="en-US" i="0" baseline="0" smtClean="0">
                    <a:latin typeface="Cambria Math" panose="02040503050406030204" pitchFamily="18" charset="0"/>
                  </a:rPr>
                  <a:t>₵</a:t>
                </a:r>
                <a:r>
                  <a:rPr lang="en-US" dirty="0" smtClean="0"/>
                  <a:t> per mile,</a:t>
                </a:r>
                <a:r>
                  <a:rPr lang="en-US" baseline="0" dirty="0" smtClean="0"/>
                  <a:t> consuming oil from a foreign country.  Wouldn’t we all benefit from using 1₵ - 2₵ of domestically produced, clean electricity?  The average driver pays $21 per month, compared to over $200 for gas.  Less than half the cost of your electric water heater.</a:t>
                </a:r>
              </a:p>
              <a:p>
                <a:endParaRPr lang="en-US" baseline="0" dirty="0" smtClean="0"/>
              </a:p>
              <a:p>
                <a:r>
                  <a:rPr lang="en-US" baseline="0" dirty="0" smtClean="0"/>
                  <a:t>The reality is </a:t>
                </a:r>
                <a:r>
                  <a:rPr lang="en-US" dirty="0" smtClean="0"/>
                  <a:t>we’re parked 95% of the time anyway, which is why 80% of LEAF owners charge overnight at home.</a:t>
                </a:r>
                <a:r>
                  <a:rPr lang="en-US" baseline="0" dirty="0" smtClean="0"/>
                  <a:t>  That makes it perfect</a:t>
                </a:r>
                <a:r>
                  <a:rPr lang="en-US" dirty="0" smtClean="0"/>
                  <a:t> for commuters, or fleets whose routes are easily defined.  LEAF also loves traffic, consuming very little propulsion power while stuck in congestion.  EV’s don’t Idle, so they don’t care how long it takes, only the distance.  A 40 minute, 8 mile commute, only costs 8 miles of electricity, even</a:t>
                </a:r>
                <a:r>
                  <a:rPr lang="en-US" baseline="0" dirty="0" smtClean="0"/>
                  <a:t> less with regenerative brakes</a:t>
                </a:r>
                <a:r>
                  <a:rPr lang="en-US" dirty="0" smtClean="0"/>
                  <a:t>.  Not the quarter tank your gas guzzler burns just sitting there.</a:t>
                </a:r>
              </a:p>
              <a:p>
                <a:endParaRPr lang="en-US" dirty="0"/>
              </a:p>
            </p:txBody>
          </p:sp>
        </mc:Fallback>
      </mc:AlternateContent>
    </p:spTree>
    <p:extLst>
      <p:ext uri="{BB962C8B-B14F-4D97-AF65-F5344CB8AC3E}">
        <p14:creationId xmlns:p14="http://schemas.microsoft.com/office/powerpoint/2010/main" val="88691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E72D0-42A6-45FE-93B3-9AE7DF40F09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396757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E72D0-42A6-45FE-93B3-9AE7DF40F09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375931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E72D0-42A6-45FE-93B3-9AE7DF40F09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346826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AC4A48-C309-476F-B0E4-64527984C7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 y="283"/>
            <a:ext cx="12190992" cy="6857433"/>
          </a:xfrm>
          <a:prstGeom prst="rect">
            <a:avLst/>
          </a:prstGeom>
        </p:spPr>
      </p:pic>
      <p:sp>
        <p:nvSpPr>
          <p:cNvPr id="5" name="Title 1"/>
          <p:cNvSpPr>
            <a:spLocks noGrp="1"/>
          </p:cNvSpPr>
          <p:nvPr>
            <p:ph type="title" hasCustomPrompt="1"/>
          </p:nvPr>
        </p:nvSpPr>
        <p:spPr>
          <a:xfrm>
            <a:off x="346995" y="349783"/>
            <a:ext cx="11437636" cy="759619"/>
          </a:xfrm>
          <a:prstGeom prst="rect">
            <a:avLst/>
          </a:prstGeom>
        </p:spPr>
        <p:txBody>
          <a:bodyPr/>
          <a:lstStyle>
            <a:lvl1pPr algn="l">
              <a:defRPr sz="4400" b="1">
                <a:solidFill>
                  <a:srgbClr val="4C4C4C"/>
                </a:solidFill>
                <a:latin typeface="+mj-lt"/>
              </a:defRPr>
            </a:lvl1pPr>
          </a:lstStyle>
          <a:p>
            <a:r>
              <a:rPr lang="en-US" dirty="0"/>
              <a:t>CLICK TO EDIT MASTER TITLE STYLE</a:t>
            </a:r>
          </a:p>
        </p:txBody>
      </p:sp>
      <p:sp>
        <p:nvSpPr>
          <p:cNvPr id="7" name="Content Placeholder 2"/>
          <p:cNvSpPr>
            <a:spLocks noGrp="1"/>
          </p:cNvSpPr>
          <p:nvPr>
            <p:ph idx="1"/>
          </p:nvPr>
        </p:nvSpPr>
        <p:spPr>
          <a:xfrm>
            <a:off x="344744" y="1266340"/>
            <a:ext cx="11439887" cy="4525963"/>
          </a:xfrm>
          <a:prstGeom prst="rect">
            <a:avLst/>
          </a:prstGeom>
        </p:spPr>
        <p:txBody>
          <a:bodyPr/>
          <a:lstStyle>
            <a:lvl1pPr>
              <a:defRPr sz="1800">
                <a:solidFill>
                  <a:srgbClr val="666666"/>
                </a:solidFill>
                <a:latin typeface="+mn-lt"/>
              </a:defRPr>
            </a:lvl1pPr>
            <a:lvl2pPr>
              <a:defRPr sz="1800">
                <a:solidFill>
                  <a:srgbClr val="666666"/>
                </a:solidFill>
                <a:latin typeface="+mn-lt"/>
              </a:defRPr>
            </a:lvl2pPr>
            <a:lvl3pPr>
              <a:defRPr sz="1800">
                <a:solidFill>
                  <a:srgbClr val="666666"/>
                </a:solidFill>
                <a:latin typeface="+mn-lt"/>
              </a:defRPr>
            </a:lvl3pPr>
            <a:lvl4pPr>
              <a:defRPr sz="1800">
                <a:solidFill>
                  <a:srgbClr val="666666"/>
                </a:solidFill>
                <a:latin typeface="+mn-lt"/>
              </a:defRPr>
            </a:lvl4pPr>
            <a:lvl5pPr>
              <a:defRPr sz="1800">
                <a:solidFill>
                  <a:srgbClr val="666666"/>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50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E72D0-42A6-45FE-93B3-9AE7DF40F09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271914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4E72D0-42A6-45FE-93B3-9AE7DF40F09C}"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160835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E72D0-42A6-45FE-93B3-9AE7DF40F09C}"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67153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4E72D0-42A6-45FE-93B3-9AE7DF40F09C}"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359443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4E72D0-42A6-45FE-93B3-9AE7DF40F09C}"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9463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E72D0-42A6-45FE-93B3-9AE7DF40F09C}"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372843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4E72D0-42A6-45FE-93B3-9AE7DF40F09C}"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146415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4E72D0-42A6-45FE-93B3-9AE7DF40F09C}"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7FFD3-FE16-4B62-A2DD-EF9445954DEA}" type="slidenum">
              <a:rPr lang="en-US" smtClean="0"/>
              <a:t>‹#›</a:t>
            </a:fld>
            <a:endParaRPr lang="en-US"/>
          </a:p>
        </p:txBody>
      </p:sp>
    </p:spTree>
    <p:extLst>
      <p:ext uri="{BB962C8B-B14F-4D97-AF65-F5344CB8AC3E}">
        <p14:creationId xmlns:p14="http://schemas.microsoft.com/office/powerpoint/2010/main" val="207958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E72D0-42A6-45FE-93B3-9AE7DF40F09C}" type="datetimeFigureOut">
              <a:rPr lang="en-US" smtClean="0"/>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7FFD3-FE16-4B62-A2DD-EF9445954DEA}" type="slidenum">
              <a:rPr lang="en-US" smtClean="0"/>
              <a:t>‹#›</a:t>
            </a:fld>
            <a:endParaRPr lang="en-US"/>
          </a:p>
        </p:txBody>
      </p:sp>
    </p:spTree>
    <p:extLst>
      <p:ext uri="{BB962C8B-B14F-4D97-AF65-F5344CB8AC3E}">
        <p14:creationId xmlns:p14="http://schemas.microsoft.com/office/powerpoint/2010/main" val="140933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hyperlink" Target="https://www.chooseenergy.com/electricity-rates-by-state" TargetMode="External"/><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hyperlink" Target="https://aaafoundation.org/wp-content/uploads/2019/02/2019_AAAFTS-ADS-Brief.pdf" TargetMode="External"/><Relationship Id="rId9" Type="http://schemas.openxmlformats.org/officeDocument/2006/relationships/hyperlink" Target="https://www9.nationalgridus.com/niagaramohawk/non_html/eff_costapplianc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395" y="3393828"/>
            <a:ext cx="11210795" cy="2387600"/>
          </a:xfrm>
        </p:spPr>
        <p:txBody>
          <a:bodyPr>
            <a:noAutofit/>
          </a:bodyPr>
          <a:lstStyle/>
          <a:p>
            <a:r>
              <a:rPr lang="en-US"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Nissan</a:t>
            </a:r>
            <a:r>
              <a:rPr lang="en-US"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br>
              <a:rPr lang="en-US"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Intelligent Mobility</a:t>
            </a:r>
            <a:r>
              <a:rPr lang="en-US" sz="4800"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sz="4800" b="1" dirty="0" smtClean="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3200" dirty="0" smtClean="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embodies our goal of </a:t>
            </a:r>
            <a:r>
              <a:rPr lang="en-US" sz="3600" dirty="0" smtClean="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sz="3600" dirty="0" smtClean="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4000" b="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Zero Emissions </a:t>
            </a:r>
            <a:r>
              <a:rPr lang="en-US" sz="3600" dirty="0" smtClean="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and </a:t>
            </a:r>
            <a:r>
              <a:rPr lang="en-US" sz="4000" b="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Zero Fatalities</a:t>
            </a:r>
            <a:r>
              <a:rPr lang="en-US" sz="3600" dirty="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sz="3600" dirty="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3600" dirty="0" smtClean="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3200" dirty="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a:t>
            </a:r>
            <a:r>
              <a:rPr lang="en-US" sz="3200" dirty="0" smtClean="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nd differentiates our Brand</a:t>
            </a:r>
            <a:r>
              <a:rPr lang="en-US" sz="3600" dirty="0" smtClean="0">
                <a:solidFill>
                  <a:schemeClr val="bg1">
                    <a:lumMod val="6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4400" dirty="0" smtClean="0">
                <a:latin typeface="Verdana" panose="020B0604030504040204" pitchFamily="34" charset="0"/>
                <a:ea typeface="Verdana" panose="020B0604030504040204" pitchFamily="34" charset="0"/>
                <a:cs typeface="Verdana" panose="020B0604030504040204" pitchFamily="34" charset="0"/>
              </a:rPr>
              <a:t/>
            </a:r>
            <a:br>
              <a:rPr lang="en-US" sz="4400" dirty="0" smtClean="0">
                <a:latin typeface="Verdana" panose="020B0604030504040204" pitchFamily="34" charset="0"/>
                <a:ea typeface="Verdana" panose="020B0604030504040204" pitchFamily="34" charset="0"/>
                <a:cs typeface="Verdana" panose="020B0604030504040204" pitchFamily="34" charset="0"/>
              </a:rPr>
            </a:br>
            <a:r>
              <a:rPr lang="en-US" sz="4400" dirty="0" smtClean="0">
                <a:latin typeface="Verdana" panose="020B0604030504040204" pitchFamily="34" charset="0"/>
                <a:ea typeface="Verdana" panose="020B0604030504040204" pitchFamily="34" charset="0"/>
                <a:cs typeface="Verdana" panose="020B0604030504040204" pitchFamily="34" charset="0"/>
              </a:rPr>
              <a:t/>
            </a:r>
            <a:br>
              <a:rPr lang="en-US" sz="4400" dirty="0" smtClean="0">
                <a:latin typeface="Verdana" panose="020B0604030504040204" pitchFamily="34" charset="0"/>
                <a:ea typeface="Verdana" panose="020B0604030504040204" pitchFamily="34" charset="0"/>
                <a:cs typeface="Verdana" panose="020B0604030504040204" pitchFamily="34" charset="0"/>
              </a:rPr>
            </a:br>
            <a:r>
              <a:rPr lang="en-US" sz="3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Advancing the way vehicles are </a:t>
            </a:r>
            <a:r>
              <a:rPr lang="en-US" sz="4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sz="4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40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Powered, Driven</a:t>
            </a:r>
            <a:r>
              <a:rPr lang="en-US" sz="4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&amp; </a:t>
            </a:r>
            <a:r>
              <a:rPr lang="en-US" sz="40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Integrate</a:t>
            </a:r>
            <a:r>
              <a:rPr lang="en-US" sz="4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br>
              <a:rPr lang="en-US" sz="4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3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into society.</a:t>
            </a:r>
            <a:endParaRPr lang="en-US" sz="360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401" y="210445"/>
            <a:ext cx="1477809" cy="1477809"/>
          </a:xfrm>
          <a:prstGeom prst="rect">
            <a:avLst/>
          </a:prstGeom>
        </p:spPr>
      </p:pic>
      <p:cxnSp>
        <p:nvCxnSpPr>
          <p:cNvPr id="5" name="Straight Connector 4"/>
          <p:cNvCxnSpPr/>
          <p:nvPr/>
        </p:nvCxnSpPr>
        <p:spPr>
          <a:xfrm flipV="1">
            <a:off x="1305897" y="3733520"/>
            <a:ext cx="8903368" cy="19251"/>
          </a:xfrm>
          <a:prstGeom prst="line">
            <a:avLst/>
          </a:prstGeom>
        </p:spPr>
        <p:style>
          <a:lnRef idx="1">
            <a:schemeClr val="accent2"/>
          </a:lnRef>
          <a:fillRef idx="0">
            <a:schemeClr val="accent2"/>
          </a:fillRef>
          <a:effectRef idx="0">
            <a:schemeClr val="accent2"/>
          </a:effectRef>
          <a:fontRef idx="minor">
            <a:schemeClr val="tx1"/>
          </a:fontRef>
        </p:style>
      </p:cxnSp>
      <p:sp>
        <p:nvSpPr>
          <p:cNvPr id="4" name="Half Frame 3"/>
          <p:cNvSpPr/>
          <p:nvPr/>
        </p:nvSpPr>
        <p:spPr>
          <a:xfrm>
            <a:off x="315245" y="210445"/>
            <a:ext cx="1090044" cy="460809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735E6D0D-B2D6-4D17-B982-144D036CB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535" y="4818538"/>
            <a:ext cx="5217992" cy="2196639"/>
          </a:xfrm>
          <a:prstGeom prst="rect">
            <a:avLst/>
          </a:prstGeom>
        </p:spPr>
      </p:pic>
      <p:sp>
        <p:nvSpPr>
          <p:cNvPr id="7" name="Half Frame 6"/>
          <p:cNvSpPr/>
          <p:nvPr/>
        </p:nvSpPr>
        <p:spPr>
          <a:xfrm rot="10800000">
            <a:off x="10818146" y="2056891"/>
            <a:ext cx="1090044" cy="460809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792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26338" y="986716"/>
            <a:ext cx="5999558" cy="4046510"/>
          </a:xfrm>
          <a:prstGeom prst="rect">
            <a:avLst/>
          </a:prstGeom>
        </p:spPr>
      </p:pic>
      <p:sp>
        <p:nvSpPr>
          <p:cNvPr id="3" name="Rectangle 2"/>
          <p:cNvSpPr/>
          <p:nvPr/>
        </p:nvSpPr>
        <p:spPr>
          <a:xfrm>
            <a:off x="1948888" y="0"/>
            <a:ext cx="8353569" cy="707886"/>
          </a:xfrm>
          <a:prstGeom prst="rect">
            <a:avLst/>
          </a:prstGeom>
          <a:noFill/>
        </p:spPr>
        <p:txBody>
          <a:bodyPr wrap="none" lIns="91440" tIns="45720" rIns="91440" bIns="4572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4000" b="0" i="0" u="none" strike="noStrike" kern="0" cap="none" spc="0" normalizeH="0" baseline="0" noProof="0" dirty="0" smtClean="0">
                <a:ln w="0"/>
                <a:solidFill>
                  <a:srgbClr val="0070C0"/>
                </a:solidFill>
                <a:effectLst>
                  <a:outerShdw blurRad="38100" dist="19050" dir="2700000" algn="tl" rotWithShape="0">
                    <a:srgbClr val="000000">
                      <a:alpha val="40000"/>
                    </a:srgbClr>
                  </a:outerShdw>
                </a:effectLst>
                <a:uLnTx/>
                <a:uFillTx/>
                <a:latin typeface="Calibri"/>
                <a:cs typeface="Calibri"/>
                <a:sym typeface="Calibri"/>
              </a:rPr>
              <a:t>How much does charging a LEAF cost?</a:t>
            </a:r>
            <a:endParaRPr kumimoji="0" lang="en-US" sz="4000" b="0" i="0" u="none" strike="noStrike" kern="0" cap="none" spc="0" normalizeH="0" baseline="0" noProof="0" dirty="0">
              <a:ln w="0"/>
              <a:solidFill>
                <a:srgbClr val="0070C0"/>
              </a:solidFill>
              <a:effectLst>
                <a:outerShdw blurRad="38100" dist="19050" dir="2700000" algn="tl" rotWithShape="0">
                  <a:srgbClr val="000000">
                    <a:alpha val="40000"/>
                  </a:srgbClr>
                </a:outerShdw>
              </a:effectLst>
              <a:uLnTx/>
              <a:uFillTx/>
              <a:latin typeface="Calibri"/>
              <a:cs typeface="Calibri"/>
              <a:sym typeface="Calibri"/>
            </a:endParaRPr>
          </a:p>
        </p:txBody>
      </p:sp>
      <p:sp>
        <p:nvSpPr>
          <p:cNvPr id="5" name="Rectangle 4"/>
          <p:cNvSpPr/>
          <p:nvPr/>
        </p:nvSpPr>
        <p:spPr>
          <a:xfrm>
            <a:off x="314570" y="6361024"/>
            <a:ext cx="4733988" cy="461665"/>
          </a:xfrm>
          <a:prstGeom prst="rect">
            <a:avLst/>
          </a:prstGeom>
        </p:spPr>
        <p:txBody>
          <a:bodyPr wrap="non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000000"/>
                </a:solidFill>
                <a:effectLst/>
                <a:uLnTx/>
                <a:uFillTx/>
                <a:latin typeface="Calibri"/>
                <a:cs typeface="Calibri"/>
                <a:sym typeface="Calibri"/>
              </a:rPr>
              <a:t>*In 2016-2017, the </a:t>
            </a:r>
            <a:r>
              <a:rPr kumimoji="0" lang="en-US" sz="600" b="0" i="0" u="none" strike="noStrike" kern="0" cap="none" spc="0" normalizeH="0" baseline="0" noProof="0" dirty="0" smtClean="0">
                <a:ln>
                  <a:noFill/>
                </a:ln>
                <a:solidFill>
                  <a:srgbClr val="000000"/>
                </a:solidFill>
                <a:effectLst/>
                <a:uLnTx/>
                <a:uFillTx/>
                <a:latin typeface="Calibri"/>
                <a:cs typeface="Calibri"/>
                <a:sym typeface="Calibri"/>
                <a:hlinkClick r:id="rId4"/>
              </a:rPr>
              <a:t>American Driving Survey</a:t>
            </a:r>
            <a:r>
              <a:rPr kumimoji="0" lang="en-US" sz="600" b="0" i="0" u="none" strike="noStrike" kern="0" cap="none" spc="0" normalizeH="0" baseline="0" noProof="0" dirty="0" smtClean="0">
                <a:ln>
                  <a:noFill/>
                </a:ln>
                <a:solidFill>
                  <a:srgbClr val="000000"/>
                </a:solidFill>
                <a:effectLst/>
                <a:uLnTx/>
                <a:uFillTx/>
                <a:latin typeface="Calibri"/>
                <a:cs typeface="Calibri"/>
                <a:sym typeface="Calibri"/>
              </a:rPr>
              <a:t> found that US motorists (on average) spent 51 minutes driving 31.5 miles per day (making 2.2 trips).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000000"/>
                </a:solidFill>
                <a:effectLst/>
                <a:uLnTx/>
                <a:uFillTx/>
                <a:latin typeface="Calibri"/>
                <a:cs typeface="Calibri"/>
                <a:sym typeface="Calibri"/>
              </a:rPr>
              <a:t>**Based on Jason Moore’s last six LEAF charges (at &gt;20% charge) at a free ChargePoint station in Rocky Hill, CT</a:t>
            </a:r>
            <a:r>
              <a:rPr kumimoji="0" lang="en-US" sz="600" b="0" i="0" u="none" strike="noStrike" kern="0" cap="none" spc="0" normalizeH="0" baseline="0" noProof="0" dirty="0" smtClean="0">
                <a:ln>
                  <a:noFill/>
                </a:ln>
                <a:solidFill>
                  <a:srgbClr val="000000"/>
                </a:solidFill>
                <a:effectLst/>
                <a:uLnTx/>
                <a:uFillTx/>
                <a:latin typeface="Calibri"/>
                <a:cs typeface="Calibri"/>
                <a:sym typeface="Calibri"/>
              </a:rPr>
              <a: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000000"/>
                </a:solidFill>
                <a:effectLst/>
                <a:uLnTx/>
                <a:uFillTx/>
                <a:latin typeface="Calibri"/>
                <a:cs typeface="Calibri"/>
                <a:sym typeface="Calibri"/>
              </a:rPr>
              <a:t>***Calculation for cost per month: total kWh per month times average US kWh price.  LEAF = 160*0.13¢ = $20.80 per month (on your electric bill)</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000000"/>
                </a:solidFill>
                <a:effectLst/>
                <a:uLnTx/>
                <a:uFillTx/>
                <a:latin typeface="Calibri"/>
                <a:cs typeface="Calibri"/>
                <a:sym typeface="Calibri"/>
              </a:rPr>
              <a:t>A kilowatt-hour is 1,000 watts used for one hour.  A 100-watt light bulb operating for 10 hours uses one kilowatt-hour.  </a:t>
            </a:r>
          </a:p>
        </p:txBody>
      </p:sp>
      <p:graphicFrame>
        <p:nvGraphicFramePr>
          <p:cNvPr id="6" name="Table 5"/>
          <p:cNvGraphicFramePr>
            <a:graphicFrameLocks noGrp="1"/>
          </p:cNvGraphicFramePr>
          <p:nvPr>
            <p:extLst/>
          </p:nvPr>
        </p:nvGraphicFramePr>
        <p:xfrm>
          <a:off x="285141" y="687750"/>
          <a:ext cx="4955932" cy="5739714"/>
        </p:xfrm>
        <a:graphic>
          <a:graphicData uri="http://schemas.openxmlformats.org/drawingml/2006/table">
            <a:tbl>
              <a:tblPr firstRow="1" bandRow="1">
                <a:tableStyleId>{5940675A-B579-460E-94D1-54222C63F5DA}</a:tableStyleId>
              </a:tblPr>
              <a:tblGrid>
                <a:gridCol w="1238983">
                  <a:extLst>
                    <a:ext uri="{9D8B030D-6E8A-4147-A177-3AD203B41FA5}">
                      <a16:colId xmlns:a16="http://schemas.microsoft.com/office/drawing/2014/main" val="4080998729"/>
                    </a:ext>
                  </a:extLst>
                </a:gridCol>
                <a:gridCol w="1238983">
                  <a:extLst>
                    <a:ext uri="{9D8B030D-6E8A-4147-A177-3AD203B41FA5}">
                      <a16:colId xmlns:a16="http://schemas.microsoft.com/office/drawing/2014/main" val="2937356560"/>
                    </a:ext>
                  </a:extLst>
                </a:gridCol>
                <a:gridCol w="1238983">
                  <a:extLst>
                    <a:ext uri="{9D8B030D-6E8A-4147-A177-3AD203B41FA5}">
                      <a16:colId xmlns:a16="http://schemas.microsoft.com/office/drawing/2014/main" val="1551349374"/>
                    </a:ext>
                  </a:extLst>
                </a:gridCol>
                <a:gridCol w="1238983">
                  <a:extLst>
                    <a:ext uri="{9D8B030D-6E8A-4147-A177-3AD203B41FA5}">
                      <a16:colId xmlns:a16="http://schemas.microsoft.com/office/drawing/2014/main" val="3212387193"/>
                    </a:ext>
                  </a:extLst>
                </a:gridCol>
              </a:tblGrid>
              <a:tr h="414216">
                <a:tc>
                  <a:txBody>
                    <a:bodyPr/>
                    <a:lstStyle/>
                    <a:p>
                      <a:pPr algn="ctr"/>
                      <a:r>
                        <a:rPr lang="en-US" sz="1050" dirty="0" smtClean="0"/>
                        <a:t>Equipment</a:t>
                      </a:r>
                      <a:endParaRPr lang="en-US" sz="1050" dirty="0"/>
                    </a:p>
                  </a:txBody>
                  <a:tcPr anchor="ctr"/>
                </a:tc>
                <a:tc>
                  <a:txBody>
                    <a:bodyPr/>
                    <a:lstStyle/>
                    <a:p>
                      <a:pPr algn="ctr"/>
                      <a:r>
                        <a:rPr lang="en-US" sz="1400" dirty="0" smtClean="0"/>
                        <a:t>Avg. Usage</a:t>
                      </a:r>
                    </a:p>
                    <a:p>
                      <a:pPr algn="ctr"/>
                      <a:r>
                        <a:rPr lang="en-US" sz="1050" dirty="0" smtClean="0"/>
                        <a:t>Day/Week/Month</a:t>
                      </a:r>
                      <a:endParaRPr lang="en-US" sz="1050" dirty="0"/>
                    </a:p>
                  </a:txBody>
                  <a:tcPr anchor="ctr"/>
                </a:tc>
                <a:tc>
                  <a:txBody>
                    <a:bodyPr/>
                    <a:lstStyle/>
                    <a:p>
                      <a:pPr algn="ctr"/>
                      <a:r>
                        <a:rPr lang="en-US" sz="1050" dirty="0" smtClean="0"/>
                        <a:t>Monthly Consumption kWh</a:t>
                      </a:r>
                      <a:endParaRPr lang="en-US" sz="1050" dirty="0"/>
                    </a:p>
                  </a:txBody>
                  <a:tcPr anchor="ctr"/>
                </a:tc>
                <a:tc>
                  <a:txBody>
                    <a:bodyPr/>
                    <a:lstStyle/>
                    <a:p>
                      <a:pPr algn="ctr"/>
                      <a:r>
                        <a:rPr lang="en-US" sz="1050" dirty="0" smtClean="0"/>
                        <a:t>Monthly Cost </a:t>
                      </a:r>
                    </a:p>
                    <a:p>
                      <a:pPr algn="ctr"/>
                      <a:r>
                        <a:rPr lang="en-US" sz="1050" dirty="0" smtClean="0"/>
                        <a:t>@ 13¢ per</a:t>
                      </a:r>
                      <a:r>
                        <a:rPr lang="en-US" sz="1050" baseline="0" dirty="0" smtClean="0"/>
                        <a:t> </a:t>
                      </a:r>
                      <a:r>
                        <a:rPr lang="en-US" sz="1050" dirty="0" smtClean="0"/>
                        <a:t>kWh***</a:t>
                      </a:r>
                    </a:p>
                  </a:txBody>
                  <a:tcPr anchor="ctr"/>
                </a:tc>
                <a:extLst>
                  <a:ext uri="{0D108BD9-81ED-4DB2-BD59-A6C34878D82A}">
                    <a16:rowId xmlns:a16="http://schemas.microsoft.com/office/drawing/2014/main" val="3812116971"/>
                  </a:ext>
                </a:extLst>
              </a:tr>
              <a:tr h="832124">
                <a:tc>
                  <a:txBody>
                    <a:bodyPr/>
                    <a:lstStyle/>
                    <a:p>
                      <a:pPr algn="ctr"/>
                      <a:r>
                        <a:rPr lang="en-US" sz="1050" b="1" dirty="0" smtClean="0"/>
                        <a:t>2019 Nissan LEAF</a:t>
                      </a:r>
                      <a:endParaRPr lang="en-US" sz="1050" b="1" dirty="0"/>
                    </a:p>
                  </a:txBody>
                  <a:tcPr>
                    <a:solidFill>
                      <a:srgbClr val="FFFF00"/>
                    </a:solidFill>
                  </a:tcPr>
                </a:tc>
                <a:tc>
                  <a:txBody>
                    <a:bodyPr/>
                    <a:lstStyle/>
                    <a:p>
                      <a:pPr algn="ctr"/>
                      <a:r>
                        <a:rPr lang="en-US" sz="2400" b="1" dirty="0" smtClean="0"/>
                        <a:t>30</a:t>
                      </a:r>
                      <a:r>
                        <a:rPr lang="en-US" sz="1050" b="1" dirty="0" smtClean="0"/>
                        <a:t> miles</a:t>
                      </a:r>
                      <a:r>
                        <a:rPr lang="en-US" sz="1050" b="1" baseline="0" dirty="0" smtClean="0"/>
                        <a:t>/day*</a:t>
                      </a:r>
                    </a:p>
                    <a:p>
                      <a:pPr algn="ctr"/>
                      <a:r>
                        <a:rPr lang="en-US" sz="1600" b="1" baseline="0" dirty="0" smtClean="0"/>
                        <a:t>210</a:t>
                      </a:r>
                      <a:r>
                        <a:rPr lang="en-US" sz="1050" b="1" baseline="0" dirty="0" smtClean="0"/>
                        <a:t> miles/week</a:t>
                      </a:r>
                    </a:p>
                    <a:p>
                      <a:pPr algn="ctr"/>
                      <a:r>
                        <a:rPr lang="en-US" sz="1400" b="1" baseline="0" dirty="0" smtClean="0"/>
                        <a:t>840</a:t>
                      </a:r>
                      <a:r>
                        <a:rPr lang="en-US" sz="1050" b="1" baseline="0" dirty="0" smtClean="0"/>
                        <a:t> miles/month</a:t>
                      </a:r>
                      <a:endParaRPr lang="en-US" sz="1050" b="1" dirty="0"/>
                    </a:p>
                  </a:txBody>
                  <a:tcPr anchor="ctr">
                    <a:solidFill>
                      <a:srgbClr val="FFFF00"/>
                    </a:solidFill>
                  </a:tcPr>
                </a:tc>
                <a:tc>
                  <a:txBody>
                    <a:bodyPr/>
                    <a:lstStyle/>
                    <a:p>
                      <a:pPr algn="ctr"/>
                      <a:r>
                        <a:rPr lang="en-US" sz="2000" b="1" dirty="0" smtClean="0">
                          <a:solidFill>
                            <a:schemeClr val="tx1"/>
                          </a:solidFill>
                        </a:rPr>
                        <a:t>5.7</a:t>
                      </a:r>
                      <a:r>
                        <a:rPr lang="en-US" sz="1050" b="1" dirty="0" smtClean="0">
                          <a:solidFill>
                            <a:schemeClr val="bg1">
                              <a:lumMod val="65000"/>
                            </a:schemeClr>
                          </a:solidFill>
                        </a:rPr>
                        <a:t> kWh/day</a:t>
                      </a:r>
                    </a:p>
                    <a:p>
                      <a:pPr algn="ctr"/>
                      <a:r>
                        <a:rPr lang="en-US" sz="1050" b="1" dirty="0" smtClean="0">
                          <a:solidFill>
                            <a:schemeClr val="bg1">
                              <a:lumMod val="65000"/>
                            </a:schemeClr>
                          </a:solidFill>
                        </a:rPr>
                        <a:t>40 kWh/week</a:t>
                      </a:r>
                    </a:p>
                    <a:p>
                      <a:pPr algn="ctr"/>
                      <a:r>
                        <a:rPr lang="en-US" sz="1050" b="1" dirty="0" smtClean="0"/>
                        <a:t>160 kWh/month</a:t>
                      </a:r>
                      <a:r>
                        <a:rPr lang="en-US" sz="700" b="1" dirty="0" smtClean="0"/>
                        <a:t>**</a:t>
                      </a:r>
                      <a:endParaRPr lang="en-US" sz="1050" b="1" dirty="0"/>
                    </a:p>
                  </a:txBody>
                  <a:tcPr anchor="ctr">
                    <a:solidFill>
                      <a:srgbClr val="FFFF00"/>
                    </a:solidFill>
                  </a:tcPr>
                </a:tc>
                <a:tc>
                  <a:txBody>
                    <a:bodyPr/>
                    <a:lstStyle/>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$20.80</a:t>
                      </a:r>
                      <a:endParaRPr lang="en-US" sz="20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FFFF00"/>
                    </a:solidFill>
                  </a:tcPr>
                </a:tc>
                <a:extLst>
                  <a:ext uri="{0D108BD9-81ED-4DB2-BD59-A6C34878D82A}">
                    <a16:rowId xmlns:a16="http://schemas.microsoft.com/office/drawing/2014/main" val="3441672627"/>
                  </a:ext>
                </a:extLst>
              </a:tr>
              <a:tr h="902353">
                <a:tc>
                  <a:txBody>
                    <a:bodyPr/>
                    <a:lstStyle/>
                    <a:p>
                      <a:pPr algn="l"/>
                      <a:r>
                        <a:rPr lang="en-US" sz="1050" b="1" dirty="0" smtClean="0"/>
                        <a:t>Refrigerator  </a:t>
                      </a:r>
                    </a:p>
                    <a:p>
                      <a:pPr algn="l"/>
                      <a:r>
                        <a:rPr lang="en-US" sz="1050" b="1" dirty="0" smtClean="0"/>
                        <a:t>(14</a:t>
                      </a:r>
                      <a:r>
                        <a:rPr lang="en-US" sz="1050" b="1" baseline="0" dirty="0" smtClean="0"/>
                        <a:t> cu.ft.</a:t>
                      </a:r>
                    </a:p>
                    <a:p>
                      <a:pPr algn="l"/>
                      <a:r>
                        <a:rPr lang="en-US" sz="1050" b="1" baseline="0" dirty="0" smtClean="0"/>
                        <a:t> 505-615 </a:t>
                      </a:r>
                    </a:p>
                    <a:p>
                      <a:pPr algn="l"/>
                      <a:r>
                        <a:rPr lang="en-US" sz="1050" b="1" baseline="0" dirty="0" smtClean="0"/>
                        <a:t>Watts)</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t>12</a:t>
                      </a:r>
                      <a:r>
                        <a:rPr lang="en-US" sz="1050" b="1" baseline="0" dirty="0" smtClean="0"/>
                        <a:t> hours/day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smtClean="0"/>
                        <a:t>84 hours/week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baseline="0" dirty="0" smtClean="0"/>
                        <a:t>336 hours/month</a:t>
                      </a:r>
                      <a:endParaRPr lang="en-US" sz="1050" b="1" dirty="0" smtClean="0"/>
                    </a:p>
                  </a:txBody>
                  <a:tcPr anchor="ctr">
                    <a:solidFill>
                      <a:srgbClr val="FFFF00"/>
                    </a:solidFill>
                  </a:tcPr>
                </a:tc>
                <a:tc>
                  <a:txBody>
                    <a:bodyPr/>
                    <a:lstStyle/>
                    <a:p>
                      <a:pPr algn="ctr"/>
                      <a:r>
                        <a:rPr lang="en-US" sz="2000" b="1" dirty="0" smtClean="0">
                          <a:solidFill>
                            <a:schemeClr val="tx1"/>
                          </a:solidFill>
                        </a:rPr>
                        <a:t>5.8</a:t>
                      </a:r>
                      <a:r>
                        <a:rPr lang="en-US" sz="1050" b="1" dirty="0" smtClean="0">
                          <a:solidFill>
                            <a:schemeClr val="tx1"/>
                          </a:solidFill>
                        </a:rPr>
                        <a:t> </a:t>
                      </a:r>
                      <a:r>
                        <a:rPr lang="en-US" sz="1050" b="1" dirty="0" smtClean="0">
                          <a:solidFill>
                            <a:schemeClr val="bg1">
                              <a:lumMod val="65000"/>
                            </a:schemeClr>
                          </a:solidFill>
                        </a:rPr>
                        <a:t>kWh/day</a:t>
                      </a:r>
                    </a:p>
                    <a:p>
                      <a:pPr algn="ctr"/>
                      <a:r>
                        <a:rPr lang="en-US" sz="1050" b="1" dirty="0" smtClean="0">
                          <a:solidFill>
                            <a:schemeClr val="bg1">
                              <a:lumMod val="65000"/>
                            </a:schemeClr>
                          </a:solidFill>
                        </a:rPr>
                        <a:t>40.3 kWh/week</a:t>
                      </a:r>
                    </a:p>
                    <a:p>
                      <a:pPr algn="ctr"/>
                      <a:r>
                        <a:rPr lang="en-US" sz="1050" b="1" dirty="0" smtClean="0"/>
                        <a:t>161 kWh/month</a:t>
                      </a:r>
                      <a:endParaRPr lang="en-US" sz="1050" b="1" dirty="0"/>
                    </a:p>
                  </a:txBody>
                  <a:tcPr anchor="ctr">
                    <a:solidFill>
                      <a:srgbClr val="FFFF00"/>
                    </a:solidFill>
                  </a:tcPr>
                </a:tc>
                <a:tc>
                  <a:txBody>
                    <a:bodyPr/>
                    <a:lstStyle/>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$20.93</a:t>
                      </a:r>
                      <a:endParaRPr lang="en-US" sz="2000" b="1" dirty="0">
                        <a:latin typeface="Verdana" panose="020B0604030504040204" pitchFamily="34" charset="0"/>
                        <a:ea typeface="Verdana" panose="020B0604030504040204" pitchFamily="34" charset="0"/>
                        <a:cs typeface="Verdana" panose="020B0604030504040204" pitchFamily="34" charset="0"/>
                      </a:endParaRPr>
                    </a:p>
                  </a:txBody>
                  <a:tcPr anchor="ctr">
                    <a:solidFill>
                      <a:srgbClr val="FFFF00"/>
                    </a:solidFill>
                  </a:tcPr>
                </a:tc>
                <a:extLst>
                  <a:ext uri="{0D108BD9-81ED-4DB2-BD59-A6C34878D82A}">
                    <a16:rowId xmlns:a16="http://schemas.microsoft.com/office/drawing/2014/main" val="2880765196"/>
                  </a:ext>
                </a:extLst>
              </a:tr>
              <a:tr h="902353">
                <a:tc>
                  <a:txBody>
                    <a:bodyPr/>
                    <a:lstStyle/>
                    <a:p>
                      <a:pPr algn="l"/>
                      <a:r>
                        <a:rPr lang="en-US" sz="1050" dirty="0" smtClean="0"/>
                        <a:t>Dehumidifier</a:t>
                      </a:r>
                    </a:p>
                    <a:p>
                      <a:pPr algn="l"/>
                      <a:r>
                        <a:rPr lang="en-US" sz="1050" dirty="0" smtClean="0"/>
                        <a:t>(500 </a:t>
                      </a:r>
                    </a:p>
                    <a:p>
                      <a:pPr algn="l"/>
                      <a:r>
                        <a:rPr lang="en-US" sz="1050" dirty="0" smtClean="0"/>
                        <a:t>Watts)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12 </a:t>
                      </a:r>
                      <a:r>
                        <a:rPr lang="en-US" sz="1050" dirty="0" smtClean="0"/>
                        <a:t>hours/day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84</a:t>
                      </a:r>
                      <a:r>
                        <a:rPr lang="en-US" sz="1050" baseline="0" dirty="0" smtClean="0"/>
                        <a:t> hours</a:t>
                      </a:r>
                      <a:r>
                        <a:rPr lang="en-US" sz="1050" dirty="0" smtClean="0"/>
                        <a:t>/week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t>336 hours/month</a:t>
                      </a:r>
                      <a:endParaRPr lang="en-US" sz="1050" dirty="0" smtClean="0"/>
                    </a:p>
                  </a:txBody>
                  <a:tcPr anchor="ctr"/>
                </a:tc>
                <a:tc>
                  <a:txBody>
                    <a:bodyPr/>
                    <a:lstStyle/>
                    <a:p>
                      <a:pPr algn="ctr"/>
                      <a:r>
                        <a:rPr lang="en-US" sz="2000" b="1" dirty="0" smtClean="0">
                          <a:solidFill>
                            <a:schemeClr val="tx1"/>
                          </a:solidFill>
                        </a:rPr>
                        <a:t>6.4</a:t>
                      </a:r>
                      <a:r>
                        <a:rPr lang="en-US" sz="1050" dirty="0" smtClean="0">
                          <a:solidFill>
                            <a:schemeClr val="bg1">
                              <a:lumMod val="65000"/>
                            </a:schemeClr>
                          </a:solidFill>
                        </a:rPr>
                        <a:t> kWh/day</a:t>
                      </a:r>
                    </a:p>
                    <a:p>
                      <a:pPr algn="ctr"/>
                      <a:r>
                        <a:rPr lang="en-US" sz="1050" dirty="0" smtClean="0">
                          <a:solidFill>
                            <a:schemeClr val="bg1">
                              <a:lumMod val="65000"/>
                            </a:schemeClr>
                          </a:solidFill>
                        </a:rPr>
                        <a:t>45 kWh/week</a:t>
                      </a:r>
                    </a:p>
                    <a:p>
                      <a:pPr algn="ctr"/>
                      <a:r>
                        <a:rPr lang="en-US" sz="1050" dirty="0" smtClean="0"/>
                        <a:t>180 kWh/month</a:t>
                      </a:r>
                      <a:endParaRPr lang="en-US" sz="1050" dirty="0"/>
                    </a:p>
                  </a:txBody>
                  <a:tcPr anchor="ctr"/>
                </a:tc>
                <a:tc>
                  <a:txBody>
                    <a:bodyPr/>
                    <a:lstStyle/>
                    <a:p>
                      <a:pPr algn="ctr"/>
                      <a:r>
                        <a:rPr lang="en-US" sz="2000" dirty="0" smtClean="0">
                          <a:latin typeface="Verdana" panose="020B0604030504040204" pitchFamily="34" charset="0"/>
                          <a:ea typeface="Verdana" panose="020B0604030504040204" pitchFamily="34" charset="0"/>
                          <a:cs typeface="Verdana" panose="020B0604030504040204" pitchFamily="34" charset="0"/>
                        </a:rPr>
                        <a:t>$23.40</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722233707"/>
                  </a:ext>
                </a:extLst>
              </a:tr>
              <a:tr h="832124">
                <a:tc>
                  <a:txBody>
                    <a:bodyPr/>
                    <a:lstStyle/>
                    <a:p>
                      <a:pPr algn="l"/>
                      <a:r>
                        <a:rPr lang="en-US" sz="1050" dirty="0" smtClean="0"/>
                        <a:t>Electric</a:t>
                      </a:r>
                      <a:r>
                        <a:rPr lang="en-US" sz="1050" baseline="0" dirty="0" smtClean="0"/>
                        <a:t> </a:t>
                      </a:r>
                    </a:p>
                    <a:p>
                      <a:pPr algn="l"/>
                      <a:r>
                        <a:rPr lang="en-US" sz="1050" baseline="0" dirty="0" smtClean="0"/>
                        <a:t>Water </a:t>
                      </a:r>
                    </a:p>
                    <a:p>
                      <a:pPr algn="l"/>
                      <a:r>
                        <a:rPr lang="en-US" sz="1050" baseline="0" dirty="0" smtClean="0"/>
                        <a:t>Heater </a:t>
                      </a:r>
                    </a:p>
                    <a:p>
                      <a:pPr algn="l"/>
                      <a:r>
                        <a:rPr lang="en-US" sz="1050" baseline="0" dirty="0" smtClean="0"/>
                        <a:t>(4,500 </a:t>
                      </a:r>
                    </a:p>
                    <a:p>
                      <a:pPr algn="l"/>
                      <a:r>
                        <a:rPr lang="en-US" sz="1050" baseline="0" dirty="0" smtClean="0"/>
                        <a:t>Watts)</a:t>
                      </a:r>
                    </a:p>
                  </a:txBody>
                  <a:tcPr/>
                </a:tc>
                <a:tc>
                  <a:txBody>
                    <a:bodyPr/>
                    <a:lstStyle/>
                    <a:p>
                      <a:pPr algn="ctr"/>
                      <a:r>
                        <a:rPr lang="en-US" sz="1400" baseline="0" dirty="0" smtClean="0"/>
                        <a:t>3</a:t>
                      </a:r>
                      <a:r>
                        <a:rPr lang="en-US" sz="1050" baseline="0" dirty="0" smtClean="0"/>
                        <a:t> hours/day</a:t>
                      </a:r>
                    </a:p>
                    <a:p>
                      <a:pPr algn="ctr"/>
                      <a:r>
                        <a:rPr lang="en-US" sz="1050" baseline="0" dirty="0" smtClean="0"/>
                        <a:t>21 hours/week</a:t>
                      </a:r>
                    </a:p>
                    <a:p>
                      <a:pPr algn="ctr"/>
                      <a:r>
                        <a:rPr lang="en-US" sz="1050" baseline="0" dirty="0" smtClean="0"/>
                        <a:t>84 hours/month</a:t>
                      </a:r>
                      <a:endParaRPr lang="en-US" sz="1050" dirty="0" smtClean="0"/>
                    </a:p>
                  </a:txBody>
                  <a:tcPr anchor="ctr"/>
                </a:tc>
                <a:tc>
                  <a:txBody>
                    <a:bodyPr/>
                    <a:lstStyle/>
                    <a:p>
                      <a:pPr algn="ctr"/>
                      <a:r>
                        <a:rPr lang="en-US" sz="1800" b="1" i="0" u="none" strike="noStrike" cap="none" spc="0" baseline="0" dirty="0" smtClean="0">
                          <a:ln>
                            <a:noFill/>
                          </a:ln>
                          <a:solidFill>
                            <a:schemeClr val="tx1"/>
                          </a:solidFill>
                          <a:uFillTx/>
                          <a:latin typeface="+mn-lt"/>
                          <a:ea typeface="+mn-ea"/>
                          <a:cs typeface="+mn-cs"/>
                          <a:sym typeface="Calibri"/>
                        </a:rPr>
                        <a:t>14.7</a:t>
                      </a:r>
                      <a:r>
                        <a:rPr lang="en-US" sz="1050" dirty="0" smtClean="0">
                          <a:solidFill>
                            <a:schemeClr val="bg1">
                              <a:lumMod val="65000"/>
                            </a:schemeClr>
                          </a:solidFill>
                        </a:rPr>
                        <a:t> kWh/day</a:t>
                      </a:r>
                    </a:p>
                    <a:p>
                      <a:pPr algn="ctr"/>
                      <a:r>
                        <a:rPr lang="en-US" sz="1050" dirty="0" smtClean="0">
                          <a:solidFill>
                            <a:schemeClr val="bg1">
                              <a:lumMod val="65000"/>
                            </a:schemeClr>
                          </a:solidFill>
                        </a:rPr>
                        <a:t>103.8 kWh/week</a:t>
                      </a:r>
                    </a:p>
                    <a:p>
                      <a:pPr algn="ctr"/>
                      <a:r>
                        <a:rPr lang="en-US" sz="1050" dirty="0" smtClean="0"/>
                        <a:t>411 kWh/month</a:t>
                      </a:r>
                      <a:endParaRPr lang="en-US" sz="1050" dirty="0"/>
                    </a:p>
                  </a:txBody>
                  <a:tcPr anchor="ctr"/>
                </a:tc>
                <a:tc>
                  <a:txBody>
                    <a:bodyPr/>
                    <a:lstStyle/>
                    <a:p>
                      <a:pPr algn="ctr"/>
                      <a:r>
                        <a:rPr lang="en-US" sz="2000" dirty="0" smtClean="0">
                          <a:latin typeface="Verdana" panose="020B0604030504040204" pitchFamily="34" charset="0"/>
                          <a:ea typeface="Verdana" panose="020B0604030504040204" pitchFamily="34" charset="0"/>
                          <a:cs typeface="Verdana" panose="020B0604030504040204" pitchFamily="34" charset="0"/>
                        </a:rPr>
                        <a:t>$53.43</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800622775"/>
                  </a:ext>
                </a:extLst>
              </a:tr>
              <a:tr h="832124">
                <a:tc>
                  <a:txBody>
                    <a:bodyPr/>
                    <a:lstStyle/>
                    <a:p>
                      <a:pPr algn="ctr"/>
                      <a:r>
                        <a:rPr lang="en-US" sz="1200" dirty="0" smtClean="0"/>
                        <a:t>42’ Plasma TV </a:t>
                      </a:r>
                      <a:r>
                        <a:rPr lang="en-US" sz="1000" dirty="0" smtClean="0"/>
                        <a:t>(320 Watts)</a:t>
                      </a:r>
                    </a:p>
                    <a:p>
                      <a:pPr algn="ctr"/>
                      <a:endParaRPr lang="en-US" sz="1050" dirty="0" smtClean="0"/>
                    </a:p>
                    <a:p>
                      <a:pPr algn="ctr"/>
                      <a:endParaRPr lang="en-US" sz="105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5 </a:t>
                      </a:r>
                      <a:r>
                        <a:rPr lang="en-US" sz="1050" dirty="0" smtClean="0"/>
                        <a:t>hours/day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35 hours/week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140 hours/month</a:t>
                      </a:r>
                    </a:p>
                    <a:p>
                      <a:pPr algn="ctr"/>
                      <a:endParaRPr lang="en-US" sz="1050" dirty="0"/>
                    </a:p>
                  </a:txBody>
                  <a:tcPr anchor="ctr"/>
                </a:tc>
                <a:tc>
                  <a:txBody>
                    <a:bodyPr/>
                    <a:lstStyle/>
                    <a:p>
                      <a:pPr algn="ctr"/>
                      <a:r>
                        <a:rPr lang="en-US" sz="1800" b="1" i="0" u="none" strike="noStrike" cap="none" spc="0" baseline="0" dirty="0" smtClean="0">
                          <a:ln>
                            <a:noFill/>
                          </a:ln>
                          <a:solidFill>
                            <a:schemeClr val="tx1"/>
                          </a:solidFill>
                          <a:uFillTx/>
                          <a:latin typeface="+mn-lt"/>
                          <a:ea typeface="+mn-ea"/>
                          <a:cs typeface="+mn-cs"/>
                          <a:sym typeface="Calibri"/>
                        </a:rPr>
                        <a:t>1.6 </a:t>
                      </a:r>
                      <a:r>
                        <a:rPr lang="en-US" sz="1050" dirty="0" smtClean="0">
                          <a:solidFill>
                            <a:schemeClr val="bg1">
                              <a:lumMod val="65000"/>
                            </a:schemeClr>
                          </a:solidFill>
                        </a:rPr>
                        <a:t>kWh/day</a:t>
                      </a:r>
                    </a:p>
                    <a:p>
                      <a:pPr algn="ctr"/>
                      <a:r>
                        <a:rPr lang="en-US" sz="1050" dirty="0" smtClean="0">
                          <a:solidFill>
                            <a:schemeClr val="bg1">
                              <a:lumMod val="65000"/>
                            </a:schemeClr>
                          </a:solidFill>
                        </a:rPr>
                        <a:t>11.2 kWh/week</a:t>
                      </a:r>
                    </a:p>
                    <a:p>
                      <a:pPr algn="ctr"/>
                      <a:r>
                        <a:rPr lang="en-US" sz="1050" dirty="0" smtClean="0"/>
                        <a:t>44.8 kWh/month</a:t>
                      </a:r>
                      <a:endParaRPr lang="en-US" sz="1050" dirty="0"/>
                    </a:p>
                  </a:txBody>
                  <a:tcPr anchor="ctr"/>
                </a:tc>
                <a:tc>
                  <a:txBody>
                    <a:bodyPr/>
                    <a:lstStyle/>
                    <a:p>
                      <a:pPr algn="ctr"/>
                      <a:r>
                        <a:rPr lang="en-US" sz="2000" dirty="0" smtClean="0">
                          <a:latin typeface="Verdana" panose="020B0604030504040204" pitchFamily="34" charset="0"/>
                          <a:ea typeface="Verdana" panose="020B0604030504040204" pitchFamily="34" charset="0"/>
                          <a:cs typeface="Verdana" panose="020B0604030504040204" pitchFamily="34" charset="0"/>
                        </a:rPr>
                        <a:t>$5.82</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470784300"/>
                  </a:ext>
                </a:extLst>
              </a:tr>
              <a:tr h="832124">
                <a:tc>
                  <a:txBody>
                    <a:bodyPr/>
                    <a:lstStyle/>
                    <a:p>
                      <a:pPr algn="l"/>
                      <a:r>
                        <a:rPr lang="en-US" sz="1050" dirty="0" smtClean="0"/>
                        <a:t>100</a:t>
                      </a:r>
                      <a:r>
                        <a:rPr lang="en-US" sz="1050" baseline="0" dirty="0" smtClean="0"/>
                        <a:t> </a:t>
                      </a:r>
                    </a:p>
                    <a:p>
                      <a:pPr algn="l"/>
                      <a:r>
                        <a:rPr lang="en-US" sz="1050" baseline="0" dirty="0" smtClean="0"/>
                        <a:t>Watt </a:t>
                      </a:r>
                    </a:p>
                    <a:p>
                      <a:pPr algn="l"/>
                      <a:r>
                        <a:rPr lang="en-US" sz="1050" baseline="0" dirty="0" smtClean="0"/>
                        <a:t>Light </a:t>
                      </a:r>
                    </a:p>
                    <a:p>
                      <a:pPr algn="l"/>
                      <a:r>
                        <a:rPr lang="en-US" sz="1050" baseline="0" dirty="0" smtClean="0"/>
                        <a:t>Bulb</a:t>
                      </a:r>
                      <a:endParaRPr lang="en-US" sz="1050" dirty="0"/>
                    </a:p>
                  </a:txBody>
                  <a:tcPr/>
                </a:tc>
                <a:tc>
                  <a:txBody>
                    <a:bodyPr/>
                    <a:lstStyle/>
                    <a:p>
                      <a:pPr algn="ctr"/>
                      <a:r>
                        <a:rPr lang="en-US" sz="1400" dirty="0" smtClean="0"/>
                        <a:t>4</a:t>
                      </a:r>
                      <a:r>
                        <a:rPr lang="en-US" sz="1050" dirty="0" smtClean="0"/>
                        <a:t> hours/day</a:t>
                      </a:r>
                    </a:p>
                    <a:p>
                      <a:pPr algn="ctr"/>
                      <a:r>
                        <a:rPr lang="en-US" sz="1050" dirty="0" smtClean="0"/>
                        <a:t>28</a:t>
                      </a:r>
                      <a:r>
                        <a:rPr lang="en-US" sz="1050" baseline="0" dirty="0" smtClean="0"/>
                        <a:t> hours/week</a:t>
                      </a:r>
                    </a:p>
                    <a:p>
                      <a:pPr algn="ctr"/>
                      <a:r>
                        <a:rPr lang="en-US" sz="1050" baseline="0" dirty="0" smtClean="0"/>
                        <a:t>112 hours/month</a:t>
                      </a:r>
                      <a:endParaRPr lang="en-US" sz="1050" dirty="0"/>
                    </a:p>
                  </a:txBody>
                  <a:tcPr anchor="ctr"/>
                </a:tc>
                <a:tc>
                  <a:txBody>
                    <a:bodyPr/>
                    <a:lstStyle/>
                    <a:p>
                      <a:pPr algn="ctr"/>
                      <a:r>
                        <a:rPr lang="en-US" sz="1800" b="1" i="0" u="none" strike="noStrike" cap="none" spc="0" baseline="0" dirty="0" smtClean="0">
                          <a:ln>
                            <a:noFill/>
                          </a:ln>
                          <a:solidFill>
                            <a:schemeClr val="tx1"/>
                          </a:solidFill>
                          <a:uFillTx/>
                          <a:latin typeface="+mn-lt"/>
                          <a:ea typeface="+mn-ea"/>
                          <a:cs typeface="+mn-cs"/>
                          <a:sym typeface="Calibri"/>
                        </a:rPr>
                        <a:t>0.43</a:t>
                      </a:r>
                      <a:r>
                        <a:rPr lang="en-US" sz="1050" dirty="0" smtClean="0">
                          <a:solidFill>
                            <a:schemeClr val="bg1">
                              <a:lumMod val="65000"/>
                            </a:schemeClr>
                          </a:solidFill>
                        </a:rPr>
                        <a:t> kWh/day</a:t>
                      </a:r>
                    </a:p>
                    <a:p>
                      <a:pPr algn="ctr"/>
                      <a:r>
                        <a:rPr lang="en-US" sz="1050" dirty="0" smtClean="0">
                          <a:solidFill>
                            <a:schemeClr val="bg1">
                              <a:lumMod val="65000"/>
                            </a:schemeClr>
                          </a:solidFill>
                        </a:rPr>
                        <a:t>3 kWh/week</a:t>
                      </a:r>
                    </a:p>
                    <a:p>
                      <a:pPr algn="ctr"/>
                      <a:r>
                        <a:rPr lang="en-US" sz="1050" dirty="0" smtClean="0"/>
                        <a:t>12 kWh/month</a:t>
                      </a:r>
                      <a:endParaRPr lang="en-US" sz="1050" dirty="0"/>
                    </a:p>
                  </a:txBody>
                  <a:tcPr anchor="ctr"/>
                </a:tc>
                <a:tc>
                  <a:txBody>
                    <a:bodyPr/>
                    <a:lstStyle/>
                    <a:p>
                      <a:pPr algn="ctr"/>
                      <a:r>
                        <a:rPr lang="en-US" sz="2000" dirty="0" smtClean="0">
                          <a:latin typeface="Verdana" panose="020B0604030504040204" pitchFamily="34" charset="0"/>
                          <a:ea typeface="Verdana" panose="020B0604030504040204" pitchFamily="34" charset="0"/>
                          <a:cs typeface="Verdana" panose="020B0604030504040204" pitchFamily="34" charset="0"/>
                        </a:rPr>
                        <a:t>$1.56</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223089817"/>
                  </a:ext>
                </a:extLst>
              </a:tr>
            </a:tbl>
          </a:graphicData>
        </a:graphic>
      </p:graphicFrame>
      <p:pic>
        <p:nvPicPr>
          <p:cNvPr id="8" name="Picture 7"/>
          <p:cNvPicPr>
            <a:picLocks noChangeAspect="1"/>
          </p:cNvPicPr>
          <p:nvPr/>
        </p:nvPicPr>
        <p:blipFill>
          <a:blip r:embed="rId5"/>
          <a:stretch>
            <a:fillRect/>
          </a:stretch>
        </p:blipFill>
        <p:spPr>
          <a:xfrm>
            <a:off x="1053604" y="2164337"/>
            <a:ext cx="387173" cy="683550"/>
          </a:xfrm>
          <a:prstGeom prst="rect">
            <a:avLst/>
          </a:prstGeom>
        </p:spPr>
      </p:pic>
      <p:pic>
        <p:nvPicPr>
          <p:cNvPr id="10" name="Picture 9"/>
          <p:cNvPicPr>
            <a:picLocks noChangeAspect="1"/>
          </p:cNvPicPr>
          <p:nvPr/>
        </p:nvPicPr>
        <p:blipFill>
          <a:blip r:embed="rId6"/>
          <a:stretch>
            <a:fillRect/>
          </a:stretch>
        </p:blipFill>
        <p:spPr>
          <a:xfrm>
            <a:off x="952102" y="3913294"/>
            <a:ext cx="406093" cy="809942"/>
          </a:xfrm>
          <a:prstGeom prst="rect">
            <a:avLst/>
          </a:prstGeom>
        </p:spPr>
      </p:pic>
      <p:pic>
        <p:nvPicPr>
          <p:cNvPr id="11" name="Picture 10"/>
          <p:cNvPicPr>
            <a:picLocks noChangeAspect="1"/>
          </p:cNvPicPr>
          <p:nvPr/>
        </p:nvPicPr>
        <p:blipFill>
          <a:blip r:embed="rId7"/>
          <a:stretch>
            <a:fillRect/>
          </a:stretch>
        </p:blipFill>
        <p:spPr>
          <a:xfrm>
            <a:off x="603251" y="5145045"/>
            <a:ext cx="696514" cy="428625"/>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20962" r="20510"/>
          <a:stretch/>
        </p:blipFill>
        <p:spPr>
          <a:xfrm>
            <a:off x="874303" y="5625622"/>
            <a:ext cx="358602" cy="612711"/>
          </a:xfrm>
          <a:prstGeom prst="rect">
            <a:avLst/>
          </a:prstGeom>
        </p:spPr>
      </p:pic>
      <p:sp>
        <p:nvSpPr>
          <p:cNvPr id="15" name="Rectangle 14"/>
          <p:cNvSpPr/>
          <p:nvPr/>
        </p:nvSpPr>
        <p:spPr>
          <a:xfrm>
            <a:off x="6125673" y="5265752"/>
            <a:ext cx="5291833" cy="1077218"/>
          </a:xfrm>
          <a:prstGeom prst="rect">
            <a:avLst/>
          </a:prstGeom>
          <a:solidFill>
            <a:srgbClr val="0070C0"/>
          </a:solidFill>
        </p:spPr>
        <p:txBody>
          <a:bodyPr wrap="none" lIns="91440" tIns="45720" rIns="91440" bIns="4572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smtClean="0">
                <a:ln w="0"/>
                <a:solidFill>
                  <a:srgbClr val="FFFFFF"/>
                </a:solidFill>
                <a:effectLst/>
                <a:uLnTx/>
                <a:uFillTx/>
                <a:latin typeface="Calibri"/>
                <a:cs typeface="Calibri"/>
                <a:sym typeface="Calibri"/>
              </a:rPr>
              <a:t>About </a:t>
            </a:r>
            <a:r>
              <a:rPr kumimoji="0" lang="en-US" sz="3200" b="1" i="0" u="none" strike="noStrike" kern="0" cap="none" spc="0" normalizeH="0" baseline="0" noProof="0" dirty="0" smtClean="0">
                <a:ln w="0"/>
                <a:solidFill>
                  <a:srgbClr val="FFFF00"/>
                </a:solidFill>
                <a:effectLst/>
                <a:uLnTx/>
                <a:uFillTx/>
                <a:latin typeface="Calibri"/>
                <a:cs typeface="Calibri"/>
                <a:sym typeface="Calibri"/>
              </a:rPr>
              <a:t>$</a:t>
            </a:r>
            <a:r>
              <a:rPr kumimoji="0" lang="en-US" sz="4000" b="1" i="0" u="none" strike="noStrike" kern="0" cap="none" spc="0" normalizeH="0" baseline="0" noProof="0" dirty="0" smtClean="0">
                <a:ln w="0"/>
                <a:solidFill>
                  <a:srgbClr val="FFFF00"/>
                </a:solidFill>
                <a:effectLst/>
                <a:uLnTx/>
                <a:uFillTx/>
                <a:latin typeface="Calibri"/>
                <a:cs typeface="Calibri"/>
                <a:sym typeface="Calibri"/>
              </a:rPr>
              <a:t>21</a:t>
            </a:r>
            <a:r>
              <a:rPr kumimoji="0" lang="en-US" sz="3600" b="1" i="0" u="none" strike="noStrike" kern="0" cap="none" spc="0" normalizeH="0" baseline="0" noProof="0" dirty="0" smtClean="0">
                <a:ln w="0"/>
                <a:solidFill>
                  <a:srgbClr val="FFFF00"/>
                </a:solidFill>
                <a:effectLst/>
                <a:uLnTx/>
                <a:uFillTx/>
                <a:latin typeface="Calibri"/>
                <a:cs typeface="Calibri"/>
                <a:sym typeface="Calibri"/>
              </a:rPr>
              <a:t> </a:t>
            </a:r>
            <a:r>
              <a:rPr kumimoji="0" lang="en-US" sz="3600" b="0" i="0" u="none" strike="noStrike" kern="0" cap="none" spc="0" normalizeH="0" baseline="0" noProof="0" dirty="0" smtClean="0">
                <a:ln w="0"/>
                <a:solidFill>
                  <a:srgbClr val="FFFFFF"/>
                </a:solidFill>
                <a:effectLst/>
                <a:uLnTx/>
                <a:uFillTx/>
                <a:latin typeface="Calibri"/>
                <a:cs typeface="Calibri"/>
                <a:sym typeface="Calibri"/>
              </a:rPr>
              <a:t>per month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smtClean="0">
                <a:ln w="0"/>
                <a:solidFill>
                  <a:srgbClr val="FFFFFF"/>
                </a:solidFill>
                <a:effectLst/>
                <a:uLnTx/>
                <a:uFillTx/>
                <a:latin typeface="Calibri"/>
                <a:cs typeface="Calibri"/>
                <a:sym typeface="Calibri"/>
              </a:rPr>
              <a:t>Equal to a second fridge in the basement</a:t>
            </a:r>
            <a:endParaRPr kumimoji="0" lang="en-US" sz="2400" b="0" i="0" u="none" strike="noStrike" kern="0" cap="none" spc="0" normalizeH="0" baseline="0" noProof="0" dirty="0">
              <a:ln w="0"/>
              <a:solidFill>
                <a:srgbClr val="FFFFFF"/>
              </a:solidFill>
              <a:effectLst/>
              <a:uLnTx/>
              <a:uFillTx/>
              <a:latin typeface="Calibri"/>
              <a:cs typeface="Calibri"/>
              <a:sym typeface="Calibri"/>
            </a:endParaRPr>
          </a:p>
        </p:txBody>
      </p:sp>
      <p:sp>
        <p:nvSpPr>
          <p:cNvPr id="18" name="Rectangle 17"/>
          <p:cNvSpPr/>
          <p:nvPr/>
        </p:nvSpPr>
        <p:spPr>
          <a:xfrm>
            <a:off x="5591070" y="6488932"/>
            <a:ext cx="6210354" cy="276999"/>
          </a:xfrm>
          <a:prstGeom prst="rect">
            <a:avLst/>
          </a:prstGeom>
        </p:spPr>
        <p:txBody>
          <a:bodyPr wrap="non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Reference</a:t>
            </a:r>
            <a:r>
              <a:rPr kumimoji="0" lang="en-US" sz="1200" b="0" i="0" u="none" strike="noStrike" kern="0" cap="none" spc="0" normalizeH="0" baseline="0" noProof="0" dirty="0" smtClean="0">
                <a:ln>
                  <a:noFill/>
                </a:ln>
                <a:solidFill>
                  <a:srgbClr val="000000"/>
                </a:solidFill>
                <a:effectLst/>
                <a:uLnTx/>
                <a:uFillTx/>
                <a:latin typeface="Calibri"/>
                <a:cs typeface="Calibri"/>
                <a:sym typeface="Calibri"/>
              </a:rPr>
              <a:t>: </a:t>
            </a:r>
            <a:r>
              <a:rPr kumimoji="0" lang="en-US" sz="1200" b="0" i="0" u="none" strike="noStrike" kern="0" cap="none" spc="0" normalizeH="0" baseline="0" noProof="0" dirty="0" smtClean="0">
                <a:ln>
                  <a:noFill/>
                </a:ln>
                <a:solidFill>
                  <a:srgbClr val="000000"/>
                </a:solidFill>
                <a:effectLst/>
                <a:uLnTx/>
                <a:uFillTx/>
                <a:latin typeface="Calibri"/>
                <a:cs typeface="Calibri"/>
                <a:sym typeface="Calibri"/>
                <a:hlinkClick r:id="rId9"/>
              </a:rPr>
              <a:t>https</a:t>
            </a:r>
            <a:r>
              <a:rPr kumimoji="0" lang="en-US" sz="1200" b="0" i="0" u="none" strike="noStrike" kern="0" cap="none" spc="0" normalizeH="0" baseline="0" noProof="0" dirty="0">
                <a:ln>
                  <a:noFill/>
                </a:ln>
                <a:solidFill>
                  <a:srgbClr val="000000"/>
                </a:solidFill>
                <a:effectLst/>
                <a:uLnTx/>
                <a:uFillTx/>
                <a:latin typeface="Calibri"/>
                <a:cs typeface="Calibri"/>
                <a:sym typeface="Calibri"/>
                <a:hlinkClick r:id="rId9"/>
              </a:rPr>
              <a:t>://</a:t>
            </a:r>
            <a:r>
              <a:rPr kumimoji="0" lang="en-US" sz="1200" b="0" i="0" u="none" strike="noStrike" kern="0" cap="none" spc="0" normalizeH="0" baseline="0" noProof="0" dirty="0" smtClean="0">
                <a:ln>
                  <a:noFill/>
                </a:ln>
                <a:solidFill>
                  <a:srgbClr val="000000"/>
                </a:solidFill>
                <a:effectLst/>
                <a:uLnTx/>
                <a:uFillTx/>
                <a:latin typeface="Calibri"/>
                <a:cs typeface="Calibri"/>
                <a:sym typeface="Calibri"/>
                <a:hlinkClick r:id="rId9"/>
              </a:rPr>
              <a:t>www9.nationalgridus.com/niagaramohawk/non_html/eff_costappliance.pdf</a:t>
            </a:r>
            <a:r>
              <a:rPr kumimoji="0" lang="en-US" sz="1200" b="0" i="0" u="none" strike="noStrike" kern="0" cap="none" spc="0" normalizeH="0" baseline="0" noProof="0" dirty="0" smtClean="0">
                <a:ln>
                  <a:noFill/>
                </a:ln>
                <a:solidFill>
                  <a:srgbClr val="000000"/>
                </a:solidFill>
                <a:effectLst/>
                <a:uLnTx/>
                <a:uFillTx/>
                <a:latin typeface="Calibri"/>
                <a:cs typeface="Calibri"/>
                <a:sym typeface="Calibri"/>
              </a:rPr>
              <a:t>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920" y="1225911"/>
            <a:ext cx="1396364" cy="850909"/>
          </a:xfrm>
          <a:prstGeom prst="rect">
            <a:avLst/>
          </a:prstGeom>
        </p:spPr>
      </p:pic>
      <p:sp>
        <p:nvSpPr>
          <p:cNvPr id="21" name="Rectangle 20"/>
          <p:cNvSpPr/>
          <p:nvPr/>
        </p:nvSpPr>
        <p:spPr>
          <a:xfrm>
            <a:off x="8619399" y="4955845"/>
            <a:ext cx="3558988" cy="261610"/>
          </a:xfrm>
          <a:prstGeom prst="rect">
            <a:avLst/>
          </a:prstGeom>
        </p:spPr>
        <p:txBody>
          <a:bodyPr wrap="non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hlinkClick r:id="rId11"/>
              </a:rPr>
              <a:t>https://</a:t>
            </a:r>
            <a:r>
              <a:rPr kumimoji="0" lang="en-US" sz="1100" b="0" i="0" u="none" strike="noStrike" kern="0" cap="none" spc="0" normalizeH="0" baseline="0" noProof="0" dirty="0" smtClean="0">
                <a:ln>
                  <a:noFill/>
                </a:ln>
                <a:solidFill>
                  <a:srgbClr val="000000"/>
                </a:solidFill>
                <a:effectLst/>
                <a:uLnTx/>
                <a:uFillTx/>
                <a:latin typeface="Calibri"/>
                <a:cs typeface="Calibri"/>
                <a:sym typeface="Calibri"/>
                <a:hlinkClick r:id="rId11"/>
              </a:rPr>
              <a:t>www.chooseenergy.com/electricity-rates-by-state</a:t>
            </a:r>
            <a:r>
              <a:rPr kumimoji="0" lang="en-US" sz="1100" b="0" i="0" u="none" strike="noStrike" kern="0" cap="none" spc="0" normalizeH="0" baseline="0" noProof="0" dirty="0" smtClean="0">
                <a:ln>
                  <a:noFill/>
                </a:ln>
                <a:solidFill>
                  <a:srgbClr val="000000"/>
                </a:solidFill>
                <a:effectLst/>
                <a:uLnTx/>
                <a:uFillTx/>
                <a:latin typeface="Calibri"/>
                <a:cs typeface="Calibri"/>
                <a:sym typeface="Calibri"/>
              </a:rPr>
              <a:t> </a:t>
            </a:r>
            <a:endParaRPr kumimoji="0" lang="en-US" sz="11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4" name="Picture 3"/>
          <p:cNvPicPr>
            <a:picLocks noChangeAspect="1"/>
          </p:cNvPicPr>
          <p:nvPr/>
        </p:nvPicPr>
        <p:blipFill>
          <a:blip r:embed="rId12"/>
          <a:stretch>
            <a:fillRect/>
          </a:stretch>
        </p:blipFill>
        <p:spPr>
          <a:xfrm>
            <a:off x="990025" y="3146705"/>
            <a:ext cx="401814" cy="599605"/>
          </a:xfrm>
          <a:prstGeom prst="rect">
            <a:avLst/>
          </a:prstGeom>
        </p:spPr>
      </p:pic>
    </p:spTree>
    <p:extLst>
      <p:ext uri="{BB962C8B-B14F-4D97-AF65-F5344CB8AC3E}">
        <p14:creationId xmlns:p14="http://schemas.microsoft.com/office/powerpoint/2010/main" val="410576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3186" y="3123919"/>
            <a:ext cx="3502710" cy="3581600"/>
          </a:xfrm>
          <a:prstGeom prst="rect">
            <a:avLst/>
          </a:prstGeom>
        </p:spPr>
      </p:pic>
      <p:sp>
        <p:nvSpPr>
          <p:cNvPr id="2" name="TextBox 1"/>
          <p:cNvSpPr txBox="1"/>
          <p:nvPr/>
        </p:nvSpPr>
        <p:spPr>
          <a:xfrm>
            <a:off x="-238435" y="388463"/>
            <a:ext cx="11864742" cy="1323439"/>
          </a:xfrm>
          <a:prstGeom prst="rect">
            <a:avLst/>
          </a:prstGeom>
          <a:noFill/>
        </p:spPr>
        <p:txBody>
          <a:bodyPr wrap="square" rtlCol="0">
            <a:spAutoFit/>
          </a:bodyPr>
          <a:lstStyle/>
          <a:p>
            <a:pPr algn="r"/>
            <a:r>
              <a:rPr lang="en-US" sz="4800" b="1" dirty="0" smtClean="0">
                <a:latin typeface="Verdana" panose="020B0604030504040204" pitchFamily="34" charset="0"/>
                <a:ea typeface="Verdana" panose="020B0604030504040204" pitchFamily="34" charset="0"/>
                <a:cs typeface="Verdana" panose="020B0604030504040204" pitchFamily="34" charset="0"/>
              </a:rPr>
              <a:t>Lowest Fleet Operating Costs</a:t>
            </a:r>
          </a:p>
          <a:p>
            <a:pPr algn="r">
              <a:defRPr/>
            </a:pPr>
            <a:r>
              <a:rPr lang="en-US" sz="3200" b="1" dirty="0" smtClean="0">
                <a:solidFill>
                  <a:srgbClr val="FF0000"/>
                </a:solidFill>
                <a:effectLst>
                  <a:outerShdw blurRad="38100" dist="38100" dir="2700000" algn="tl">
                    <a:srgbClr val="000000">
                      <a:alpha val="43137"/>
                    </a:srgbClr>
                  </a:outerShdw>
                </a:effectLst>
                <a:latin typeface="Verdana"/>
              </a:rPr>
              <a:t>While Reducing CO</a:t>
            </a:r>
            <a:r>
              <a:rPr lang="en-US" sz="3200" b="1" baseline="30000" dirty="0" smtClean="0">
                <a:solidFill>
                  <a:srgbClr val="FF0000"/>
                </a:solidFill>
                <a:effectLst>
                  <a:outerShdw blurRad="38100" dist="38100" dir="2700000" algn="tl">
                    <a:srgbClr val="000000">
                      <a:alpha val="43137"/>
                    </a:srgbClr>
                  </a:outerShdw>
                </a:effectLst>
                <a:latin typeface="Verdana"/>
              </a:rPr>
              <a:t>2</a:t>
            </a:r>
            <a:r>
              <a:rPr lang="en-US" sz="3200" b="1" dirty="0" smtClean="0">
                <a:solidFill>
                  <a:srgbClr val="FF0000"/>
                </a:solidFill>
                <a:effectLst>
                  <a:outerShdw blurRad="38100" dist="38100" dir="2700000" algn="tl">
                    <a:srgbClr val="000000">
                      <a:alpha val="43137"/>
                    </a:srgbClr>
                  </a:outerShdw>
                </a:effectLst>
                <a:latin typeface="Verdana"/>
              </a:rPr>
              <a:t> Emissions</a:t>
            </a:r>
            <a:endParaRPr lang="en-US" sz="3200" b="1" dirty="0">
              <a:solidFill>
                <a:srgbClr val="FF0000"/>
              </a:solidFill>
              <a:effectLst>
                <a:outerShdw blurRad="38100" dist="38100" dir="2700000" algn="tl">
                  <a:srgbClr val="000000">
                    <a:alpha val="43137"/>
                  </a:srgbClr>
                </a:outerShdw>
              </a:effectLst>
              <a:latin typeface="Verdana"/>
            </a:endParaRPr>
          </a:p>
        </p:txBody>
      </p:sp>
      <p:sp>
        <p:nvSpPr>
          <p:cNvPr id="7" name="TextBox 6"/>
          <p:cNvSpPr txBox="1"/>
          <p:nvPr/>
        </p:nvSpPr>
        <p:spPr>
          <a:xfrm>
            <a:off x="2991678" y="5258968"/>
            <a:ext cx="8769009" cy="1446550"/>
          </a:xfrm>
          <a:prstGeom prst="rect">
            <a:avLst/>
          </a:prstGeom>
          <a:noFill/>
        </p:spPr>
        <p:txBody>
          <a:bodyPr wrap="square" rtlCol="0">
            <a:spAutoFit/>
          </a:bodyPr>
          <a:lstStyle/>
          <a:p>
            <a:pPr algn="r">
              <a:defRPr/>
            </a:pPr>
            <a:r>
              <a:rPr lang="en-US" sz="4400" b="1" dirty="0" smtClean="0">
                <a:solidFill>
                  <a:prstClr val="black"/>
                </a:solidFill>
                <a:effectLst>
                  <a:outerShdw blurRad="38100" dist="38100" dir="2700000" algn="tl">
                    <a:srgbClr val="000000">
                      <a:alpha val="43137"/>
                    </a:srgbClr>
                  </a:outerShdw>
                </a:effectLst>
                <a:latin typeface="Verdana"/>
              </a:rPr>
              <a:t>No </a:t>
            </a:r>
            <a:r>
              <a:rPr lang="en-US" sz="4400" b="1" dirty="0" smtClean="0">
                <a:solidFill>
                  <a:srgbClr val="FF0000"/>
                </a:solidFill>
                <a:effectLst>
                  <a:outerShdw blurRad="38100" dist="38100" dir="2700000" algn="tl">
                    <a:srgbClr val="000000">
                      <a:alpha val="43137"/>
                    </a:srgbClr>
                  </a:outerShdw>
                </a:effectLst>
                <a:latin typeface="Verdana"/>
              </a:rPr>
              <a:t>Oil Changes </a:t>
            </a:r>
            <a:r>
              <a:rPr lang="en-US" sz="4400" b="1" dirty="0" smtClean="0">
                <a:solidFill>
                  <a:prstClr val="black"/>
                </a:solidFill>
                <a:effectLst>
                  <a:outerShdw blurRad="38100" dist="38100" dir="2700000" algn="tl">
                    <a:srgbClr val="000000">
                      <a:alpha val="43137"/>
                    </a:srgbClr>
                  </a:outerShdw>
                </a:effectLst>
                <a:latin typeface="Verdana"/>
              </a:rPr>
              <a:t>or </a:t>
            </a:r>
          </a:p>
          <a:p>
            <a:pPr algn="r">
              <a:defRPr/>
            </a:pPr>
            <a:r>
              <a:rPr lang="en-US" sz="4400" b="1" dirty="0" smtClean="0">
                <a:solidFill>
                  <a:srgbClr val="FF0000"/>
                </a:solidFill>
                <a:effectLst>
                  <a:outerShdw blurRad="38100" dist="38100" dir="2700000" algn="tl">
                    <a:srgbClr val="000000">
                      <a:alpha val="43137"/>
                    </a:srgbClr>
                  </a:outerShdw>
                </a:effectLst>
                <a:latin typeface="Verdana"/>
              </a:rPr>
              <a:t>Check Engine Lights,</a:t>
            </a:r>
            <a:r>
              <a:rPr lang="en-US" sz="4400" b="1" dirty="0" smtClean="0">
                <a:solidFill>
                  <a:prstClr val="black"/>
                </a:solidFill>
                <a:effectLst>
                  <a:outerShdw blurRad="38100" dist="38100" dir="2700000" algn="tl">
                    <a:srgbClr val="000000">
                      <a:alpha val="43137"/>
                    </a:srgbClr>
                  </a:outerShdw>
                </a:effectLst>
                <a:latin typeface="Verdana"/>
              </a:rPr>
              <a:t> Ever!</a:t>
            </a:r>
            <a:endParaRPr lang="en-US" sz="2800" b="1" dirty="0">
              <a:effectLst>
                <a:outerShdw blurRad="38100" dist="38100" dir="2700000" algn="tl">
                  <a:srgbClr val="000000">
                    <a:alpha val="43137"/>
                  </a:srgbClr>
                </a:outerShdw>
              </a:effectLst>
              <a:latin typeface="Verdana"/>
            </a:endParaRPr>
          </a:p>
        </p:txBody>
      </p:sp>
      <p:pic>
        <p:nvPicPr>
          <p:cNvPr id="4" name="Picture 3"/>
          <p:cNvPicPr>
            <a:picLocks noChangeAspect="1"/>
          </p:cNvPicPr>
          <p:nvPr/>
        </p:nvPicPr>
        <p:blipFill>
          <a:blip r:embed="rId3"/>
          <a:stretch>
            <a:fillRect/>
          </a:stretch>
        </p:blipFill>
        <p:spPr>
          <a:xfrm>
            <a:off x="4213974" y="1902856"/>
            <a:ext cx="7546713" cy="3467701"/>
          </a:xfrm>
          <a:prstGeom prst="rect">
            <a:avLst/>
          </a:prstGeom>
        </p:spPr>
      </p:pic>
      <p:pic>
        <p:nvPicPr>
          <p:cNvPr id="11" name="Picture 10">
            <a:extLst>
              <a:ext uri="{FF2B5EF4-FFF2-40B4-BE49-F238E27FC236}">
                <a16:creationId xmlns:a16="http://schemas.microsoft.com/office/drawing/2014/main" id="{735E6D0D-B2D6-4D17-B982-144D036CB2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632" y="1050182"/>
            <a:ext cx="5762917" cy="2426038"/>
          </a:xfrm>
          <a:prstGeom prst="rect">
            <a:avLst/>
          </a:prstGeom>
        </p:spPr>
      </p:pic>
    </p:spTree>
    <p:extLst>
      <p:ext uri="{BB962C8B-B14F-4D97-AF65-F5344CB8AC3E}">
        <p14:creationId xmlns:p14="http://schemas.microsoft.com/office/powerpoint/2010/main" val="2002565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7659" y="5447982"/>
            <a:ext cx="11640097" cy="1066035"/>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Verdana" panose="020B060403050404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mj-ea"/>
                <a:cs typeface="+mj-cs"/>
              </a:rPr>
              <a:t>							Nissan LEAF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rgbClr val="FF0000"/>
                </a:solidFill>
                <a:effectLst/>
                <a:uLnTx/>
                <a:uFillTx/>
              </a:rPr>
              <a:t>    the Range and </a:t>
            </a:r>
            <a:r>
              <a:rPr lang="en-US" sz="3200" dirty="0">
                <a:solidFill>
                  <a:srgbClr val="FF0000"/>
                </a:solidFill>
              </a:rPr>
              <a:t>U</a:t>
            </a:r>
            <a:r>
              <a:rPr kumimoji="0" lang="en-US" sz="3200" i="0" u="none" strike="noStrike" kern="1200" cap="none" spc="0" normalizeH="0" baseline="0" noProof="0" dirty="0" err="1" smtClean="0">
                <a:ln>
                  <a:noFill/>
                </a:ln>
                <a:solidFill>
                  <a:srgbClr val="FF0000"/>
                </a:solidFill>
                <a:effectLst/>
                <a:uLnTx/>
                <a:uFillTx/>
              </a:rPr>
              <a:t>tility</a:t>
            </a:r>
            <a:r>
              <a:rPr kumimoji="0" lang="en-US" sz="3200" i="0" u="none" strike="noStrike" kern="1200" cap="none" spc="0" normalizeH="0" baseline="0" noProof="0" dirty="0" smtClean="0">
                <a:ln>
                  <a:noFill/>
                </a:ln>
                <a:solidFill>
                  <a:srgbClr val="FF0000"/>
                </a:solidFill>
                <a:effectLst/>
                <a:uLnTx/>
                <a:uFillTx/>
              </a:rPr>
              <a:t> </a:t>
            </a:r>
            <a:r>
              <a:rPr lang="en-US" sz="3200" dirty="0">
                <a:solidFill>
                  <a:prstClr val="black"/>
                </a:solidFill>
                <a:effectLst>
                  <a:outerShdw blurRad="38100" dist="38100" dir="2700000" algn="tl">
                    <a:srgbClr val="000000">
                      <a:alpha val="43137"/>
                    </a:srgbClr>
                  </a:outerShdw>
                </a:effectLst>
              </a:rPr>
              <a:t>C</a:t>
            </a:r>
            <a:r>
              <a:rPr kumimoji="0" lang="en-US" sz="3200"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rPr>
              <a:t>ommuters</a:t>
            </a:r>
            <a:r>
              <a:rPr kumimoji="0" lang="en-US" sz="320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rPr>
              <a:t> and Fleets</a:t>
            </a:r>
            <a:r>
              <a:rPr kumimoji="0" lang="en-US" sz="3200" i="0" u="none" strike="noStrike" kern="1200" cap="none" spc="0" normalizeH="0" baseline="0" noProof="0" dirty="0" smtClean="0">
                <a:ln>
                  <a:noFill/>
                </a:ln>
                <a:solidFill>
                  <a:srgbClr val="FF0000"/>
                </a:solidFill>
                <a:effectLst/>
                <a:uLnTx/>
                <a:uFillTx/>
              </a:rPr>
              <a:t> need</a:t>
            </a:r>
            <a:endParaRPr kumimoji="0" lang="en-US" sz="3600" i="0" u="none" strike="noStrike" kern="1200" cap="none" spc="0" normalizeH="0" baseline="0" noProof="0" dirty="0">
              <a:ln>
                <a:noFill/>
              </a:ln>
              <a:solidFill>
                <a:srgbClr val="FF0000"/>
              </a:solidFill>
              <a:effectLst/>
              <a:uLnTx/>
              <a:uFillTx/>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241" y="1450110"/>
            <a:ext cx="5313735" cy="3980172"/>
          </a:xfrm>
          <a:prstGeom prst="rect">
            <a:avLst/>
          </a:prstGeom>
        </p:spPr>
      </p:pic>
      <p:sp>
        <p:nvSpPr>
          <p:cNvPr id="9" name="TextBox 8"/>
          <p:cNvSpPr txBox="1"/>
          <p:nvPr/>
        </p:nvSpPr>
        <p:spPr>
          <a:xfrm>
            <a:off x="234423" y="382016"/>
            <a:ext cx="11526567" cy="646331"/>
          </a:xfrm>
          <a:prstGeom prst="rect">
            <a:avLst/>
          </a:prstGeom>
          <a:noFill/>
        </p:spPr>
        <p:txBody>
          <a:bodyPr wrap="square" rtlCol="0">
            <a:spAutoFit/>
          </a:bodyPr>
          <a:lstStyle/>
          <a:p>
            <a:pPr algn="ctr">
              <a:defRPr/>
            </a:pPr>
            <a:r>
              <a:rPr lang="en-US" sz="3600" dirty="0" smtClean="0">
                <a:solidFill>
                  <a:srgbClr val="FF0000"/>
                </a:solidFill>
                <a:effectLst>
                  <a:outerShdw blurRad="38100" dist="38100" dir="2700000" algn="tl">
                    <a:srgbClr val="000000">
                      <a:alpha val="43137"/>
                    </a:srgbClr>
                  </a:outerShdw>
                </a:effectLst>
                <a:latin typeface="Verdana"/>
              </a:rPr>
              <a:t>The Era of Practical Electric Vehicles has Arrived</a:t>
            </a:r>
          </a:p>
        </p:txBody>
      </p:sp>
      <p:sp>
        <p:nvSpPr>
          <p:cNvPr id="11" name="TextBox 10"/>
          <p:cNvSpPr txBox="1"/>
          <p:nvPr/>
        </p:nvSpPr>
        <p:spPr>
          <a:xfrm>
            <a:off x="307231" y="1357631"/>
            <a:ext cx="6654863" cy="4339650"/>
          </a:xfrm>
          <a:prstGeom prst="rect">
            <a:avLst/>
          </a:prstGeom>
          <a:noFill/>
        </p:spPr>
        <p:txBody>
          <a:bodyPr wrap="square" rtlCol="0">
            <a:spAutoFit/>
          </a:bodyPr>
          <a:lstStyle/>
          <a:p>
            <a:pPr marL="285750" lvl="0" indent="-285750">
              <a:lnSpc>
                <a:spcPct val="150000"/>
              </a:lnSpc>
              <a:buFont typeface="Wingdings" panose="05000000000000000000" pitchFamily="2" charset="2"/>
              <a:buChar char="ü"/>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Substantially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Lower Operating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Costs</a:t>
            </a:r>
          </a:p>
          <a:p>
            <a:pPr marL="285750" lvl="0" indent="-285750">
              <a:lnSpc>
                <a:spcPct val="150000"/>
              </a:lnSpc>
              <a:buFont typeface="Wingdings" panose="05000000000000000000" pitchFamily="2" charset="2"/>
              <a:buChar char="ü"/>
              <a:defRPr/>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No Greenhouse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Gases, Zero Emissions </a:t>
            </a:r>
            <a:endParaRPr lang="en-US" sz="2400" dirty="0">
              <a:solidFill>
                <a:prstClr val="black"/>
              </a:solidFill>
              <a:latin typeface="Verdana"/>
            </a:endParaRPr>
          </a:p>
          <a:p>
            <a:pPr marL="285750" lvl="0" indent="-285750">
              <a:lnSpc>
                <a:spcPct val="150000"/>
              </a:lnSpc>
              <a:buFont typeface="Wingdings" panose="05000000000000000000" pitchFamily="2" charset="2"/>
              <a:buChar char="ü"/>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Less Maintenance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&amp;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Fewer Repairs</a:t>
            </a:r>
            <a:endParaRPr lang="en-US" sz="2400" dirty="0">
              <a:solidFill>
                <a:prstClr val="black"/>
              </a:solidFill>
              <a:latin typeface="Verdana"/>
            </a:endParaRPr>
          </a:p>
          <a:p>
            <a:pPr marL="285750" lvl="0" indent="-285750">
              <a:lnSpc>
                <a:spcPct val="150000"/>
              </a:lnSpc>
              <a:buFont typeface="Wingdings" panose="05000000000000000000" pitchFamily="2" charset="2"/>
              <a:buChar char="ü"/>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Quiet</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Comfortable, and Smooth Ride </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lnSpc>
                <a:spcPct val="150000"/>
              </a:lnSpc>
              <a:buFont typeface="Wingdings" panose="05000000000000000000" pitchFamily="2" charset="2"/>
              <a:buChar char="ü"/>
              <a:defRPr/>
            </a:pP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Spirited</a:t>
            </a:r>
            <a:r>
              <a:rPr lang="en-US" sz="2400" dirty="0">
                <a:solidFill>
                  <a:prstClr val="black"/>
                </a:solidFill>
                <a:latin typeface="Verdana"/>
              </a:rPr>
              <a:t> </a:t>
            </a:r>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Performance &amp; Handling</a:t>
            </a:r>
            <a:endParaRPr lang="en-US" sz="2400" dirty="0">
              <a:solidFill>
                <a:prstClr val="black"/>
              </a:solidFill>
              <a:latin typeface="Verdana"/>
            </a:endParaRPr>
          </a:p>
          <a:p>
            <a:pPr marL="285750" lvl="0" indent="-285750">
              <a:lnSpc>
                <a:spcPct val="150000"/>
              </a:lnSpc>
              <a:buFont typeface="Wingdings" panose="05000000000000000000" pitchFamily="2" charset="2"/>
              <a:buChar char="ü"/>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Great Reliability, with Fewer Parts</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lnSpc>
                <a:spcPct val="150000"/>
              </a:lnSpc>
              <a:buFont typeface="Wingdings" panose="05000000000000000000" pitchFamily="2" charset="2"/>
              <a:buChar char="ü"/>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Intelligent Mobility, </a:t>
            </a:r>
            <a:r>
              <a:rPr lang="en-US" sz="2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NissanConnect</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EV</a:t>
            </a: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ü"/>
              <a:defRPr/>
            </a:pPr>
            <a:endPar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241" y="1450110"/>
            <a:ext cx="1060903" cy="1016472"/>
          </a:xfrm>
          <a:prstGeom prst="rect">
            <a:avLst/>
          </a:prstGeom>
        </p:spPr>
      </p:pic>
    </p:spTree>
    <p:extLst>
      <p:ext uri="{BB962C8B-B14F-4D97-AF65-F5344CB8AC3E}">
        <p14:creationId xmlns:p14="http://schemas.microsoft.com/office/powerpoint/2010/main" val="2006953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
          <p:cNvSpPr txBox="1">
            <a:spLocks noChangeArrowheads="1"/>
          </p:cNvSpPr>
          <p:nvPr/>
        </p:nvSpPr>
        <p:spPr bwMode="auto">
          <a:xfrm>
            <a:off x="190405" y="782620"/>
            <a:ext cx="240273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en-US" altLang="en-US" sz="3200" b="1" dirty="0">
                <a:solidFill>
                  <a:srgbClr val="0070C0"/>
                </a:solidFill>
                <a:effectLst>
                  <a:outerShdw blurRad="38100" dist="38100" dir="2700000" algn="tl">
                    <a:srgbClr val="000000">
                      <a:alpha val="43137"/>
                    </a:srgbClr>
                  </a:outerShdw>
                </a:effectLst>
                <a:latin typeface="Calibri" panose="020F0502020204030204"/>
              </a:rPr>
              <a:t>T</a:t>
            </a:r>
            <a:r>
              <a:rPr lang="en-US" altLang="en-US" sz="3200" b="1" dirty="0" smtClean="0">
                <a:solidFill>
                  <a:srgbClr val="0070C0"/>
                </a:solidFill>
                <a:effectLst>
                  <a:outerShdw blurRad="38100" dist="38100" dir="2700000" algn="tl">
                    <a:srgbClr val="000000">
                      <a:alpha val="43137"/>
                    </a:srgbClr>
                  </a:outerShdw>
                </a:effectLst>
                <a:latin typeface="Calibri" panose="020F0502020204030204"/>
              </a:rPr>
              <a:t>he </a:t>
            </a:r>
            <a:r>
              <a:rPr lang="en-US" altLang="en-US" sz="3200" b="1" dirty="0">
                <a:solidFill>
                  <a:srgbClr val="0070C0"/>
                </a:solidFill>
                <a:effectLst>
                  <a:outerShdw blurRad="38100" dist="38100" dir="2700000" algn="tl">
                    <a:srgbClr val="000000">
                      <a:alpha val="43137"/>
                    </a:srgbClr>
                  </a:outerShdw>
                </a:effectLst>
                <a:latin typeface="Calibri" panose="020F0502020204030204"/>
              </a:rPr>
              <a:t>Warmest Year </a:t>
            </a:r>
            <a:r>
              <a:rPr lang="en-US" altLang="en-US" sz="3200" b="1" dirty="0" smtClean="0">
                <a:solidFill>
                  <a:srgbClr val="0070C0"/>
                </a:solidFill>
                <a:effectLst>
                  <a:outerShdw blurRad="38100" dist="38100" dir="2700000" algn="tl">
                    <a:srgbClr val="000000">
                      <a:alpha val="43137"/>
                    </a:srgbClr>
                  </a:outerShdw>
                </a:effectLst>
                <a:latin typeface="Calibri" panose="020F0502020204030204"/>
              </a:rPr>
              <a:t>Ever was!</a:t>
            </a:r>
            <a:endParaRPr lang="en-US" altLang="en-US" sz="3200" b="1" dirty="0">
              <a:solidFill>
                <a:srgbClr val="0070C0"/>
              </a:solidFill>
              <a:effectLst>
                <a:outerShdw blurRad="38100" dist="38100" dir="2700000" algn="tl">
                  <a:srgbClr val="000000">
                    <a:alpha val="43137"/>
                  </a:srgbClr>
                </a:outerShdw>
              </a:effectLst>
              <a:latin typeface="Calibri" panose="020F0502020204030204"/>
            </a:endParaRPr>
          </a:p>
          <a:p>
            <a:pPr algn="ctr" eaLnBrk="0" fontAlgn="base" hangingPunct="0">
              <a:spcBef>
                <a:spcPct val="0"/>
              </a:spcBef>
              <a:spcAft>
                <a:spcPct val="0"/>
              </a:spcAft>
            </a:pPr>
            <a:r>
              <a:rPr lang="en-US" altLang="en-US" sz="3600" b="1" dirty="0" smtClean="0">
                <a:solidFill>
                  <a:srgbClr val="000000"/>
                </a:solidFill>
                <a:latin typeface="Verdana" panose="020B0604030504040204" pitchFamily="34" charset="0"/>
              </a:rPr>
              <a:t>2014</a:t>
            </a:r>
          </a:p>
          <a:p>
            <a:pPr algn="ctr" eaLnBrk="0" fontAlgn="base" hangingPunct="0">
              <a:spcBef>
                <a:spcPct val="0"/>
              </a:spcBef>
              <a:spcAft>
                <a:spcPct val="0"/>
              </a:spcAft>
            </a:pPr>
            <a:r>
              <a:rPr lang="en-US" altLang="en-US" sz="3600" b="1" dirty="0" smtClean="0">
                <a:solidFill>
                  <a:srgbClr val="000000"/>
                </a:solidFill>
                <a:latin typeface="Verdana" panose="020B0604030504040204" pitchFamily="34" charset="0"/>
              </a:rPr>
              <a:t>2015</a:t>
            </a:r>
            <a:endParaRPr lang="en-US" altLang="en-US" sz="3600" b="1" dirty="0">
              <a:solidFill>
                <a:srgbClr val="000000"/>
              </a:solidFill>
              <a:latin typeface="Verdana" panose="020B0604030504040204" pitchFamily="34" charset="0"/>
            </a:endParaRPr>
          </a:p>
          <a:p>
            <a:pPr algn="ctr" eaLnBrk="0" fontAlgn="base" hangingPunct="0">
              <a:spcBef>
                <a:spcPct val="0"/>
              </a:spcBef>
              <a:spcAft>
                <a:spcPct val="0"/>
              </a:spcAft>
            </a:pPr>
            <a:r>
              <a:rPr lang="en-US" altLang="en-US" sz="3600" b="1" dirty="0" smtClean="0">
                <a:solidFill>
                  <a:srgbClr val="000000"/>
                </a:solidFill>
                <a:latin typeface="Verdana" panose="020B0604030504040204" pitchFamily="34" charset="0"/>
              </a:rPr>
              <a:t>2016</a:t>
            </a:r>
          </a:p>
          <a:p>
            <a:pPr algn="ctr" eaLnBrk="0" fontAlgn="base" hangingPunct="0">
              <a:spcBef>
                <a:spcPct val="0"/>
              </a:spcBef>
              <a:spcAft>
                <a:spcPct val="0"/>
              </a:spcAft>
            </a:pPr>
            <a:r>
              <a:rPr lang="en-US" altLang="en-US" sz="3600" b="1" dirty="0" smtClean="0">
                <a:solidFill>
                  <a:srgbClr val="000000"/>
                </a:solidFill>
                <a:latin typeface="Verdana" panose="020B0604030504040204" pitchFamily="34" charset="0"/>
              </a:rPr>
              <a:t>2017</a:t>
            </a:r>
          </a:p>
          <a:p>
            <a:pPr algn="ctr" eaLnBrk="0" fontAlgn="base" hangingPunct="0">
              <a:spcBef>
                <a:spcPct val="0"/>
              </a:spcBef>
              <a:spcAft>
                <a:spcPct val="0"/>
              </a:spcAft>
            </a:pPr>
            <a:r>
              <a:rPr lang="en-US" altLang="en-US" sz="3600" b="1" dirty="0" smtClean="0">
                <a:solidFill>
                  <a:srgbClr val="000000"/>
                </a:solidFill>
                <a:latin typeface="Verdana" panose="020B0604030504040204" pitchFamily="34" charset="0"/>
                <a:cs typeface="+mn-cs"/>
              </a:rPr>
              <a:t>2018</a:t>
            </a:r>
          </a:p>
          <a:p>
            <a:pPr algn="ctr" eaLnBrk="0" fontAlgn="base" hangingPunct="0">
              <a:spcBef>
                <a:spcPct val="0"/>
              </a:spcBef>
              <a:spcAft>
                <a:spcPct val="0"/>
              </a:spcAft>
            </a:pPr>
            <a:r>
              <a:rPr lang="en-US" altLang="en-US" sz="3600" b="1" dirty="0" smtClean="0">
                <a:solidFill>
                  <a:srgbClr val="000000"/>
                </a:solidFill>
                <a:latin typeface="Verdana" panose="020B0604030504040204" pitchFamily="34" charset="0"/>
                <a:cs typeface="+mn-cs"/>
              </a:rPr>
              <a:t>2019</a:t>
            </a:r>
            <a:r>
              <a:rPr lang="en-US" altLang="en-US" sz="2400" dirty="0" smtClean="0">
                <a:solidFill>
                  <a:srgbClr val="000000"/>
                </a:solidFill>
                <a:latin typeface="Verdana" panose="020B0604030504040204" pitchFamily="34" charset="0"/>
              </a:rPr>
              <a:t> </a:t>
            </a:r>
            <a:endParaRPr lang="en-US" altLang="en-US" sz="2400" dirty="0">
              <a:solidFill>
                <a:srgbClr val="000000"/>
              </a:solidFill>
              <a:latin typeface="Verdana" panose="020B0604030504040204" pitchFamily="34" charset="0"/>
            </a:endParaRPr>
          </a:p>
          <a:p>
            <a:pPr algn="ctr" eaLnBrk="0" fontAlgn="base" hangingPunct="0">
              <a:spcBef>
                <a:spcPct val="0"/>
              </a:spcBef>
              <a:spcAft>
                <a:spcPct val="0"/>
              </a:spcAft>
            </a:pPr>
            <a:endParaRPr lang="en-US" altLang="en-US" sz="1200" b="1" dirty="0" smtClean="0">
              <a:solidFill>
                <a:srgbClr val="000000"/>
              </a:solidFill>
              <a:latin typeface="Verdana" panose="020B0604030504040204" pitchFamily="34" charset="0"/>
            </a:endParaRPr>
          </a:p>
        </p:txBody>
      </p:sp>
      <p:cxnSp>
        <p:nvCxnSpPr>
          <p:cNvPr id="3" name="Straight Connector 2"/>
          <p:cNvCxnSpPr/>
          <p:nvPr/>
        </p:nvCxnSpPr>
        <p:spPr>
          <a:xfrm>
            <a:off x="783418" y="3567998"/>
            <a:ext cx="1140385" cy="53976"/>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11954" y="3082944"/>
            <a:ext cx="1346473" cy="20679"/>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83418" y="5217241"/>
            <a:ext cx="1237957" cy="126349"/>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0" y="1077006"/>
            <a:ext cx="9578109" cy="4981983"/>
          </a:xfrm>
          <a:prstGeom prst="rect">
            <a:avLst/>
          </a:prstGeom>
        </p:spPr>
      </p:pic>
      <p:sp>
        <p:nvSpPr>
          <p:cNvPr id="2" name="TextBox 1"/>
          <p:cNvSpPr txBox="1"/>
          <p:nvPr/>
        </p:nvSpPr>
        <p:spPr>
          <a:xfrm>
            <a:off x="2010749" y="51784"/>
            <a:ext cx="9984509"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For the past 400,000 Years</a:t>
            </a:r>
          </a:p>
          <a:p>
            <a:pPr algn="ctr"/>
            <a:r>
              <a:rPr lang="en-US"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Temperature and Sea Level Have mirrored CO</a:t>
            </a:r>
            <a:r>
              <a:rPr lang="en-US" sz="2800" b="1" baseline="300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endParaRPr lang="en-US" sz="2000" baseline="300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Connector 7"/>
          <p:cNvCxnSpPr/>
          <p:nvPr/>
        </p:nvCxnSpPr>
        <p:spPr>
          <a:xfrm flipV="1">
            <a:off x="822650" y="4128845"/>
            <a:ext cx="1215314" cy="63174"/>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72792" y="4677073"/>
            <a:ext cx="1237957" cy="126349"/>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3894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96" y="2923893"/>
            <a:ext cx="805263" cy="6114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79" y="5290776"/>
            <a:ext cx="2483893" cy="1264598"/>
          </a:xfrm>
          <a:prstGeom prst="rect">
            <a:avLst/>
          </a:prstGeom>
        </p:spPr>
      </p:pic>
      <p:sp>
        <p:nvSpPr>
          <p:cNvPr id="9" name="TextBox 8"/>
          <p:cNvSpPr txBox="1"/>
          <p:nvPr/>
        </p:nvSpPr>
        <p:spPr>
          <a:xfrm>
            <a:off x="3151201" y="5724377"/>
            <a:ext cx="7807528" cy="830997"/>
          </a:xfrm>
          <a:prstGeom prst="rect">
            <a:avLst/>
          </a:prstGeom>
          <a:noFill/>
          <a:scene3d>
            <a:camera prst="orthographicFront"/>
            <a:lightRig rig="threePt" dir="t"/>
          </a:scene3d>
          <a:sp3d extrusionH="88900">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Equal to Planting </a:t>
            </a:r>
            <a:r>
              <a:rPr kumimoji="0" 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2,500</a:t>
            </a:r>
            <a:r>
              <a:rPr kumimoji="0" lang="en-US" sz="4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Trees</a:t>
            </a:r>
            <a:r>
              <a:rPr kumimoji="0" lang="en-US" sz="4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 </a:t>
            </a:r>
          </a:p>
        </p:txBody>
      </p:sp>
      <p:pic>
        <p:nvPicPr>
          <p:cNvPr id="4" name="Picture 3"/>
          <p:cNvPicPr>
            <a:picLocks noChangeAspect="1"/>
          </p:cNvPicPr>
          <p:nvPr/>
        </p:nvPicPr>
        <p:blipFill>
          <a:blip r:embed="rId5"/>
          <a:stretch>
            <a:fillRect/>
          </a:stretch>
        </p:blipFill>
        <p:spPr>
          <a:xfrm>
            <a:off x="1118016" y="620127"/>
            <a:ext cx="6594763" cy="4427678"/>
          </a:xfrm>
          <a:prstGeom prst="rect">
            <a:avLst/>
          </a:prstGeom>
          <a:scene3d>
            <a:camera prst="orthographicFront"/>
            <a:lightRig rig="threePt" dir="t"/>
          </a:scene3d>
          <a:sp3d extrusionH="76200">
            <a:bevelT/>
          </a:sp3d>
        </p:spPr>
      </p:pic>
      <p:sp>
        <p:nvSpPr>
          <p:cNvPr id="3" name="TextBox 2"/>
          <p:cNvSpPr txBox="1"/>
          <p:nvPr/>
        </p:nvSpPr>
        <p:spPr>
          <a:xfrm>
            <a:off x="7242905" y="265984"/>
            <a:ext cx="4856384"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A</a:t>
            </a:r>
            <a:r>
              <a:rPr kumimoji="0" lang="en-US" sz="2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8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Single</a:t>
            </a:r>
            <a:endParaRPr kumimoji="0" lang="en-US" sz="2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gn="ctr">
              <a:defRPr/>
            </a:pPr>
            <a:r>
              <a:rPr lang="en-US" sz="2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G</a:t>
            </a:r>
            <a:r>
              <a:rPr kumimoji="0" lang="en-US" sz="2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as Powered Car,</a:t>
            </a:r>
          </a:p>
          <a:p>
            <a:pPr lvl="0" algn="ctr">
              <a:defRPr/>
            </a:pPr>
            <a:r>
              <a:rPr lang="en-US" sz="2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Replaced</a:t>
            </a:r>
            <a:r>
              <a:rPr lang="en-US" sz="2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lvl="0" algn="ctr">
              <a:defRPr/>
            </a:pPr>
            <a:r>
              <a:rPr lang="en-US" sz="2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with </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a </a:t>
            </a:r>
            <a:endParaRPr kumimoji="0" lang="en-US" sz="2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Zero </a:t>
            </a:r>
            <a:r>
              <a:rPr kumimoji="0" lang="en-US"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100% </a:t>
            </a:r>
            <a:r>
              <a:rPr kumimoji="0" lang="en-US" sz="2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Electric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Nissan LEAF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7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algn="ctr">
              <a:defRPr/>
            </a:pPr>
            <a:r>
              <a:rPr lang="en-US" sz="2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Reduces</a:t>
            </a:r>
          </a:p>
          <a:p>
            <a:pPr algn="ctr">
              <a:defRPr/>
            </a:pPr>
            <a:r>
              <a:rPr lang="en-US" sz="3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a:t>
            </a:r>
            <a:r>
              <a:rPr lang="en-US" sz="3200" b="1" kern="2400" baseline="40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a:t>
            </a:r>
            <a:r>
              <a:rPr lang="en-US" sz="3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emissions</a:t>
            </a:r>
            <a:r>
              <a:rPr lang="en-US" sz="3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sz="28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n-US" sz="2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6 </a:t>
            </a:r>
            <a:r>
              <a:rPr lang="en-US" sz="2800" b="1" dirty="0">
                <a:solidFill>
                  <a:srgbClr val="000000"/>
                </a:solidFill>
                <a:latin typeface="Verdana" panose="020B0604030504040204" pitchFamily="34" charset="0"/>
                <a:ea typeface="Verdana" panose="020B0604030504040204" pitchFamily="34" charset="0"/>
                <a:cs typeface="Verdana" panose="020B0604030504040204" pitchFamily="34" charset="0"/>
              </a:rPr>
              <a:t>to 9 </a:t>
            </a:r>
            <a:r>
              <a:rPr lang="en-US" sz="2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annually</a:t>
            </a:r>
            <a:endParaRPr kumimoji="0" lang="en-US" sz="2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p:cNvCxnSpPr/>
          <p:nvPr/>
        </p:nvCxnSpPr>
        <p:spPr>
          <a:xfrm flipV="1">
            <a:off x="3744834" y="6532523"/>
            <a:ext cx="6620262" cy="228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109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8497"/>
            <a:ext cx="603231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Nissan</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36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LEAF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8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can’t Eliminate Traffic</a:t>
            </a:r>
            <a:r>
              <a:rPr kumimoji="0" lang="en-US" sz="3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Intelligent </a:t>
            </a:r>
            <a:r>
              <a:rPr kumimoji="0" lang="en-US" sz="32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Mobility </a:t>
            </a:r>
            <a:endParaRPr kumimoji="0" lang="en-US" sz="3200" b="1" i="0" u="none" strike="noStrike" kern="1200" cap="none" spc="0" normalizeH="0" baseline="0" noProof="0" dirty="0" smtClean="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makes it Tolerable</a:t>
            </a:r>
            <a:endParaRPr kumimoji="0" lang="en-US" sz="3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08" y="2934121"/>
            <a:ext cx="5798402" cy="3701542"/>
          </a:xfrm>
          <a:prstGeom prst="rect">
            <a:avLst/>
          </a:prstGeom>
        </p:spPr>
      </p:pic>
      <p:pic>
        <p:nvPicPr>
          <p:cNvPr id="4" name="Picture 3"/>
          <p:cNvPicPr>
            <a:picLocks noChangeAspect="1"/>
          </p:cNvPicPr>
          <p:nvPr/>
        </p:nvPicPr>
        <p:blipFill>
          <a:blip r:embed="rId3"/>
          <a:stretch>
            <a:fillRect/>
          </a:stretch>
        </p:blipFill>
        <p:spPr>
          <a:xfrm>
            <a:off x="6362991" y="371215"/>
            <a:ext cx="5503709" cy="3572988"/>
          </a:xfrm>
          <a:prstGeom prst="rect">
            <a:avLst/>
          </a:prstGeom>
        </p:spPr>
      </p:pic>
      <p:sp>
        <p:nvSpPr>
          <p:cNvPr id="5" name="TextBox 4"/>
          <p:cNvSpPr txBox="1"/>
          <p:nvPr/>
        </p:nvSpPr>
        <p:spPr>
          <a:xfrm>
            <a:off x="6548150" y="4665623"/>
            <a:ext cx="51333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The Cure for TIC</a:t>
            </a: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smtClean="0">
                <a:ln>
                  <a:noFill/>
                </a:ln>
                <a:solidFill>
                  <a:schemeClr val="bg1">
                    <a:lumMod val="65000"/>
                  </a:schemeClr>
                </a:solidFill>
                <a:uLnTx/>
                <a:uFillTx/>
                <a:latin typeface="Segoe UI Black" panose="020B0A02040204020203" pitchFamily="34" charset="0"/>
                <a:ea typeface="Segoe UI Black" panose="020B0A02040204020203" pitchFamily="34" charset="0"/>
                <a:cs typeface="Segoe UI Black" panose="020B0A02040204020203" pitchFamily="34" charset="0"/>
              </a:rPr>
              <a:t>(Traffic Induced Crazy)</a:t>
            </a:r>
          </a:p>
        </p:txBody>
      </p:sp>
    </p:spTree>
    <p:extLst>
      <p:ext uri="{BB962C8B-B14F-4D97-AF65-F5344CB8AC3E}">
        <p14:creationId xmlns:p14="http://schemas.microsoft.com/office/powerpoint/2010/main" val="98504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9ECD77AC-599D-464C-A675-4242ED3F331E}"/>
              </a:ext>
            </a:extLst>
          </p:cNvPr>
          <p:cNvSpPr txBox="1">
            <a:spLocks/>
          </p:cNvSpPr>
          <p:nvPr/>
        </p:nvSpPr>
        <p:spPr>
          <a:xfrm>
            <a:off x="1" y="105987"/>
            <a:ext cx="9082216" cy="709559"/>
          </a:xfrm>
          <a:prstGeom prst="rect">
            <a:avLst/>
          </a:prstGeom>
        </p:spPr>
        <p:txBody>
          <a:bodyPr/>
          <a:lstStyle>
            <a:lvl1pPr algn="l" defTabSz="914400" rtl="0" eaLnBrk="1" latinLnBrk="0" hangingPunct="1">
              <a:lnSpc>
                <a:spcPct val="90000"/>
              </a:lnSpc>
              <a:spcBef>
                <a:spcPct val="0"/>
              </a:spcBef>
              <a:buNone/>
              <a:defRPr sz="4000" b="0" i="0" kern="1200">
                <a:solidFill>
                  <a:schemeClr val="tx1"/>
                </a:solidFill>
                <a:latin typeface="Verdana" panose="020B060403050404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Verdana" panose="020B0604030504040204" pitchFamily="34" charset="0"/>
                <a:ea typeface="+mj-ea"/>
                <a:cs typeface="+mj-cs"/>
              </a:rPr>
              <a:t>2019 Nissan LEAF </a:t>
            </a:r>
            <a:r>
              <a:rPr kumimoji="0" lang="en-US" sz="2800" b="0" i="0" u="none" strike="noStrike" kern="1200" cap="none" spc="0" normalizeH="0" baseline="0" noProof="0" dirty="0" smtClean="0">
                <a:ln>
                  <a:noFill/>
                </a:ln>
                <a:solidFill>
                  <a:srgbClr val="9B9B9B"/>
                </a:solidFill>
                <a:effectLst/>
                <a:uLnTx/>
                <a:uFillTx/>
                <a:latin typeface="Verdana" panose="020B0604030504040204" pitchFamily="34" charset="0"/>
                <a:ea typeface="+mj-ea"/>
                <a:cs typeface="+mj-cs"/>
              </a:rPr>
              <a:t>Driver Assist Technology</a:t>
            </a:r>
            <a:endParaRPr kumimoji="0" lang="en-US" sz="3200" b="0" i="0" u="none" strike="noStrike" kern="1200" cap="none" spc="0" normalizeH="0" baseline="0" noProof="0" dirty="0">
              <a:ln>
                <a:noFill/>
              </a:ln>
              <a:solidFill>
                <a:srgbClr val="9B9B9B"/>
              </a:solidFill>
              <a:effectLst/>
              <a:uLnTx/>
              <a:uFillTx/>
              <a:latin typeface="Verdana" panose="020B0604030504040204" pitchFamily="34" charset="0"/>
              <a:ea typeface="+mj-ea"/>
              <a:cs typeface="+mj-cs"/>
            </a:endParaRPr>
          </a:p>
        </p:txBody>
      </p:sp>
      <p:sp>
        <p:nvSpPr>
          <p:cNvPr id="10" name="TextBox 9"/>
          <p:cNvSpPr txBox="1"/>
          <p:nvPr/>
        </p:nvSpPr>
        <p:spPr>
          <a:xfrm>
            <a:off x="3508108" y="5705205"/>
            <a:ext cx="902834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Intelligent Mobility Reduces TIC</a:t>
            </a:r>
            <a:r>
              <a:rPr kumimoji="0" lang="en-US" sz="3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Black" panose="020B0A02040204020203" pitchFamily="34" charset="0"/>
              </a:rPr>
              <a:t>(Traffic Induced Crazy)</a:t>
            </a:r>
          </a:p>
        </p:txBody>
      </p:sp>
      <p:sp>
        <p:nvSpPr>
          <p:cNvPr id="2" name="TextBox 1"/>
          <p:cNvSpPr txBox="1"/>
          <p:nvPr/>
        </p:nvSpPr>
        <p:spPr>
          <a:xfrm>
            <a:off x="180299" y="2571491"/>
            <a:ext cx="4026184" cy="297773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F7F7F"/>
                </a:solidFill>
                <a:effectLst/>
                <a:uLnTx/>
                <a:uFillTx/>
                <a:latin typeface="Verdana" panose="020B0604030504040204" pitchFamily="34" charset="0"/>
                <a:ea typeface="+mn-ea"/>
                <a:cs typeface="+mn-cs"/>
              </a:rPr>
              <a:t>New Technology</a:t>
            </a:r>
          </a:p>
          <a:p>
            <a:pPr marL="228600" marR="0" lvl="0" indent="-2286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Automatic Emergency Braking, </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Standard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ll models</a:t>
            </a: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228600" marR="0" lvl="0" indent="-2286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Combined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L1 &amp; L2 Charge Cable (120V/240V)</a:t>
            </a:r>
          </a:p>
          <a:p>
            <a:pPr marL="228600" marR="0" lvl="0" indent="-2286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Intelligent Around View Monitor &amp; LED Headlights </a:t>
            </a:r>
          </a:p>
          <a:p>
            <a:pPr marL="228600" marR="0" lvl="0" indent="-228600" algn="l" defTabSz="914400" rtl="0" eaLnBrk="1" fontAlgn="auto" latinLnBrk="0" hangingPunct="1">
              <a:lnSpc>
                <a:spcPts val="25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Apple </a:t>
            </a:r>
            <a:r>
              <a:rPr kumimoji="0" lang="en-US" sz="18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CarPlay</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endParaRPr lang="en-US" dirty="0">
              <a:solidFill>
                <a:srgbClr val="000000"/>
              </a:solidFill>
              <a:latin typeface="Verdana" panose="020B0604030504040204" pitchFamily="34" charset="0"/>
            </a:endParaRPr>
          </a:p>
          <a:p>
            <a:pPr marR="0" lvl="0" algn="l" defTabSz="914400" rtl="0" eaLnBrk="1" fontAlgn="auto" latinLnBrk="0" hangingPunct="1">
              <a:lnSpc>
                <a:spcPts val="2500"/>
              </a:lnSpc>
              <a:spcBef>
                <a:spcPts val="0"/>
              </a:spcBef>
              <a:spcAft>
                <a:spcPts val="0"/>
              </a:spcAft>
              <a:buClrTx/>
              <a:buSzTx/>
              <a:tabLst/>
              <a:defRPr/>
            </a:pPr>
            <a:r>
              <a:rPr kumimoji="0" lang="en-US" sz="1800" b="0" i="0" u="none" strike="noStrike" kern="1200" cap="none" spc="0" normalizeH="0" noProof="0" dirty="0" smtClean="0">
                <a:ln>
                  <a:noFill/>
                </a:ln>
                <a:solidFill>
                  <a:srgbClr val="000000"/>
                </a:solidFill>
                <a:effectLst/>
                <a:uLnTx/>
                <a:uFillTx/>
                <a:latin typeface="Verdana" panose="020B0604030504040204" pitchFamily="34" charset="0"/>
                <a:ea typeface="+mn-ea"/>
                <a:cs typeface="+mn-cs"/>
              </a:rPr>
              <a:t>                </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&amp; Android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Auto™</a:t>
            </a:r>
          </a:p>
        </p:txBody>
      </p:sp>
      <p:sp>
        <p:nvSpPr>
          <p:cNvPr id="3" name="TextBox 2"/>
          <p:cNvSpPr txBox="1"/>
          <p:nvPr/>
        </p:nvSpPr>
        <p:spPr>
          <a:xfrm>
            <a:off x="4082327" y="2569266"/>
            <a:ext cx="4221271" cy="3041858"/>
          </a:xfrm>
          <a:prstGeom prst="rect">
            <a:avLst/>
          </a:prstGeom>
          <a:noFill/>
        </p:spPr>
        <p:txBody>
          <a:bodyPr wrap="square" rtlCol="0">
            <a:spAutoFit/>
          </a:bodyPr>
          <a:lstStyle/>
          <a:p>
            <a:pPr marL="0" marR="0" lvl="0" indent="0" algn="l" defTabSz="914400" rtl="0" eaLnBrk="1" fontAlgn="auto" latinLnBrk="0" hangingPunct="1">
              <a:lnSpc>
                <a:spcPts val="3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e-Pedal Mode</a:t>
            </a:r>
          </a:p>
          <a:p>
            <a:pPr marL="228600" marR="0" lvl="0" indent="-2286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Driving with One </a:t>
            </a:r>
            <a:r>
              <a:rPr lang="en-US" dirty="0">
                <a:solidFill>
                  <a:srgbClr val="000000"/>
                </a:solidFill>
                <a:latin typeface="Verdana" panose="020B0604030504040204" pitchFamily="34" charset="0"/>
              </a:rPr>
              <a:t>P</a:t>
            </a:r>
            <a:r>
              <a:rPr kumimoji="0" lang="en-US" sz="1800" b="0" i="0" u="none" strike="noStrike" kern="1200" cap="none" spc="0" normalizeH="0" baseline="0" noProof="0" dirty="0" err="1" smtClean="0">
                <a:ln>
                  <a:noFill/>
                </a:ln>
                <a:solidFill>
                  <a:srgbClr val="000000"/>
                </a:solidFill>
                <a:effectLst/>
                <a:uLnTx/>
                <a:uFillTx/>
                <a:latin typeface="Verdana" panose="020B0604030504040204" pitchFamily="34" charset="0"/>
                <a:ea typeface="+mn-ea"/>
                <a:cs typeface="+mn-cs"/>
              </a:rPr>
              <a:t>edal</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 is easier, allowing </a:t>
            </a:r>
            <a:r>
              <a:rPr lang="en-US" dirty="0" smtClean="0">
                <a:solidFill>
                  <a:srgbClr val="000000"/>
                </a:solidFill>
                <a:latin typeface="Verdana" panose="020B0604030504040204" pitchFamily="34" charset="0"/>
              </a:rPr>
              <a:t>quicker response, with less</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stress &amp; </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fatigue</a:t>
            </a: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228600" lvl="0" indent="-228600">
              <a:lnSpc>
                <a:spcPts val="2500"/>
              </a:lnSpc>
              <a:buFont typeface="Arial" panose="020B0604020202020204" pitchFamily="34" charset="0"/>
              <a:buChar char="•"/>
              <a:defRPr/>
            </a:pPr>
            <a:r>
              <a:rPr lang="en-US" dirty="0" smtClean="0">
                <a:solidFill>
                  <a:srgbClr val="000000"/>
                </a:solidFill>
                <a:latin typeface="Verdana" panose="020B0604030504040204" pitchFamily="34" charset="0"/>
              </a:rPr>
              <a:t>It loves </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city traffic, making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even the worst </a:t>
            </a:r>
            <a:r>
              <a:rPr lang="en-US" dirty="0" smtClean="0">
                <a:solidFill>
                  <a:srgbClr val="000000"/>
                </a:solidFill>
                <a:latin typeface="Verdana" panose="020B0604030504040204" pitchFamily="34" charset="0"/>
              </a:rPr>
              <a:t>congestion t</a:t>
            </a:r>
            <a:r>
              <a:rPr kumimoji="0" lang="en-US" sz="1800" b="0" i="0" u="none" strike="noStrike" kern="1200" cap="none" spc="0" normalizeH="0" baseline="0" noProof="0" dirty="0" err="1" smtClean="0">
                <a:ln>
                  <a:noFill/>
                </a:ln>
                <a:solidFill>
                  <a:srgbClr val="000000"/>
                </a:solidFill>
                <a:effectLst/>
                <a:uLnTx/>
                <a:uFillTx/>
                <a:latin typeface="Verdana" panose="020B0604030504040204" pitchFamily="34" charset="0"/>
                <a:ea typeface="+mn-ea"/>
                <a:cs typeface="+mn-cs"/>
              </a:rPr>
              <a:t>olerable</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a:t>
            </a: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228600" marR="0" lvl="0" indent="-2286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Accelerate or come to a full stop, even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on </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hills. Holding till traffic resumes</a:t>
            </a: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5" name="TextBox 4"/>
          <p:cNvSpPr txBox="1"/>
          <p:nvPr/>
        </p:nvSpPr>
        <p:spPr>
          <a:xfrm>
            <a:off x="8417490" y="2493285"/>
            <a:ext cx="3694458" cy="3041858"/>
          </a:xfrm>
          <a:prstGeom prst="rect">
            <a:avLst/>
          </a:prstGeom>
          <a:noFill/>
        </p:spPr>
        <p:txBody>
          <a:bodyPr wrap="square" rtlCol="0">
            <a:spAutoFit/>
          </a:bodyPr>
          <a:lstStyle/>
          <a:p>
            <a:pPr marL="0" marR="0" lvl="0" indent="0" algn="l" defTabSz="914400" rtl="0" eaLnBrk="1" fontAlgn="auto" latinLnBrk="0" hangingPunct="1">
              <a:lnSpc>
                <a:spcPts val="3000"/>
              </a:lnSpc>
              <a:spcBef>
                <a:spcPts val="60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ProPILOT</a:t>
            </a:r>
            <a:r>
              <a:rPr kumimoji="0" lang="en-US"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Assist</a:t>
            </a:r>
          </a:p>
          <a:p>
            <a:pPr marL="228600" indent="-228600">
              <a:lnSpc>
                <a:spcPts val="2500"/>
              </a:lnSpc>
              <a:buFont typeface="Arial" panose="020B0604020202020204" pitchFamily="34" charset="0"/>
              <a:buChar char="•"/>
              <a:defRPr/>
            </a:pPr>
            <a:r>
              <a:rPr lang="en-US" dirty="0">
                <a:solidFill>
                  <a:srgbClr val="000000"/>
                </a:solidFill>
                <a:latin typeface="Verdana" panose="020B0604030504040204" pitchFamily="34" charset="0"/>
              </a:rPr>
              <a:t>Next </a:t>
            </a:r>
            <a:r>
              <a:rPr lang="en-US" dirty="0" smtClean="0">
                <a:solidFill>
                  <a:srgbClr val="000000"/>
                </a:solidFill>
                <a:latin typeface="Verdana" panose="020B0604030504040204" pitchFamily="34" charset="0"/>
              </a:rPr>
              <a:t>Generation, Driver </a:t>
            </a:r>
            <a:r>
              <a:rPr lang="en-US" dirty="0">
                <a:solidFill>
                  <a:srgbClr val="000000"/>
                </a:solidFill>
                <a:latin typeface="Verdana" panose="020B0604030504040204" pitchFamily="34" charset="0"/>
              </a:rPr>
              <a:t>Assist </a:t>
            </a:r>
            <a:r>
              <a:rPr lang="en-US" dirty="0" smtClean="0">
                <a:solidFill>
                  <a:srgbClr val="000000"/>
                </a:solidFill>
                <a:latin typeface="Verdana" panose="020B0604030504040204" pitchFamily="34" charset="0"/>
              </a:rPr>
              <a:t>Technology. </a:t>
            </a:r>
            <a:endPar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endParaRPr>
          </a:p>
          <a:p>
            <a:pPr marL="228600" indent="-228600">
              <a:lnSpc>
                <a:spcPts val="2500"/>
              </a:lnSpc>
              <a:buFont typeface="Arial" panose="020B0604020202020204" pitchFamily="34" charset="0"/>
              <a:buChar char="•"/>
              <a:defRPr/>
            </a:pP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Combines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Steering Assist and Intelligent Cruise</a:t>
            </a:r>
          </a:p>
          <a:p>
            <a:pPr marL="228600" marR="0" lvl="0" indent="-2286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Flow with traffic on both Highways &amp; Single-lanes </a:t>
            </a: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228600" marR="0" lvl="0" indent="-2286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Perfect for stop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&amp; </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go traffic</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en-US" sz="18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mn-cs"/>
              </a:rPr>
              <a:t>or long highway drives </a:t>
            </a:r>
            <a:endPar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1" name="Picture 4" descr="Image result for forward emergency braking">
            <a:extLst>
              <a:ext uri="{FF2B5EF4-FFF2-40B4-BE49-F238E27FC236}">
                <a16:creationId xmlns:a16="http://schemas.microsoft.com/office/drawing/2014/main" id="{C99E654D-576B-483D-8890-9A9E39B72F1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0298" y="815546"/>
            <a:ext cx="3662929" cy="154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id="{AAA2FC7B-4860-44F5-ABBC-F84FA868D4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12105" y="858253"/>
            <a:ext cx="3522614" cy="1540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Related image">
            <a:extLst>
              <a:ext uri="{FF2B5EF4-FFF2-40B4-BE49-F238E27FC236}">
                <a16:creationId xmlns:a16="http://schemas.microsoft.com/office/drawing/2014/main" id="{9A1F72B4-AC0E-4490-8DBC-7457D0A1203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303598" y="858253"/>
            <a:ext cx="3661069" cy="1540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4" name="NIM logo _ Final_ 091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26976" y="213550"/>
            <a:ext cx="3146957" cy="205080"/>
          </a:xfrm>
          <a:prstGeom prst="rect">
            <a:avLst/>
          </a:prstGeom>
          <a:ln w="12700">
            <a:miter lim="400000"/>
          </a:ln>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0044" t="3809" r="30044" b="10603"/>
          <a:stretch/>
        </p:blipFill>
        <p:spPr>
          <a:xfrm>
            <a:off x="302671" y="5608246"/>
            <a:ext cx="848189" cy="1171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980044" y="5764222"/>
            <a:ext cx="2631505" cy="1077218"/>
          </a:xfrm>
          <a:prstGeom prst="rect">
            <a:avLst/>
          </a:prstGeom>
          <a:noFill/>
        </p:spPr>
        <p:txBody>
          <a:bodyPr wrap="square" rtlCol="0">
            <a:spAutoFit/>
          </a:bodyPr>
          <a:lstStyle/>
          <a:p>
            <a:pPr algn="ctr"/>
            <a:r>
              <a:rPr lang="en-US" sz="1600" b="1" dirty="0" smtClean="0">
                <a:solidFill>
                  <a:srgbClr val="000000"/>
                </a:solidFill>
                <a:latin typeface="Verdana"/>
                <a:ea typeface="Verdana" panose="020B0604030504040204" pitchFamily="34" charset="0"/>
                <a:cs typeface="Verdana" panose="020B0604030504040204" pitchFamily="34" charset="0"/>
              </a:rPr>
              <a:t>Consumer Electronics Show </a:t>
            </a:r>
          </a:p>
          <a:p>
            <a:pPr algn="ctr"/>
            <a:r>
              <a:rPr lang="en-US" sz="1600" b="1" dirty="0" smtClean="0">
                <a:solidFill>
                  <a:srgbClr val="000000"/>
                </a:solidFill>
                <a:latin typeface="Verdana"/>
                <a:ea typeface="Verdana" panose="020B0604030504040204" pitchFamily="34" charset="0"/>
                <a:cs typeface="Verdana" panose="020B0604030504040204" pitchFamily="34" charset="0"/>
              </a:rPr>
              <a:t>Innovation Award Winner</a:t>
            </a:r>
          </a:p>
        </p:txBody>
      </p:sp>
    </p:spTree>
    <p:extLst>
      <p:ext uri="{BB962C8B-B14F-4D97-AF65-F5344CB8AC3E}">
        <p14:creationId xmlns:p14="http://schemas.microsoft.com/office/powerpoint/2010/main" val="49916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186977" y="837089"/>
            <a:ext cx="11598965" cy="1095237"/>
          </a:xfrm>
        </p:spPr>
        <p:txBody>
          <a:bodyPr>
            <a:normAutofit fontScale="90000"/>
          </a:bodyPr>
          <a:lstStyle/>
          <a:p>
            <a:pPr algn="l">
              <a:lnSpc>
                <a:spcPct val="100000"/>
              </a:lnSpc>
            </a:pPr>
            <a:r>
              <a:rPr lang="en-US" sz="4000" b="1" dirty="0" smtClean="0">
                <a:latin typeface="Verdana" panose="020B0604030504040204" pitchFamily="34" charset="0"/>
                <a:ea typeface="Verdana" panose="020B0604030504040204" pitchFamily="34" charset="0"/>
                <a:cs typeface="Verdana" panose="020B0604030504040204" pitchFamily="34" charset="0"/>
              </a:rPr>
              <a:t>Nissan LEAF</a:t>
            </a:r>
            <a:r>
              <a:rPr lang="en-US" sz="5300" b="1" dirty="0" smtClean="0">
                <a:latin typeface="Verdana" panose="020B0604030504040204" pitchFamily="34" charset="0"/>
                <a:ea typeface="Verdana" panose="020B0604030504040204" pitchFamily="34" charset="0"/>
                <a:cs typeface="Verdana" panose="020B0604030504040204" pitchFamily="34" charset="0"/>
              </a:rPr>
              <a:t/>
            </a:r>
            <a:br>
              <a:rPr lang="en-US" sz="53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Automatic Emergency Braking </a:t>
            </a:r>
            <a:r>
              <a:rPr lang="en-US" sz="3600" b="1" dirty="0" smtClean="0">
                <a:latin typeface="Verdana" panose="020B0604030504040204" pitchFamily="34" charset="0"/>
                <a:ea typeface="Verdana" panose="020B0604030504040204" pitchFamily="34" charset="0"/>
                <a:cs typeface="Verdana" panose="020B0604030504040204" pitchFamily="34" charset="0"/>
              </a:rPr>
              <a:t/>
            </a:r>
            <a:br>
              <a:rPr lang="en-US" sz="3600" b="1" dirty="0" smtClean="0">
                <a:latin typeface="Verdana" panose="020B0604030504040204" pitchFamily="34" charset="0"/>
                <a:ea typeface="Verdana" panose="020B0604030504040204" pitchFamily="34" charset="0"/>
                <a:cs typeface="Verdana" panose="020B0604030504040204" pitchFamily="34" charset="0"/>
              </a:rPr>
            </a:br>
            <a:r>
              <a:rPr lang="en-US" sz="3100" dirty="0" smtClean="0">
                <a:latin typeface="Verdana" panose="020B0604030504040204" pitchFamily="34" charset="0"/>
                <a:ea typeface="Verdana" panose="020B0604030504040204" pitchFamily="34" charset="0"/>
                <a:cs typeface="Verdana" panose="020B0604030504040204" pitchFamily="34" charset="0"/>
              </a:rPr>
              <a:t>Standard Equipment on all Models</a:t>
            </a:r>
            <a:endParaRPr lang="en-US" sz="31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2"/>
          <a:stretch>
            <a:fillRect/>
          </a:stretch>
        </p:blipFill>
        <p:spPr>
          <a:xfrm>
            <a:off x="383690" y="1797466"/>
            <a:ext cx="10851042" cy="3802729"/>
          </a:xfrm>
          <a:prstGeom prst="rect">
            <a:avLst/>
          </a:prstGeom>
        </p:spPr>
      </p:pic>
      <p:sp>
        <p:nvSpPr>
          <p:cNvPr id="11" name="Subtitle 2"/>
          <p:cNvSpPr>
            <a:spLocks noGrp="1"/>
          </p:cNvSpPr>
          <p:nvPr>
            <p:ph type="subTitle" idx="1"/>
          </p:nvPr>
        </p:nvSpPr>
        <p:spPr>
          <a:xfrm>
            <a:off x="-167520" y="5524970"/>
            <a:ext cx="11257722" cy="477907"/>
          </a:xfrm>
        </p:spPr>
        <p:txBody>
          <a:bodyPr>
            <a:noAutofit/>
          </a:bodyPr>
          <a:lstStyle/>
          <a:p>
            <a:pPr algn="r"/>
            <a:r>
              <a:rPr lang="en-US" sz="28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1/3 of </a:t>
            </a:r>
            <a:r>
              <a:rPr lang="en-US" sz="28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all Accidents are Rear-End collisions</a:t>
            </a:r>
          </a:p>
          <a:p>
            <a:pPr algn="r"/>
            <a:r>
              <a:rPr lang="en-US" sz="1800" dirty="0" smtClean="0">
                <a:latin typeface="Verdana" panose="020B0604030504040204" pitchFamily="34" charset="0"/>
                <a:ea typeface="Verdana" panose="020B0604030504040204" pitchFamily="34" charset="0"/>
                <a:cs typeface="Verdana" panose="020B0604030504040204" pitchFamily="34" charset="0"/>
              </a:rPr>
              <a:t>Most often by the Distracted</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Young Inexperienced or Elderly with diminished reaction times </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2474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288" y="801257"/>
            <a:ext cx="11963400" cy="845585"/>
          </a:xfrm>
        </p:spPr>
        <p:txBody>
          <a:bodyPr>
            <a:noAutofit/>
          </a:bodyPr>
          <a:lstStyle/>
          <a:p>
            <a:pPr lvl="0" algn="l">
              <a:lnSpc>
                <a:spcPct val="100000"/>
              </a:lnSpc>
              <a:spcBef>
                <a:spcPts val="0"/>
              </a:spcBef>
            </a:pPr>
            <a:r>
              <a:rPr lang="en-US" sz="4400" dirty="0" smtClean="0">
                <a:latin typeface="Verdana" panose="020B0604030504040204" pitchFamily="34" charset="0"/>
                <a:ea typeface="Verdana" panose="020B0604030504040204" pitchFamily="34" charset="0"/>
              </a:rPr>
              <a:t>Nissan Intelligent Mobility</a:t>
            </a:r>
            <a:r>
              <a:rPr lang="en-US" sz="4400" dirty="0" smtClean="0"/>
              <a:t/>
            </a:r>
            <a:br>
              <a:rPr lang="en-US" sz="4400" dirty="0" smtClean="0"/>
            </a:br>
            <a:r>
              <a:rPr lang="en-US" sz="4400" dirty="0" smtClean="0"/>
              <a:t>				          </a:t>
            </a:r>
            <a:r>
              <a:rPr lang="en-US" sz="24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360</a:t>
            </a:r>
            <a:r>
              <a:rPr lang="en-US" sz="24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⁰ </a:t>
            </a:r>
            <a:r>
              <a:rPr lang="en-US" sz="24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Safety </a:t>
            </a:r>
            <a:r>
              <a:rPr lang="en-US" sz="2400"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Shield </a:t>
            </a:r>
            <a:r>
              <a:rPr lang="en-US" sz="2400" b="1" dirty="0" smtClean="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mn-cs"/>
              </a:rPr>
              <a:t>Technology</a:t>
            </a:r>
            <a:endParaRPr lang="en-US" sz="4000"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4487970" y="1913660"/>
            <a:ext cx="9144000" cy="3150704"/>
          </a:xfrm>
        </p:spPr>
        <p:txBody>
          <a:bodyPr>
            <a:noAutofit/>
          </a:bodyPr>
          <a:lstStyle/>
          <a:p>
            <a:pPr marL="342900" indent="-342900" algn="l">
              <a:lnSpc>
                <a:spcPct val="100000"/>
              </a:lnSpc>
              <a:spcBef>
                <a:spcPts val="0"/>
              </a:spcBef>
              <a:buFont typeface="Wingdings" panose="05000000000000000000" pitchFamily="2" charset="2"/>
              <a:buChar char="Ø"/>
            </a:pPr>
            <a:r>
              <a:rPr lang="en-US" sz="2000" b="1" dirty="0" smtClean="0">
                <a:latin typeface="Verdana" panose="020B0604030504040204" pitchFamily="34" charset="0"/>
                <a:ea typeface="Verdana" panose="020B0604030504040204" pitchFamily="34" charset="0"/>
              </a:rPr>
              <a:t>Forward Collision Warning</a:t>
            </a:r>
          </a:p>
          <a:p>
            <a:pPr algn="l">
              <a:lnSpc>
                <a:spcPct val="100000"/>
              </a:lnSpc>
              <a:spcBef>
                <a:spcPts val="0"/>
              </a:spcBef>
            </a:pPr>
            <a:r>
              <a:rPr lang="en-US" sz="1400" dirty="0">
                <a:latin typeface="Verdana" panose="020B0604030504040204" pitchFamily="34" charset="0"/>
                <a:ea typeface="Verdana" panose="020B0604030504040204" pitchFamily="34" charset="0"/>
              </a:rPr>
              <a:t>	</a:t>
            </a:r>
            <a:r>
              <a:rPr lang="en-US"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27%</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Fewer,</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Front to Rear crashes</a:t>
            </a:r>
            <a:r>
              <a:rPr lang="en-US" sz="14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342900" indent="-342900" algn="l">
              <a:lnSpc>
                <a:spcPct val="100000"/>
              </a:lnSpc>
              <a:spcBef>
                <a:spcPts val="0"/>
              </a:spcBef>
              <a:buFont typeface="Wingdings" panose="05000000000000000000" pitchFamily="2" charset="2"/>
              <a:buChar char="Ø"/>
            </a:pPr>
            <a:r>
              <a:rPr lang="en-US" sz="2000" b="1" dirty="0" smtClean="0">
                <a:latin typeface="Verdana" panose="020B0604030504040204" pitchFamily="34" charset="0"/>
                <a:ea typeface="Verdana" panose="020B0604030504040204" pitchFamily="34" charset="0"/>
              </a:rPr>
              <a:t>Automatic Emergency Braking</a:t>
            </a:r>
          </a:p>
          <a:p>
            <a:pPr algn="l">
              <a:lnSpc>
                <a:spcPct val="100000"/>
              </a:lnSpc>
              <a:spcBef>
                <a:spcPts val="0"/>
              </a:spcBef>
            </a:pPr>
            <a:r>
              <a:rPr lang="en-US" sz="1400" dirty="0">
                <a:latin typeface="Verdana" panose="020B0604030504040204" pitchFamily="34" charset="0"/>
                <a:ea typeface="Verdana" panose="020B0604030504040204" pitchFamily="34" charset="0"/>
              </a:rPr>
              <a:t>	</a:t>
            </a:r>
            <a:r>
              <a:rPr lang="en-US"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56%</a:t>
            </a:r>
            <a:r>
              <a:rPr lang="en-US" sz="2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Fewer, </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Front to Rear injury crashes</a:t>
            </a:r>
          </a:p>
          <a:p>
            <a:pPr marL="342900" indent="-342900" algn="l">
              <a:lnSpc>
                <a:spcPct val="100000"/>
              </a:lnSpc>
              <a:spcBef>
                <a:spcPts val="0"/>
              </a:spcBef>
              <a:buFont typeface="Wingdings" panose="05000000000000000000" pitchFamily="2" charset="2"/>
              <a:buChar char="Ø"/>
            </a:pPr>
            <a:r>
              <a:rPr lang="en-US" sz="2000" b="1" dirty="0" smtClean="0">
                <a:latin typeface="Verdana" panose="020B0604030504040204" pitchFamily="34" charset="0"/>
                <a:ea typeface="Verdana" panose="020B0604030504040204" pitchFamily="34" charset="0"/>
              </a:rPr>
              <a:t>Lane Departure Warning</a:t>
            </a:r>
          </a:p>
          <a:p>
            <a:pPr algn="l">
              <a:lnSpc>
                <a:spcPct val="100000"/>
              </a:lnSpc>
              <a:spcBef>
                <a:spcPts val="0"/>
              </a:spcBef>
            </a:pPr>
            <a:r>
              <a:rPr lang="en-US" sz="1400" dirty="0">
                <a:latin typeface="Verdana" panose="020B0604030504040204" pitchFamily="34" charset="0"/>
                <a:ea typeface="Verdana" panose="020B0604030504040204" pitchFamily="34" charset="0"/>
              </a:rPr>
              <a:t>	</a:t>
            </a:r>
            <a:r>
              <a:rPr lang="en-US"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21%</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Fewer</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sideswipes and head-on injury accidents</a:t>
            </a:r>
            <a:endParaRPr lang="en-US" sz="14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342900" indent="-342900" algn="l">
              <a:lnSpc>
                <a:spcPct val="100000"/>
              </a:lnSpc>
              <a:spcBef>
                <a:spcPts val="0"/>
              </a:spcBef>
              <a:buFont typeface="Wingdings" panose="05000000000000000000" pitchFamily="2" charset="2"/>
              <a:buChar char="Ø"/>
            </a:pPr>
            <a:r>
              <a:rPr lang="en-US" sz="2000" b="1" dirty="0" smtClean="0">
                <a:latin typeface="Verdana" panose="020B0604030504040204" pitchFamily="34" charset="0"/>
                <a:ea typeface="Verdana" panose="020B0604030504040204" pitchFamily="34" charset="0"/>
              </a:rPr>
              <a:t>Blind Spot Detection</a:t>
            </a:r>
          </a:p>
          <a:p>
            <a:pPr algn="l">
              <a:lnSpc>
                <a:spcPct val="100000"/>
              </a:lnSpc>
              <a:spcBef>
                <a:spcPts val="0"/>
              </a:spcBef>
            </a:pPr>
            <a:r>
              <a:rPr lang="en-US" sz="1400" dirty="0" smtClean="0">
                <a:latin typeface="Verdana" panose="020B0604030504040204" pitchFamily="34" charset="0"/>
                <a:ea typeface="Verdana" panose="020B0604030504040204" pitchFamily="34" charset="0"/>
              </a:rPr>
              <a:t>	</a:t>
            </a:r>
            <a:r>
              <a:rPr lang="en-US"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23%</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Fewer</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Lane Change crashes with injuries</a:t>
            </a:r>
            <a:endParaRPr lang="en-US" sz="14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342900" indent="-342900" algn="l">
              <a:lnSpc>
                <a:spcPct val="100000"/>
              </a:lnSpc>
              <a:spcBef>
                <a:spcPts val="0"/>
              </a:spcBef>
              <a:buFont typeface="Wingdings" panose="05000000000000000000" pitchFamily="2" charset="2"/>
              <a:buChar char="Ø"/>
            </a:pPr>
            <a:r>
              <a:rPr lang="en-US" sz="2000" b="1" dirty="0" smtClean="0">
                <a:latin typeface="Verdana" panose="020B0604030504040204" pitchFamily="34" charset="0"/>
                <a:ea typeface="Verdana" panose="020B0604030504040204" pitchFamily="34" charset="0"/>
              </a:rPr>
              <a:t>Rear Cross Traffic Automatic Braking</a:t>
            </a:r>
          </a:p>
          <a:p>
            <a:pPr algn="l">
              <a:lnSpc>
                <a:spcPct val="100000"/>
              </a:lnSpc>
              <a:spcBef>
                <a:spcPts val="0"/>
              </a:spcBef>
            </a:pPr>
            <a:r>
              <a:rPr lang="en-US" sz="1400" dirty="0">
                <a:latin typeface="Verdana" panose="020B0604030504040204" pitchFamily="34" charset="0"/>
                <a:ea typeface="Verdana" panose="020B0604030504040204" pitchFamily="34" charset="0"/>
              </a:rPr>
              <a:t>	</a:t>
            </a:r>
            <a:r>
              <a:rPr lang="en-US"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78%</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Fewer</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Backing Crashes, (</a:t>
            </a:r>
            <a:r>
              <a:rPr lang="en-US" sz="14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rear camera-parking sensors)</a:t>
            </a:r>
            <a:endPar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342900" indent="-342900" algn="l">
              <a:lnSpc>
                <a:spcPct val="100000"/>
              </a:lnSpc>
              <a:spcBef>
                <a:spcPts val="0"/>
              </a:spcBef>
              <a:buFont typeface="Wingdings" panose="05000000000000000000" pitchFamily="2" charset="2"/>
              <a:buChar char="Ø"/>
            </a:pPr>
            <a:r>
              <a:rPr lang="en-US" sz="2000" b="1" dirty="0" smtClean="0">
                <a:latin typeface="Verdana" panose="020B0604030504040204" pitchFamily="34" charset="0"/>
                <a:ea typeface="Verdana" panose="020B0604030504040204" pitchFamily="34" charset="0"/>
              </a:rPr>
              <a:t>Rear/Around View Cameras</a:t>
            </a:r>
          </a:p>
          <a:p>
            <a:pPr algn="l">
              <a:lnSpc>
                <a:spcPct val="100000"/>
              </a:lnSpc>
              <a:spcBef>
                <a:spcPts val="0"/>
              </a:spcBef>
            </a:pPr>
            <a:r>
              <a:rPr lang="en-US" sz="2000" b="1" dirty="0">
                <a:latin typeface="Verdana" panose="020B0604030504040204" pitchFamily="34" charset="0"/>
                <a:ea typeface="Verdana" panose="020B0604030504040204" pitchFamily="34" charset="0"/>
              </a:rPr>
              <a:t>	</a:t>
            </a:r>
            <a:r>
              <a:rPr lang="en-US" sz="28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22%</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Fewer</a:t>
            </a:r>
            <a:r>
              <a:rPr lang="en-US" sz="160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I</a:t>
            </a:r>
            <a:r>
              <a:rPr lang="en-US" sz="16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n-Reverse Crashes</a:t>
            </a:r>
            <a:endParaRPr lang="en-US" sz="140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endParaRPr lang="en-US" sz="1400" dirty="0"/>
          </a:p>
        </p:txBody>
      </p:sp>
      <p:sp>
        <p:nvSpPr>
          <p:cNvPr id="4" name="Title 1"/>
          <p:cNvSpPr txBox="1">
            <a:spLocks/>
          </p:cNvSpPr>
          <p:nvPr/>
        </p:nvSpPr>
        <p:spPr>
          <a:xfrm>
            <a:off x="762353" y="1736436"/>
            <a:ext cx="3569551" cy="3762037"/>
          </a:xfrm>
          <a:prstGeom prst="rect">
            <a:avLst/>
          </a:prstGeom>
          <a:ln>
            <a:solidFill>
              <a:schemeClr val="tx1"/>
            </a:solidFill>
          </a:ln>
          <a:effectLst>
            <a:outerShdw blurRad="50800" dist="38100" dir="2700000" algn="t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latin typeface="Verdana" panose="020B0604030504040204" pitchFamily="34" charset="0"/>
                <a:ea typeface="Verdana" panose="020B0604030504040204" pitchFamily="34" charset="0"/>
              </a:rPr>
              <a:t>Study by the  </a:t>
            </a:r>
          </a:p>
          <a:p>
            <a:r>
              <a:rPr lang="en-US" sz="2000" dirty="0" smtClean="0">
                <a:latin typeface="Verdana" panose="020B0604030504040204" pitchFamily="34" charset="0"/>
                <a:ea typeface="Verdana" panose="020B0604030504040204" pitchFamily="34" charset="0"/>
              </a:rPr>
              <a:t>Highway Loss Data Institute (HLDI) and Insurance Institute for Highway Safety (IIHS) (April 2019)</a:t>
            </a:r>
          </a:p>
          <a:p>
            <a:r>
              <a:rPr lang="en-US" sz="2000" dirty="0" smtClean="0">
                <a:latin typeface="Verdana" panose="020B0604030504040204" pitchFamily="34" charset="0"/>
                <a:ea typeface="Verdana" panose="020B0604030504040204" pitchFamily="34" charset="0"/>
              </a:rPr>
              <a:t> </a:t>
            </a:r>
          </a:p>
          <a:p>
            <a:r>
              <a:rPr lang="en-US" sz="2000" dirty="0" smtClean="0">
                <a:latin typeface="Verdana" panose="020B0604030504040204" pitchFamily="34" charset="0"/>
                <a:ea typeface="Verdana" panose="020B0604030504040204" pitchFamily="34" charset="0"/>
              </a:rPr>
              <a:t>Looked at </a:t>
            </a:r>
          </a:p>
          <a:p>
            <a:r>
              <a:rPr lang="en-US" sz="2000" dirty="0" smtClean="0">
                <a:latin typeface="Verdana" panose="020B0604030504040204" pitchFamily="34" charset="0"/>
                <a:ea typeface="Verdana" panose="020B0604030504040204" pitchFamily="34" charset="0"/>
              </a:rPr>
              <a:t>Crash Avoidance features,</a:t>
            </a:r>
          </a:p>
          <a:p>
            <a:r>
              <a:rPr lang="en-US" sz="2000" dirty="0" smtClean="0">
                <a:latin typeface="Verdana" panose="020B0604030504040204" pitchFamily="34" charset="0"/>
                <a:ea typeface="Verdana" panose="020B0604030504040204" pitchFamily="34" charset="0"/>
              </a:rPr>
              <a:t> in police reported Crashes, Compared to vehicles without those technologies</a:t>
            </a:r>
            <a:endParaRPr lang="en-US" sz="2000" dirty="0">
              <a:latin typeface="Verdana" panose="020B0604030504040204" pitchFamily="34" charset="0"/>
              <a:ea typeface="Verdana" panose="020B0604030504040204" pitchFamily="34" charset="0"/>
            </a:endParaRPr>
          </a:p>
        </p:txBody>
      </p:sp>
      <p:cxnSp>
        <p:nvCxnSpPr>
          <p:cNvPr id="7" name="Straight Connector 6"/>
          <p:cNvCxnSpPr/>
          <p:nvPr/>
        </p:nvCxnSpPr>
        <p:spPr>
          <a:xfrm>
            <a:off x="4710545" y="1646842"/>
            <a:ext cx="6770255"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353" y="6251171"/>
            <a:ext cx="10792338" cy="1847"/>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4201" y="192413"/>
            <a:ext cx="896599" cy="896599"/>
          </a:xfrm>
          <a:prstGeom prst="rect">
            <a:avLst/>
          </a:prstGeom>
        </p:spPr>
      </p:pic>
    </p:spTree>
    <p:extLst>
      <p:ext uri="{BB962C8B-B14F-4D97-AF65-F5344CB8AC3E}">
        <p14:creationId xmlns:p14="http://schemas.microsoft.com/office/powerpoint/2010/main" val="416347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F927BCB-FB85-4F36-BF83-811195687F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8681" y="2336186"/>
            <a:ext cx="2646583" cy="2646581"/>
          </a:xfrm>
          <a:prstGeom prst="rect">
            <a:avLst/>
          </a:prstGeom>
        </p:spPr>
      </p:pic>
      <p:sp>
        <p:nvSpPr>
          <p:cNvPr id="6" name="Title 5">
            <a:extLst>
              <a:ext uri="{FF2B5EF4-FFF2-40B4-BE49-F238E27FC236}">
                <a16:creationId xmlns:a16="http://schemas.microsoft.com/office/drawing/2014/main" id="{D5BA3575-04F3-4A09-95E6-4E984EEA4A7E}"/>
              </a:ext>
            </a:extLst>
          </p:cNvPr>
          <p:cNvSpPr>
            <a:spLocks noGrp="1"/>
          </p:cNvSpPr>
          <p:nvPr>
            <p:ph type="title"/>
          </p:nvPr>
        </p:nvSpPr>
        <p:spPr>
          <a:xfrm>
            <a:off x="355377" y="309100"/>
            <a:ext cx="11437636" cy="759619"/>
          </a:xfrm>
        </p:spPr>
        <p:txBody>
          <a:bodyPr>
            <a:normAutofit fontScale="90000"/>
          </a:bodyPr>
          <a:lstStyle/>
          <a:p>
            <a:r>
              <a:rPr lang="en-US" sz="3200" dirty="0" err="1"/>
              <a:t>NissanConnect</a:t>
            </a:r>
            <a:r>
              <a:rPr lang="en-US" sz="3200" dirty="0"/>
              <a:t> </a:t>
            </a:r>
            <a:r>
              <a:rPr lang="en-US" sz="3200" dirty="0" smtClean="0"/>
              <a:t>EV</a:t>
            </a:r>
            <a:br>
              <a:rPr lang="en-US" sz="3200" dirty="0" smtClean="0"/>
            </a:br>
            <a:r>
              <a:rPr lang="en-US" sz="3600" dirty="0" smtClean="0">
                <a:solidFill>
                  <a:srgbClr val="00B0F0"/>
                </a:solidFill>
                <a:effectLst>
                  <a:outerShdw blurRad="38100" dist="38100" dir="2700000" algn="tl">
                    <a:srgbClr val="000000">
                      <a:alpha val="43137"/>
                    </a:srgbClr>
                  </a:outerShdw>
                </a:effectLst>
              </a:rPr>
              <a:t>Technology that brings it all together</a:t>
            </a:r>
            <a:endParaRPr lang="en-US" sz="3600" dirty="0">
              <a:solidFill>
                <a:srgbClr val="00B0F0"/>
              </a:solidFill>
              <a:effectLst>
                <a:outerShdw blurRad="38100" dist="38100" dir="2700000" algn="tl">
                  <a:srgbClr val="000000">
                    <a:alpha val="43137"/>
                  </a:srgbClr>
                </a:outerShdw>
              </a:effectLst>
            </a:endParaRPr>
          </a:p>
        </p:txBody>
      </p:sp>
      <p:sp>
        <p:nvSpPr>
          <p:cNvPr id="30" name="Content Placeholder 22">
            <a:extLst>
              <a:ext uri="{FF2B5EF4-FFF2-40B4-BE49-F238E27FC236}">
                <a16:creationId xmlns:a16="http://schemas.microsoft.com/office/drawing/2014/main" id="{303779D6-E9D9-45F9-A527-1DC99E4FB69B}"/>
              </a:ext>
            </a:extLst>
          </p:cNvPr>
          <p:cNvSpPr txBox="1">
            <a:spLocks/>
          </p:cNvSpPr>
          <p:nvPr/>
        </p:nvSpPr>
        <p:spPr>
          <a:xfrm>
            <a:off x="1585316" y="1627997"/>
            <a:ext cx="8980008" cy="979379"/>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ts val="0"/>
              </a:spcBef>
              <a:buNone/>
              <a:defRPr/>
            </a:pPr>
            <a:r>
              <a:rPr lang="en-US" sz="2400" dirty="0" smtClean="0">
                <a:solidFill>
                  <a:srgbClr val="4C4C4C"/>
                </a:solidFill>
              </a:rPr>
              <a:t>Control </a:t>
            </a:r>
            <a:r>
              <a:rPr kumimoji="1" lang="en-US" sz="2400" b="0" i="0" u="none" strike="noStrike" kern="1200" cap="none" spc="0" normalizeH="0" baseline="0" noProof="0" dirty="0" smtClean="0">
                <a:ln>
                  <a:noFill/>
                </a:ln>
                <a:solidFill>
                  <a:srgbClr val="4C4C4C"/>
                </a:solidFill>
                <a:effectLst/>
                <a:uLnTx/>
                <a:uFillTx/>
                <a:latin typeface="Verdana"/>
              </a:rPr>
              <a:t>select vehicle functions remotely,</a:t>
            </a:r>
            <a:r>
              <a:rPr kumimoji="1" lang="en-US" sz="2400" b="0" i="0" u="none" strike="noStrike" kern="1200" cap="none" spc="0" normalizeH="0" noProof="0" dirty="0" smtClean="0">
                <a:ln>
                  <a:noFill/>
                </a:ln>
                <a:solidFill>
                  <a:srgbClr val="4C4C4C"/>
                </a:solidFill>
                <a:effectLst/>
                <a:uLnTx/>
                <a:uFillTx/>
                <a:latin typeface="Verdana"/>
              </a:rPr>
              <a:t> and m</a:t>
            </a:r>
            <a:r>
              <a:rPr kumimoji="1" lang="en-US" sz="2400" b="0" i="0" u="none" strike="noStrike" kern="1200" cap="none" spc="0" normalizeH="0" baseline="0" noProof="0" dirty="0" smtClean="0">
                <a:ln>
                  <a:noFill/>
                </a:ln>
                <a:solidFill>
                  <a:srgbClr val="4C4C4C"/>
                </a:solidFill>
                <a:effectLst/>
                <a:uLnTx/>
                <a:uFillTx/>
                <a:latin typeface="Verdana"/>
              </a:rPr>
              <a:t>onitor </a:t>
            </a:r>
            <a:r>
              <a:rPr kumimoji="1" lang="en-US" sz="2400" b="0" i="0" u="none" strike="noStrike" kern="1200" cap="none" spc="0" normalizeH="0" baseline="0" noProof="0" dirty="0">
                <a:ln>
                  <a:noFill/>
                </a:ln>
                <a:solidFill>
                  <a:srgbClr val="4C4C4C"/>
                </a:solidFill>
                <a:effectLst/>
                <a:uLnTx/>
                <a:uFillTx/>
                <a:latin typeface="Verdana"/>
              </a:rPr>
              <a:t>your </a:t>
            </a:r>
            <a:r>
              <a:rPr kumimoji="1" lang="en-US" sz="2400" b="1" i="0" u="none" strike="noStrike" kern="1200" cap="none" spc="0" normalizeH="0" baseline="0" noProof="0" dirty="0" smtClean="0">
                <a:ln>
                  <a:noFill/>
                </a:ln>
                <a:solidFill>
                  <a:srgbClr val="4C4C4C"/>
                </a:solidFill>
                <a:effectLst/>
                <a:uLnTx/>
                <a:uFillTx/>
                <a:latin typeface="Verdana"/>
              </a:rPr>
              <a:t>LEAF</a:t>
            </a:r>
            <a:r>
              <a:rPr kumimoji="1" lang="en-US" sz="2400" b="0" i="0" u="none" strike="noStrike" kern="1200" cap="none" spc="0" normalizeH="0" baseline="0" noProof="0" dirty="0" smtClean="0">
                <a:ln>
                  <a:noFill/>
                </a:ln>
                <a:solidFill>
                  <a:srgbClr val="4C4C4C"/>
                </a:solidFill>
                <a:effectLst/>
                <a:uLnTx/>
                <a:uFillTx/>
                <a:latin typeface="Verdana"/>
              </a:rPr>
              <a:t>, using compatible </a:t>
            </a:r>
            <a:r>
              <a:rPr kumimoji="1" lang="en-US" sz="2400" b="0" i="0" u="none" strike="noStrike" kern="1200" cap="none" spc="0" normalizeH="0" baseline="0" noProof="0" dirty="0">
                <a:ln>
                  <a:noFill/>
                </a:ln>
                <a:solidFill>
                  <a:srgbClr val="4C4C4C"/>
                </a:solidFill>
                <a:effectLst/>
                <a:uLnTx/>
                <a:uFillTx/>
                <a:latin typeface="Verdana"/>
              </a:rPr>
              <a:t>smart </a:t>
            </a:r>
            <a:r>
              <a:rPr kumimoji="1" lang="en-US" sz="2400" b="0" i="0" u="none" strike="noStrike" kern="1200" cap="none" spc="0" normalizeH="0" baseline="0" noProof="0" dirty="0" smtClean="0">
                <a:ln>
                  <a:noFill/>
                </a:ln>
                <a:solidFill>
                  <a:srgbClr val="4C4C4C"/>
                </a:solidFill>
                <a:effectLst/>
                <a:uLnTx/>
                <a:uFillTx/>
                <a:latin typeface="Verdana"/>
              </a:rPr>
              <a:t>devices.  </a:t>
            </a:r>
          </a:p>
        </p:txBody>
      </p:sp>
      <p:sp>
        <p:nvSpPr>
          <p:cNvPr id="31" name="Content Placeholder 22">
            <a:extLst>
              <a:ext uri="{FF2B5EF4-FFF2-40B4-BE49-F238E27FC236}">
                <a16:creationId xmlns:a16="http://schemas.microsoft.com/office/drawing/2014/main" id="{E78D23DD-4542-42A1-B1CF-C449AE5F5B2F}"/>
              </a:ext>
            </a:extLst>
          </p:cNvPr>
          <p:cNvSpPr txBox="1">
            <a:spLocks/>
          </p:cNvSpPr>
          <p:nvPr/>
        </p:nvSpPr>
        <p:spPr>
          <a:xfrm>
            <a:off x="596056" y="5872186"/>
            <a:ext cx="8980008" cy="37804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solidFill>
                  <a:srgbClr val="00B0F0"/>
                </a:solidFill>
                <a:effectLst>
                  <a:outerShdw blurRad="38100" dist="38100" dir="2700000" algn="tl">
                    <a:srgbClr val="000000">
                      <a:alpha val="43137"/>
                    </a:srgbClr>
                  </a:outerShdw>
                </a:effectLst>
                <a:latin typeface="Verdana"/>
              </a:rPr>
              <a:t>A</a:t>
            </a:r>
            <a:r>
              <a:rPr kumimoji="1" lang="en-US" sz="2800" b="1" i="0" u="none" strike="noStrike" kern="1200" cap="none" spc="0" normalizeH="0" baseline="0" noProof="0" dirty="0" err="1" smtClean="0">
                <a:ln>
                  <a:noFill/>
                </a:ln>
                <a:solidFill>
                  <a:srgbClr val="00B0F0"/>
                </a:solidFill>
                <a:effectLst>
                  <a:outerShdw blurRad="38100" dist="38100" dir="2700000" algn="tl">
                    <a:srgbClr val="000000">
                      <a:alpha val="43137"/>
                    </a:srgbClr>
                  </a:outerShdw>
                </a:effectLst>
                <a:uLnTx/>
                <a:uFillTx/>
                <a:latin typeface="Verdana"/>
              </a:rPr>
              <a:t>ccess</a:t>
            </a:r>
            <a:r>
              <a:rPr kumimoji="1" lang="en-US" sz="28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Verdana"/>
              </a:rPr>
              <a:t> from Home, Office, or </a:t>
            </a:r>
            <a:r>
              <a:rPr lang="en-US" sz="2800" b="1" noProof="0" dirty="0">
                <a:solidFill>
                  <a:srgbClr val="00B0F0"/>
                </a:solidFill>
                <a:effectLst>
                  <a:outerShdw blurRad="38100" dist="38100" dir="2700000" algn="tl">
                    <a:srgbClr val="000000">
                      <a:alpha val="43137"/>
                    </a:srgbClr>
                  </a:outerShdw>
                </a:effectLst>
                <a:latin typeface="Verdana"/>
              </a:rPr>
              <a:t>O</a:t>
            </a:r>
            <a:r>
              <a:rPr lang="en-US" sz="2800" b="1" dirty="0" smtClean="0">
                <a:solidFill>
                  <a:srgbClr val="00B0F0"/>
                </a:solidFill>
                <a:effectLst>
                  <a:outerShdw blurRad="38100" dist="38100" dir="2700000" algn="tl">
                    <a:srgbClr val="000000">
                      <a:alpha val="43137"/>
                    </a:srgbClr>
                  </a:outerShdw>
                </a:effectLst>
                <a:latin typeface="Verdana"/>
              </a:rPr>
              <a:t>n the Go</a:t>
            </a:r>
            <a:endParaRPr kumimoji="1" lang="en-US"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Verdana"/>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sz="2800" b="1" i="0" u="none" strike="noStrike" kern="1200" cap="none" spc="0" normalizeH="0" baseline="0" noProof="0" dirty="0">
              <a:ln>
                <a:noFill/>
              </a:ln>
              <a:solidFill>
                <a:srgbClr val="4C4C4C"/>
              </a:solidFill>
              <a:effectLst/>
              <a:uLnTx/>
              <a:uFillTx/>
              <a:latin typeface="Verdana"/>
            </a:endParaRPr>
          </a:p>
        </p:txBody>
      </p:sp>
      <p:pic>
        <p:nvPicPr>
          <p:cNvPr id="34" name="Picture 33">
            <a:extLst>
              <a:ext uri="{FF2B5EF4-FFF2-40B4-BE49-F238E27FC236}">
                <a16:creationId xmlns:a16="http://schemas.microsoft.com/office/drawing/2014/main" id="{9BB326C3-6210-4322-AF8E-D551763F4E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218" y="2967749"/>
            <a:ext cx="1550776" cy="1772314"/>
          </a:xfrm>
          <a:prstGeom prst="rect">
            <a:avLst/>
          </a:prstGeom>
        </p:spPr>
      </p:pic>
      <p:pic>
        <p:nvPicPr>
          <p:cNvPr id="35" name="Picture 34">
            <a:extLst>
              <a:ext uri="{FF2B5EF4-FFF2-40B4-BE49-F238E27FC236}">
                <a16:creationId xmlns:a16="http://schemas.microsoft.com/office/drawing/2014/main" id="{EB1C90E1-7209-4872-B640-79AC510341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3494" r="33670"/>
          <a:stretch/>
        </p:blipFill>
        <p:spPr>
          <a:xfrm>
            <a:off x="3771408" y="2795768"/>
            <a:ext cx="1069265" cy="2164570"/>
          </a:xfrm>
          <a:prstGeom prst="rect">
            <a:avLst/>
          </a:prstGeom>
          <a:effectLst>
            <a:outerShdw blurRad="76200" dir="18900000" sy="23000" kx="-1200000" algn="bl" rotWithShape="0">
              <a:prstClr val="black">
                <a:alpha val="20000"/>
              </a:prstClr>
            </a:outerShdw>
          </a:effectLst>
        </p:spPr>
      </p:pic>
      <p:grpSp>
        <p:nvGrpSpPr>
          <p:cNvPr id="36" name="Group 35">
            <a:extLst>
              <a:ext uri="{FF2B5EF4-FFF2-40B4-BE49-F238E27FC236}">
                <a16:creationId xmlns:a16="http://schemas.microsoft.com/office/drawing/2014/main" id="{8133D8C9-C5CC-4F5D-9A3D-4976F9B99E08}"/>
              </a:ext>
            </a:extLst>
          </p:cNvPr>
          <p:cNvGrpSpPr/>
          <p:nvPr/>
        </p:nvGrpSpPr>
        <p:grpSpPr>
          <a:xfrm>
            <a:off x="5956597" y="2655256"/>
            <a:ext cx="3120627" cy="2651511"/>
            <a:chOff x="420971" y="3600407"/>
            <a:chExt cx="3645092" cy="3097137"/>
          </a:xfrm>
        </p:grpSpPr>
        <p:pic>
          <p:nvPicPr>
            <p:cNvPr id="38" name="Picture 37">
              <a:extLst>
                <a:ext uri="{FF2B5EF4-FFF2-40B4-BE49-F238E27FC236}">
                  <a16:creationId xmlns:a16="http://schemas.microsoft.com/office/drawing/2014/main" id="{E895D7A4-2B0D-4BAD-B27E-DB0CAE1E0A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971" y="3600407"/>
              <a:ext cx="3645092" cy="3097137"/>
            </a:xfrm>
            <a:prstGeom prst="rect">
              <a:avLst/>
            </a:prstGeom>
          </p:spPr>
        </p:pic>
        <p:pic>
          <p:nvPicPr>
            <p:cNvPr id="39" name="Picture 38">
              <a:extLst>
                <a:ext uri="{FF2B5EF4-FFF2-40B4-BE49-F238E27FC236}">
                  <a16:creationId xmlns:a16="http://schemas.microsoft.com/office/drawing/2014/main" id="{F617D5A0-D470-4572-AA1D-DD6E8046CF5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711" r="7177"/>
            <a:stretch/>
          </p:blipFill>
          <p:spPr>
            <a:xfrm>
              <a:off x="835269" y="4019888"/>
              <a:ext cx="2787162" cy="1585494"/>
            </a:xfrm>
            <a:prstGeom prst="rect">
              <a:avLst/>
            </a:prstGeom>
          </p:spPr>
        </p:pic>
      </p:grpSp>
      <p:pic>
        <p:nvPicPr>
          <p:cNvPr id="37" name="Picture 36">
            <a:extLst>
              <a:ext uri="{FF2B5EF4-FFF2-40B4-BE49-F238E27FC236}">
                <a16:creationId xmlns:a16="http://schemas.microsoft.com/office/drawing/2014/main" id="{68A1B58F-2AD3-4E7E-8EEE-DF3BED9FB96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8224" t="27274" r="11896" b="3966"/>
          <a:stretch/>
        </p:blipFill>
        <p:spPr>
          <a:xfrm>
            <a:off x="10572708" y="3235285"/>
            <a:ext cx="1518374" cy="1743556"/>
          </a:xfrm>
          <a:prstGeom prst="rect">
            <a:avLst/>
          </a:prstGeom>
        </p:spPr>
      </p:pic>
      <p:sp>
        <p:nvSpPr>
          <p:cNvPr id="40" name="TextBox 39">
            <a:extLst>
              <a:ext uri="{FF2B5EF4-FFF2-40B4-BE49-F238E27FC236}">
                <a16:creationId xmlns:a16="http://schemas.microsoft.com/office/drawing/2014/main" id="{7DC87755-D446-4E09-839A-9D6970DCDD1D}"/>
              </a:ext>
            </a:extLst>
          </p:cNvPr>
          <p:cNvSpPr txBox="1"/>
          <p:nvPr/>
        </p:nvSpPr>
        <p:spPr>
          <a:xfrm>
            <a:off x="6123330" y="5193385"/>
            <a:ext cx="27871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4C4C4C"/>
                </a:solidFill>
                <a:effectLst/>
                <a:uLnTx/>
                <a:uFillTx/>
                <a:latin typeface="Verdana" panose="020B0604030504040204" pitchFamily="34" charset="0"/>
                <a:ea typeface="Verdana" panose="020B0604030504040204" pitchFamily="34" charset="0"/>
                <a:cs typeface="+mn-cs"/>
              </a:rPr>
              <a:t>Personal Computer</a:t>
            </a:r>
            <a:endParaRPr kumimoji="0" lang="en-US" sz="1200" b="1" i="0" u="none" strike="noStrike" kern="1200" cap="none" spc="0" normalizeH="0" baseline="0" noProof="0" dirty="0">
              <a:ln>
                <a:noFill/>
              </a:ln>
              <a:solidFill>
                <a:srgbClr val="4C4C4C"/>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mn-cs"/>
              </a:rPr>
              <a:t>Nissan Owners Portal</a:t>
            </a:r>
          </a:p>
        </p:txBody>
      </p:sp>
      <p:sp>
        <p:nvSpPr>
          <p:cNvPr id="41" name="TextBox 40">
            <a:extLst>
              <a:ext uri="{FF2B5EF4-FFF2-40B4-BE49-F238E27FC236}">
                <a16:creationId xmlns:a16="http://schemas.microsoft.com/office/drawing/2014/main" id="{45F11188-A8CF-46C0-B66A-37AD111C2DA4}"/>
              </a:ext>
            </a:extLst>
          </p:cNvPr>
          <p:cNvSpPr txBox="1"/>
          <p:nvPr/>
        </p:nvSpPr>
        <p:spPr>
          <a:xfrm>
            <a:off x="2942740" y="5136957"/>
            <a:ext cx="27871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4C4C4C"/>
                </a:solidFill>
                <a:effectLst/>
                <a:uLnTx/>
                <a:uFillTx/>
                <a:latin typeface="Verdana" panose="020B0604030504040204" pitchFamily="34" charset="0"/>
                <a:ea typeface="Verdana" panose="020B0604030504040204" pitchFamily="34" charset="0"/>
                <a:cs typeface="+mn-cs"/>
              </a:rPr>
              <a:t>Smart Phone</a:t>
            </a:r>
            <a:endParaRPr kumimoji="0" lang="en-US" sz="1200" b="1" i="0" u="none" strike="noStrike" kern="1200" cap="none" spc="0" normalizeH="0" baseline="0" noProof="0" dirty="0">
              <a:ln>
                <a:noFill/>
              </a:ln>
              <a:solidFill>
                <a:srgbClr val="4C4C4C"/>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mn-cs"/>
              </a:rPr>
              <a:t>NissanConnect EV </a:t>
            </a:r>
            <a:br>
              <a:rPr kumimoji="0" lang="en-US" sz="12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mn-cs"/>
              </a:rPr>
            </a:br>
            <a:r>
              <a:rPr kumimoji="0" lang="en-US" sz="12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mn-cs"/>
              </a:rPr>
              <a:t>&amp; Services app</a:t>
            </a:r>
          </a:p>
        </p:txBody>
      </p:sp>
      <p:sp>
        <p:nvSpPr>
          <p:cNvPr id="42" name="TextBox 41">
            <a:extLst>
              <a:ext uri="{FF2B5EF4-FFF2-40B4-BE49-F238E27FC236}">
                <a16:creationId xmlns:a16="http://schemas.microsoft.com/office/drawing/2014/main" id="{F1CB7604-9FA6-4799-A5FC-E6ED4FB106D4}"/>
              </a:ext>
            </a:extLst>
          </p:cNvPr>
          <p:cNvSpPr txBox="1"/>
          <p:nvPr/>
        </p:nvSpPr>
        <p:spPr>
          <a:xfrm>
            <a:off x="326025" y="5065920"/>
            <a:ext cx="27871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4C4C4C"/>
                </a:solidFill>
                <a:effectLst/>
                <a:uLnTx/>
                <a:uFillTx/>
                <a:latin typeface="Verdana" panose="020B0604030504040204" pitchFamily="34" charset="0"/>
                <a:ea typeface="Verdana" panose="020B0604030504040204" pitchFamily="34" charset="0"/>
                <a:cs typeface="+mn-cs"/>
              </a:rPr>
              <a:t>Smart Wrist</a:t>
            </a:r>
            <a:endParaRPr kumimoji="0" lang="en-US" sz="1200" b="1" i="0" u="none" strike="noStrike" kern="1200" cap="none" spc="0" normalizeH="0" baseline="0" noProof="0" dirty="0">
              <a:ln>
                <a:noFill/>
              </a:ln>
              <a:solidFill>
                <a:srgbClr val="4C4C4C"/>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mn-cs"/>
              </a:rPr>
              <a:t>Wearable app</a:t>
            </a:r>
          </a:p>
        </p:txBody>
      </p:sp>
      <p:sp>
        <p:nvSpPr>
          <p:cNvPr id="43" name="TextBox 42">
            <a:extLst>
              <a:ext uri="{FF2B5EF4-FFF2-40B4-BE49-F238E27FC236}">
                <a16:creationId xmlns:a16="http://schemas.microsoft.com/office/drawing/2014/main" id="{9B8B6FFF-D42E-4074-B601-0AC6A9210905}"/>
              </a:ext>
            </a:extLst>
          </p:cNvPr>
          <p:cNvSpPr txBox="1"/>
          <p:nvPr/>
        </p:nvSpPr>
        <p:spPr>
          <a:xfrm>
            <a:off x="9303920" y="5033210"/>
            <a:ext cx="27871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4C4C4C"/>
                </a:solidFill>
                <a:effectLst/>
                <a:uLnTx/>
                <a:uFillTx/>
                <a:latin typeface="Verdana" panose="020B0604030504040204" pitchFamily="34" charset="0"/>
                <a:ea typeface="Verdana" panose="020B0604030504040204" pitchFamily="34" charset="0"/>
                <a:cs typeface="+mn-cs"/>
              </a:rPr>
              <a:t>Connected Home </a:t>
            </a:r>
            <a:endParaRPr kumimoji="0" lang="en-US" sz="1200" b="1" i="0" u="none" strike="noStrike" kern="1200" cap="none" spc="0" normalizeH="0" baseline="0" noProof="0" dirty="0">
              <a:ln>
                <a:noFill/>
              </a:ln>
              <a:solidFill>
                <a:srgbClr val="4C4C4C"/>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mn-cs"/>
              </a:rPr>
              <a:t>Amazon </a:t>
            </a:r>
            <a:r>
              <a:rPr kumimoji="0" lang="en-US" sz="1200" b="1" i="0" u="none" strike="noStrike" kern="1200" cap="none" spc="0" normalizeH="0" baseline="0" noProof="0" dirty="0" smtClean="0">
                <a:ln>
                  <a:noFill/>
                </a:ln>
                <a:solidFill>
                  <a:srgbClr val="1F497D"/>
                </a:solidFill>
                <a:effectLst/>
                <a:uLnTx/>
                <a:uFillTx/>
                <a:latin typeface="Verdana" panose="020B0604030504040204" pitchFamily="34" charset="0"/>
                <a:ea typeface="Verdana" panose="020B0604030504040204" pitchFamily="34" charset="0"/>
                <a:cs typeface="+mn-cs"/>
              </a:rPr>
              <a:t>Alexa</a:t>
            </a:r>
            <a:r>
              <a:rPr kumimoji="0" lang="en-US" sz="1200" b="1" i="0" u="none" strike="noStrike" kern="1200" cap="none" spc="0" normalizeH="0" noProof="0" dirty="0" smtClean="0">
                <a:ln>
                  <a:noFill/>
                </a:ln>
                <a:solidFill>
                  <a:srgbClr val="1F497D"/>
                </a:solidFill>
                <a:effectLst/>
                <a:uLnTx/>
                <a:uFillTx/>
                <a:latin typeface="Verdana" panose="020B0604030504040204" pitchFamily="34" charset="0"/>
                <a:ea typeface="Verdana" panose="020B0604030504040204" pitchFamily="34" charset="0"/>
                <a:cs typeface="+mn-cs"/>
              </a:rPr>
              <a:t> and </a:t>
            </a:r>
            <a:endParaRPr kumimoji="0" lang="en-US" sz="12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1F497D"/>
                </a:solidFill>
                <a:effectLst/>
                <a:uLnTx/>
                <a:uFillTx/>
                <a:latin typeface="Verdana" panose="020B0604030504040204" pitchFamily="34" charset="0"/>
                <a:ea typeface="Verdana" panose="020B0604030504040204" pitchFamily="34" charset="0"/>
                <a:cs typeface="+mn-cs"/>
              </a:rPr>
              <a:t>Google Assistant</a:t>
            </a:r>
            <a:endParaRPr kumimoji="0" lang="en-US" sz="1200" b="1" i="0" u="none" strike="noStrike" kern="1200" cap="none" spc="0" normalizeH="0" baseline="0" noProof="0" dirty="0">
              <a:ln>
                <a:noFill/>
              </a:ln>
              <a:solidFill>
                <a:srgbClr val="1F497D"/>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178148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6" y="175247"/>
            <a:ext cx="11055627" cy="1325563"/>
          </a:xfrm>
        </p:spPr>
        <p:txBody>
          <a:bodyPr/>
          <a:lstStyle/>
          <a:p>
            <a:r>
              <a:rPr lang="en-US" dirty="0" smtClean="0">
                <a:latin typeface="Verdana" panose="020B0604030504040204" pitchFamily="34" charset="0"/>
                <a:ea typeface="Verdana" panose="020B0604030504040204" pitchFamily="34" charset="0"/>
              </a:rPr>
              <a:t>Nissan LEAF simply Costs Less to Own </a:t>
            </a:r>
            <a:endParaRPr lang="en-US"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stretch>
            <a:fillRect/>
          </a:stretch>
        </p:blipFill>
        <p:spPr>
          <a:xfrm>
            <a:off x="397566" y="4658021"/>
            <a:ext cx="11568734" cy="1781914"/>
          </a:xfrm>
          <a:prstGeom prst="rect">
            <a:avLst/>
          </a:prstGeom>
        </p:spPr>
      </p:pic>
      <p:pic>
        <p:nvPicPr>
          <p:cNvPr id="5" name="Picture 4"/>
          <p:cNvPicPr>
            <a:picLocks noChangeAspect="1"/>
          </p:cNvPicPr>
          <p:nvPr/>
        </p:nvPicPr>
        <p:blipFill>
          <a:blip r:embed="rId3"/>
          <a:stretch>
            <a:fillRect/>
          </a:stretch>
        </p:blipFill>
        <p:spPr>
          <a:xfrm>
            <a:off x="5431529" y="1500810"/>
            <a:ext cx="6609521" cy="3082668"/>
          </a:xfrm>
          <a:prstGeom prst="rect">
            <a:avLst/>
          </a:prstGeom>
        </p:spPr>
      </p:pic>
      <p:pic>
        <p:nvPicPr>
          <p:cNvPr id="6" name="Picture 5"/>
          <p:cNvPicPr>
            <a:picLocks noChangeAspect="1"/>
          </p:cNvPicPr>
          <p:nvPr/>
        </p:nvPicPr>
        <p:blipFill>
          <a:blip r:embed="rId4"/>
          <a:stretch>
            <a:fillRect/>
          </a:stretch>
        </p:blipFill>
        <p:spPr>
          <a:xfrm>
            <a:off x="526775" y="1338785"/>
            <a:ext cx="5009322" cy="3889197"/>
          </a:xfrm>
          <a:prstGeom prst="rect">
            <a:avLst/>
          </a:prstGeom>
        </p:spPr>
      </p:pic>
      <p:sp>
        <p:nvSpPr>
          <p:cNvPr id="7" name="Rectangle 6"/>
          <p:cNvSpPr/>
          <p:nvPr/>
        </p:nvSpPr>
        <p:spPr>
          <a:xfrm>
            <a:off x="9223547" y="6514478"/>
            <a:ext cx="2817503" cy="369332"/>
          </a:xfrm>
          <a:prstGeom prst="rect">
            <a:avLst/>
          </a:prstGeom>
        </p:spPr>
        <p:txBody>
          <a:bodyPr wrap="none">
            <a:spAutoFit/>
          </a:bodyPr>
          <a:lstStyle/>
          <a:p>
            <a:r>
              <a:rPr lang="en-US" dirty="0"/>
              <a:t>https://afdc.energy.gov/calc</a:t>
            </a:r>
          </a:p>
        </p:txBody>
      </p:sp>
    </p:spTree>
    <p:extLst>
      <p:ext uri="{BB962C8B-B14F-4D97-AF65-F5344CB8AC3E}">
        <p14:creationId xmlns:p14="http://schemas.microsoft.com/office/powerpoint/2010/main" val="561116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1156</Words>
  <Application>Microsoft Office PowerPoint</Application>
  <PresentationFormat>Widescreen</PresentationFormat>
  <Paragraphs>186</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Cambria Math</vt:lpstr>
      <vt:lpstr>Segoe UI Black</vt:lpstr>
      <vt:lpstr>Verdana</vt:lpstr>
      <vt:lpstr>Wingdings</vt:lpstr>
      <vt:lpstr>Office Theme</vt:lpstr>
      <vt:lpstr> Nissan  Intelligent Mobility  embodies our goal of  Zero Emissions and Zero Fatalities  and differentiates our Brand     Advancing the way vehicles are  Powered, Driven, &amp; Integrate  into society.</vt:lpstr>
      <vt:lpstr>PowerPoint Presentation</vt:lpstr>
      <vt:lpstr>PowerPoint Presentation</vt:lpstr>
      <vt:lpstr>PowerPoint Presentation</vt:lpstr>
      <vt:lpstr>PowerPoint Presentation</vt:lpstr>
      <vt:lpstr>Nissan LEAF Automatic Emergency Braking  Standard Equipment on all Models</vt:lpstr>
      <vt:lpstr>Nissan Intelligent Mobility               360⁰ Safety Shield Technology</vt:lpstr>
      <vt:lpstr>NissanConnect EV Technology that brings it all together</vt:lpstr>
      <vt:lpstr>Nissan LEAF simply Costs Less to Own </vt:lpstr>
      <vt:lpstr>PowerPoint Presentation</vt:lpstr>
      <vt:lpstr>PowerPoint Presentation</vt:lpstr>
      <vt:lpstr>PowerPoint Presentation</vt:lpstr>
    </vt:vector>
  </TitlesOfParts>
  <Company>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Willingham, Cornelius V</dc:creator>
  <cp:lastModifiedBy>Willingham, Cornelius V</cp:lastModifiedBy>
  <cp:revision>9</cp:revision>
  <dcterms:created xsi:type="dcterms:W3CDTF">2019-10-07T01:02:58Z</dcterms:created>
  <dcterms:modified xsi:type="dcterms:W3CDTF">2019-10-07T12:32:27Z</dcterms:modified>
</cp:coreProperties>
</file>