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6" r:id="rId1"/>
    <p:sldMasterId id="2147483687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82" y="-3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2"/>
            <a:ext cx="6197700" cy="3486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76499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499"/>
          </a:xfrm>
          <a:prstGeom prst="rect">
            <a:avLst/>
          </a:prstGeom>
          <a:noFill/>
          <a:ln>
            <a:noFill/>
          </a:ln>
        </p:spPr>
        <p:txBody>
          <a:bodyPr wrap="square" lIns="93275" tIns="46625" rIns="93275" bIns="466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Below Median income is in purple. How do we ensure equitable services in a new paradigm. Algorthyms for justice How do we best enable freedom of Choice for people.</a:t>
            </a:r>
          </a:p>
        </p:txBody>
      </p:sp>
      <p:sp>
        <p:nvSpPr>
          <p:cNvPr id="430" name="Shape 430"/>
          <p:cNvSpPr txBox="1">
            <a:spLocks noGrp="1"/>
          </p:cNvSpPr>
          <p:nvPr>
            <p:ph type="sldNum" idx="12"/>
          </p:nvPr>
        </p:nvSpPr>
        <p:spPr>
          <a:xfrm>
            <a:off x="3970937" y="8829966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wrap="square" lIns="93275" tIns="46625" rIns="93275" bIns="466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49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49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49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499"/>
          </a:xfrm>
          <a:prstGeom prst="rect">
            <a:avLst/>
          </a:prstGeom>
          <a:noFill/>
          <a:ln>
            <a:noFill/>
          </a:ln>
        </p:spPr>
        <p:txBody>
          <a:bodyPr wrap="square" lIns="93275" tIns="46625" rIns="93275" bIns="466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states driver + 1 Insurance claims investigator (AZ)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Funding: user fees, parking, fines, registrations, gas tax</a:t>
            </a:r>
          </a:p>
        </p:txBody>
      </p:sp>
      <p:sp>
        <p:nvSpPr>
          <p:cNvPr id="519" name="Shape 519"/>
          <p:cNvSpPr txBox="1">
            <a:spLocks noGrp="1"/>
          </p:cNvSpPr>
          <p:nvPr>
            <p:ph type="sldNum" idx="12"/>
          </p:nvPr>
        </p:nvSpPr>
        <p:spPr>
          <a:xfrm>
            <a:off x="3970937" y="8829966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wrap="square" lIns="93275" tIns="46625" rIns="93275" bIns="466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26" name="Shape 5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35" name="Shape 53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49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49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49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49" name="Shape 54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499"/>
          </a:xfrm>
          <a:prstGeom prst="rect">
            <a:avLst/>
          </a:prstGeom>
          <a:noFill/>
          <a:ln>
            <a:noFill/>
          </a:ln>
        </p:spPr>
        <p:txBody>
          <a:bodyPr wrap="square" lIns="93275" tIns="46625" rIns="93275" bIns="466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 stats for Boston</a:t>
            </a:r>
          </a:p>
        </p:txBody>
      </p:sp>
      <p:sp>
        <p:nvSpPr>
          <p:cNvPr id="385" name="Shape 385"/>
          <p:cNvSpPr txBox="1">
            <a:spLocks noGrp="1"/>
          </p:cNvSpPr>
          <p:nvPr>
            <p:ph type="sldNum" idx="12"/>
          </p:nvPr>
        </p:nvSpPr>
        <p:spPr>
          <a:xfrm>
            <a:off x="3970937" y="8829966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wrap="square" lIns="93275" tIns="46625" rIns="93275" bIns="466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499"/>
          </a:xfrm>
          <a:prstGeom prst="rect">
            <a:avLst/>
          </a:prstGeom>
          <a:noFill/>
          <a:ln>
            <a:noFill/>
          </a:ln>
        </p:spPr>
        <p:txBody>
          <a:bodyPr wrap="square" lIns="93275" tIns="46625" rIns="93275" bIns="466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 stats for Boston</a:t>
            </a:r>
          </a:p>
        </p:txBody>
      </p:sp>
      <p:sp>
        <p:nvSpPr>
          <p:cNvPr id="396" name="Shape 396"/>
          <p:cNvSpPr txBox="1">
            <a:spLocks noGrp="1"/>
          </p:cNvSpPr>
          <p:nvPr>
            <p:ph type="sldNum" idx="12"/>
          </p:nvPr>
        </p:nvSpPr>
        <p:spPr>
          <a:xfrm>
            <a:off x="3970937" y="8829966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wrap="square" lIns="93275" tIns="46625" rIns="93275" bIns="466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499"/>
          </a:xfrm>
          <a:prstGeom prst="rect">
            <a:avLst/>
          </a:prstGeom>
          <a:noFill/>
          <a:ln>
            <a:noFill/>
          </a:ln>
        </p:spPr>
        <p:txBody>
          <a:bodyPr wrap="square" lIns="93275" tIns="46625" rIns="93275" bIns="466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 stats for Boston</a:t>
            </a:r>
          </a:p>
        </p:txBody>
      </p:sp>
      <p:sp>
        <p:nvSpPr>
          <p:cNvPr id="406" name="Shape 406"/>
          <p:cNvSpPr txBox="1">
            <a:spLocks noGrp="1"/>
          </p:cNvSpPr>
          <p:nvPr>
            <p:ph type="sldNum" idx="12"/>
          </p:nvPr>
        </p:nvSpPr>
        <p:spPr>
          <a:xfrm>
            <a:off x="3970937" y="8829966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wrap="square" lIns="93275" tIns="46625" rIns="93275" bIns="466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499"/>
          </a:xfrm>
          <a:prstGeom prst="rect">
            <a:avLst/>
          </a:prstGeom>
          <a:noFill/>
          <a:ln>
            <a:noFill/>
          </a:ln>
        </p:spPr>
        <p:txBody>
          <a:bodyPr wrap="square" lIns="93275" tIns="46625" rIns="93275" bIns="466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 stats for Boston</a:t>
            </a:r>
          </a:p>
        </p:txBody>
      </p:sp>
      <p:sp>
        <p:nvSpPr>
          <p:cNvPr id="416" name="Shape 416"/>
          <p:cNvSpPr txBox="1">
            <a:spLocks noGrp="1"/>
          </p:cNvSpPr>
          <p:nvPr>
            <p:ph type="sldNum" idx="12"/>
          </p:nvPr>
        </p:nvSpPr>
        <p:spPr>
          <a:xfrm>
            <a:off x="3970937" y="8829966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wrap="square" lIns="93275" tIns="46625" rIns="93275" bIns="466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2"/>
          <p:cNvPicPr preferRelativeResize="0"/>
          <p:nvPr/>
        </p:nvPicPr>
        <p:blipFill rotWithShape="1">
          <a:blip r:embed="rId2">
            <a:alphaModFix/>
          </a:blip>
          <a:srcRect r="7816"/>
          <a:stretch/>
        </p:blipFill>
        <p:spPr>
          <a:xfrm>
            <a:off x="-78150" y="-87900"/>
            <a:ext cx="9300300" cy="52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8150" y="-87900"/>
            <a:ext cx="9300300" cy="52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/>
          <p:nvPr/>
        </p:nvSpPr>
        <p:spPr>
          <a:xfrm>
            <a:off x="-78150" y="4509825"/>
            <a:ext cx="9300300" cy="70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Shape 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3407" y="4684339"/>
            <a:ext cx="1831200" cy="4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title" idx="2"/>
          </p:nvPr>
        </p:nvSpPr>
        <p:spPr>
          <a:xfrm>
            <a:off x="267787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ora"/>
              <a:buNone/>
              <a:defRPr sz="1400" b="0" i="1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8" name="Shape 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8158" y="4574628"/>
            <a:ext cx="1357363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">
    <p:bg>
      <p:bgPr>
        <a:solidFill>
          <a:srgbClr val="FFFFF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8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0" name="Shape 90"/>
          <p:cNvSpPr/>
          <p:nvPr/>
        </p:nvSpPr>
        <p:spPr>
          <a:xfrm>
            <a:off x="432350" y="1304875"/>
            <a:ext cx="2469300" cy="607800"/>
          </a:xfrm>
          <a:prstGeom prst="homePlate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91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91"/>
          <p:cNvSpPr/>
          <p:nvPr/>
        </p:nvSpPr>
        <p:spPr>
          <a:xfrm>
            <a:off x="3044775" y="1304875"/>
            <a:ext cx="2760600" cy="607800"/>
          </a:xfrm>
          <a:prstGeom prst="chevron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91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5948501" y="1304875"/>
            <a:ext cx="2760599" cy="607800"/>
          </a:xfrm>
          <a:prstGeom prst="chevron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91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" name="Shape 93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" name="Shape 94"/>
          <p:cNvSpPr txBox="1">
            <a:spLocks noGrp="1"/>
          </p:cNvSpPr>
          <p:nvPr>
            <p:ph type="title" idx="2"/>
          </p:nvPr>
        </p:nvSpPr>
        <p:spPr>
          <a:xfrm>
            <a:off x="4323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title" idx="3"/>
          </p:nvPr>
        </p:nvSpPr>
        <p:spPr>
          <a:xfrm>
            <a:off x="33361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title" idx="4"/>
          </p:nvPr>
        </p:nvSpPr>
        <p:spPr>
          <a:xfrm>
            <a:off x="6254225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title" idx="5"/>
          </p:nvPr>
        </p:nvSpPr>
        <p:spPr>
          <a:xfrm>
            <a:off x="4323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title" idx="6"/>
          </p:nvPr>
        </p:nvSpPr>
        <p:spPr>
          <a:xfrm>
            <a:off x="33361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title" idx="7"/>
          </p:nvPr>
        </p:nvSpPr>
        <p:spPr>
          <a:xfrm>
            <a:off x="6254225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434024" y="2281471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ubTitle" idx="8"/>
          </p:nvPr>
        </p:nvSpPr>
        <p:spPr>
          <a:xfrm>
            <a:off x="3344123" y="227889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ubTitle" idx="9"/>
          </p:nvPr>
        </p:nvSpPr>
        <p:spPr>
          <a:xfrm>
            <a:off x="6277525" y="227889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 1">
    <p:bg>
      <p:bgPr>
        <a:solidFill>
          <a:srgbClr val="FFFFFF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/>
        </p:nvSpPr>
        <p:spPr>
          <a:xfrm>
            <a:off x="3257561" y="1034150"/>
            <a:ext cx="26289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 txBox="1"/>
          <p:nvPr/>
        </p:nvSpPr>
        <p:spPr>
          <a:xfrm>
            <a:off x="365437" y="1034150"/>
            <a:ext cx="26289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8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cxnSp>
        <p:nvCxnSpPr>
          <p:cNvPr id="108" name="Shape 108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Shape 109"/>
          <p:cNvSpPr txBox="1">
            <a:spLocks noGrp="1"/>
          </p:cNvSpPr>
          <p:nvPr>
            <p:ph type="title" idx="2"/>
          </p:nvPr>
        </p:nvSpPr>
        <p:spPr>
          <a:xfrm>
            <a:off x="442062" y="10194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title" idx="3"/>
          </p:nvPr>
        </p:nvSpPr>
        <p:spPr>
          <a:xfrm>
            <a:off x="4323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title" idx="4"/>
          </p:nvPr>
        </p:nvSpPr>
        <p:spPr>
          <a:xfrm>
            <a:off x="33361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ubTitle" idx="1"/>
          </p:nvPr>
        </p:nvSpPr>
        <p:spPr>
          <a:xfrm>
            <a:off x="434024" y="2364601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ubTitle" idx="5"/>
          </p:nvPr>
        </p:nvSpPr>
        <p:spPr>
          <a:xfrm>
            <a:off x="3344123" y="236202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title" idx="6"/>
          </p:nvPr>
        </p:nvSpPr>
        <p:spPr>
          <a:xfrm>
            <a:off x="3345862" y="10194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7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00" y="4302200"/>
            <a:ext cx="1420800" cy="9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0457" y="4637739"/>
            <a:ext cx="1831200" cy="4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>
            <a:spLocks noGrp="1"/>
          </p:cNvSpPr>
          <p:nvPr>
            <p:ph type="title" idx="8"/>
          </p:nvPr>
        </p:nvSpPr>
        <p:spPr>
          <a:xfrm>
            <a:off x="6254225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ubTitle" idx="9"/>
          </p:nvPr>
        </p:nvSpPr>
        <p:spPr>
          <a:xfrm>
            <a:off x="6277525" y="236202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/>
          <p:nvPr/>
        </p:nvSpPr>
        <p:spPr>
          <a:xfrm>
            <a:off x="6146062" y="1034150"/>
            <a:ext cx="2632499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title" idx="13"/>
          </p:nvPr>
        </p:nvSpPr>
        <p:spPr>
          <a:xfrm>
            <a:off x="6263937" y="1019450"/>
            <a:ext cx="2339699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4572000" y="-107575"/>
            <a:ext cx="4638300" cy="53790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Shape 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48462" y="1562450"/>
            <a:ext cx="1219199" cy="18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432350" y="18711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ubTitle" idx="1"/>
          </p:nvPr>
        </p:nvSpPr>
        <p:spPr>
          <a:xfrm>
            <a:off x="434950" y="2325325"/>
            <a:ext cx="36270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 2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4572000" y="-107575"/>
            <a:ext cx="4638300" cy="53790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432350" y="24002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ubTitle" idx="1"/>
          </p:nvPr>
        </p:nvSpPr>
        <p:spPr>
          <a:xfrm>
            <a:off x="434950" y="2721449"/>
            <a:ext cx="36270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ora"/>
              <a:buNone/>
              <a:defRPr sz="3000" b="0" i="1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15688" y="1602849"/>
            <a:ext cx="1265399" cy="8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 2 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4572000" y="-107575"/>
            <a:ext cx="4638300" cy="53790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32350" y="24002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ubTitle" idx="1"/>
          </p:nvPr>
        </p:nvSpPr>
        <p:spPr>
          <a:xfrm>
            <a:off x="434950" y="2721449"/>
            <a:ext cx="36270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1983250" y="1765816"/>
            <a:ext cx="530400" cy="5379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25060" y="1852194"/>
            <a:ext cx="2469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ora"/>
              <a:buNone/>
              <a:defRPr sz="3000" b="0" i="1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break / big point 2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 rotWithShape="1">
          <a:blip r:embed="rId2">
            <a:alphaModFix/>
          </a:blip>
          <a:srcRect t="7982" b="7989"/>
          <a:stretch/>
        </p:blipFill>
        <p:spPr>
          <a:xfrm>
            <a:off x="-207825" y="-116900"/>
            <a:ext cx="9559500" cy="53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7825" y="-174275"/>
            <a:ext cx="9559500" cy="5434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Shape 146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title" idx="2"/>
          </p:nvPr>
        </p:nvSpPr>
        <p:spPr>
          <a:xfrm>
            <a:off x="311700" y="798300"/>
            <a:ext cx="4797600" cy="181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title" idx="3"/>
          </p:nvPr>
        </p:nvSpPr>
        <p:spPr>
          <a:xfrm>
            <a:off x="343993" y="1770472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ora"/>
              <a:buNone/>
              <a:defRPr sz="1400" b="0" i="1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bg>
      <p:bgPr>
        <a:solidFill>
          <a:srgbClr val="FFFFFF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hank you slid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2">
            <a:alphaModFix/>
          </a:blip>
          <a:srcRect t="7982" b="7989"/>
          <a:stretch/>
        </p:blipFill>
        <p:spPr>
          <a:xfrm>
            <a:off x="-30675" y="0"/>
            <a:ext cx="9238800" cy="51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675" y="0"/>
            <a:ext cx="9238800" cy="51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311700" y="345725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8" name="Shape 158"/>
          <p:cNvCxnSpPr/>
          <p:nvPr/>
        </p:nvCxnSpPr>
        <p:spPr>
          <a:xfrm>
            <a:off x="7007735" y="3176887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" name="Shape 159"/>
          <p:cNvCxnSpPr/>
          <p:nvPr/>
        </p:nvCxnSpPr>
        <p:spPr>
          <a:xfrm>
            <a:off x="1575034" y="31582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0" name="Shape 160"/>
          <p:cNvGrpSpPr/>
          <p:nvPr/>
        </p:nvGrpSpPr>
        <p:grpSpPr>
          <a:xfrm>
            <a:off x="1004144" y="1022025"/>
            <a:ext cx="7136667" cy="152400"/>
            <a:chOff x="1346428" y="1011300"/>
            <a:chExt cx="6452100" cy="152400"/>
          </a:xfrm>
        </p:grpSpPr>
        <p:cxnSp>
          <p:nvCxnSpPr>
            <p:cNvPr id="161" name="Shape 161"/>
            <p:cNvCxnSpPr/>
            <p:nvPr/>
          </p:nvCxnSpPr>
          <p:spPr>
            <a:xfrm rot="10800000">
              <a:off x="1346428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Shape 162"/>
            <p:cNvCxnSpPr/>
            <p:nvPr/>
          </p:nvCxnSpPr>
          <p:spPr>
            <a:xfrm rot="10800000">
              <a:off x="1346428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3" name="Shape 163"/>
          <p:cNvGrpSpPr/>
          <p:nvPr/>
        </p:nvGrpSpPr>
        <p:grpSpPr>
          <a:xfrm>
            <a:off x="1004151" y="3969100"/>
            <a:ext cx="7136667" cy="152400"/>
            <a:chOff x="1346435" y="3969087"/>
            <a:chExt cx="6452100" cy="152400"/>
          </a:xfrm>
        </p:grpSpPr>
        <p:cxnSp>
          <p:nvCxnSpPr>
            <p:cNvPr id="164" name="Shape 164"/>
            <p:cNvCxnSpPr/>
            <p:nvPr/>
          </p:nvCxnSpPr>
          <p:spPr>
            <a:xfrm>
              <a:off x="1346435" y="4121487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Shape 165"/>
            <p:cNvCxnSpPr/>
            <p:nvPr/>
          </p:nvCxnSpPr>
          <p:spPr>
            <a:xfrm>
              <a:off x="1346435" y="3969087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6" name="Shape 166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400"/>
            </a:lvl1pPr>
            <a:lvl2pPr lvl="1" algn="ctr" rtl="0">
              <a:spcBef>
                <a:spcPts val="0"/>
              </a:spcBef>
              <a:buSzPct val="100000"/>
              <a:defRPr sz="5400"/>
            </a:lvl2pPr>
            <a:lvl3pPr lvl="2" algn="ctr" rtl="0">
              <a:spcBef>
                <a:spcPts val="0"/>
              </a:spcBef>
              <a:buSzPct val="100000"/>
              <a:defRPr sz="5400"/>
            </a:lvl3pPr>
            <a:lvl4pPr lvl="3" algn="ctr" rtl="0">
              <a:spcBef>
                <a:spcPts val="0"/>
              </a:spcBef>
              <a:buSzPct val="100000"/>
              <a:defRPr sz="5400"/>
            </a:lvl4pPr>
            <a:lvl5pPr lvl="4" algn="ctr" rtl="0">
              <a:spcBef>
                <a:spcPts val="0"/>
              </a:spcBef>
              <a:buSzPct val="100000"/>
              <a:defRPr sz="5400"/>
            </a:lvl5pPr>
            <a:lvl6pPr lvl="5" algn="ctr" rtl="0">
              <a:spcBef>
                <a:spcPts val="0"/>
              </a:spcBef>
              <a:buSzPct val="100000"/>
              <a:defRPr sz="5400"/>
            </a:lvl6pPr>
            <a:lvl7pPr lvl="6" algn="ctr" rtl="0">
              <a:spcBef>
                <a:spcPts val="0"/>
              </a:spcBef>
              <a:buSzPct val="100000"/>
              <a:defRPr sz="5400"/>
            </a:lvl7pPr>
            <a:lvl8pPr lvl="7" algn="ctr" rtl="0">
              <a:spcBef>
                <a:spcPts val="0"/>
              </a:spcBef>
              <a:buSzPct val="100000"/>
              <a:defRPr sz="5400"/>
            </a:lvl8pPr>
            <a:lvl9pPr lvl="8" algn="ctr" rtl="0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Char char="●"/>
              <a:defRPr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ith MONUM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37382" y="4584814"/>
            <a:ext cx="1831200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574" y="4530950"/>
            <a:ext cx="1309050" cy="55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2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200"/>
            </a:lvl1pPr>
            <a:lvl2pPr lvl="1" algn="ctr" rtl="0">
              <a:spcBef>
                <a:spcPts val="0"/>
              </a:spcBef>
              <a:buSzPct val="100000"/>
              <a:defRPr sz="5200"/>
            </a:lvl2pPr>
            <a:lvl3pPr lvl="2" algn="ctr" rtl="0">
              <a:spcBef>
                <a:spcPts val="0"/>
              </a:spcBef>
              <a:buSzPct val="100000"/>
              <a:defRPr sz="5200"/>
            </a:lvl3pPr>
            <a:lvl4pPr lvl="3" algn="ctr" rtl="0">
              <a:spcBef>
                <a:spcPts val="0"/>
              </a:spcBef>
              <a:buSzPct val="100000"/>
              <a:defRPr sz="5200"/>
            </a:lvl4pPr>
            <a:lvl5pPr lvl="4" algn="ctr" rtl="0">
              <a:spcBef>
                <a:spcPts val="0"/>
              </a:spcBef>
              <a:buSzPct val="100000"/>
              <a:defRPr sz="5200"/>
            </a:lvl5pPr>
            <a:lvl6pPr lvl="5" algn="ctr" rtl="0">
              <a:spcBef>
                <a:spcPts val="0"/>
              </a:spcBef>
              <a:buSzPct val="100000"/>
              <a:defRPr sz="5200"/>
            </a:lvl6pPr>
            <a:lvl7pPr lvl="6" algn="ctr" rtl="0">
              <a:spcBef>
                <a:spcPts val="0"/>
              </a:spcBef>
              <a:buSzPct val="100000"/>
              <a:defRPr sz="5200"/>
            </a:lvl7pPr>
            <a:lvl8pPr lvl="7" algn="ctr" rtl="0">
              <a:spcBef>
                <a:spcPts val="0"/>
              </a:spcBef>
              <a:buSzPct val="100000"/>
              <a:defRPr sz="5200"/>
            </a:lvl8pPr>
            <a:lvl9pPr lvl="8" algn="ctr" rtl="0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259710" y="187901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B3D2"/>
              </a:buClr>
              <a:buFont typeface="Arial"/>
              <a:buNone/>
              <a:defRPr sz="3600" b="1" i="0" u="none" strike="noStrike" cap="none">
                <a:solidFill>
                  <a:srgbClr val="00B3D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3000" marR="0" lvl="2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marR="0" lvl="3" indent="-15240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2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 rotWithShape="1">
          <a:blip r:embed="rId2">
            <a:alphaModFix/>
          </a:blip>
          <a:srcRect r="7817"/>
          <a:stretch/>
        </p:blipFill>
        <p:spPr>
          <a:xfrm>
            <a:off x="-78150" y="-87900"/>
            <a:ext cx="9300300" cy="52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8150" y="-87900"/>
            <a:ext cx="9300300" cy="52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/>
          <p:nvPr/>
        </p:nvSpPr>
        <p:spPr>
          <a:xfrm>
            <a:off x="-78150" y="4509825"/>
            <a:ext cx="9300300" cy="70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3407" y="4684339"/>
            <a:ext cx="1831200" cy="4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title" idx="2"/>
          </p:nvPr>
        </p:nvSpPr>
        <p:spPr>
          <a:xfrm>
            <a:off x="267787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ora"/>
              <a:buNone/>
              <a:defRPr sz="1400" b="0" i="1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959" y="4458228"/>
            <a:ext cx="1280100" cy="89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 2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4572000" y="-107575"/>
            <a:ext cx="4638300" cy="53790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Shape 19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32350" y="24002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subTitle" idx="1"/>
          </p:nvPr>
        </p:nvSpPr>
        <p:spPr>
          <a:xfrm>
            <a:off x="434950" y="2721449"/>
            <a:ext cx="36270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1983250" y="1765816"/>
            <a:ext cx="530400" cy="5379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25060" y="1852194"/>
            <a:ext cx="2469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ora"/>
              <a:buNone/>
              <a:defRPr sz="3000" b="0" i="1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ith B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hape 2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00" y="4294800"/>
            <a:ext cx="1420800" cy="9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3907" y="4638676"/>
            <a:ext cx="1831200" cy="44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 1">
    <p:bg>
      <p:bgPr>
        <a:solidFill>
          <a:srgbClr val="FFFFFF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/>
        </p:nvSpPr>
        <p:spPr>
          <a:xfrm>
            <a:off x="3257561" y="1034150"/>
            <a:ext cx="26289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Shape 207"/>
          <p:cNvSpPr txBox="1"/>
          <p:nvPr/>
        </p:nvSpPr>
        <p:spPr>
          <a:xfrm>
            <a:off x="365437" y="1034150"/>
            <a:ext cx="26289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8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cxnSp>
        <p:nvCxnSpPr>
          <p:cNvPr id="210" name="Shape 210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1" name="Shape 211"/>
          <p:cNvSpPr txBox="1">
            <a:spLocks noGrp="1"/>
          </p:cNvSpPr>
          <p:nvPr>
            <p:ph type="title" idx="2"/>
          </p:nvPr>
        </p:nvSpPr>
        <p:spPr>
          <a:xfrm>
            <a:off x="442062" y="10194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title" idx="3"/>
          </p:nvPr>
        </p:nvSpPr>
        <p:spPr>
          <a:xfrm>
            <a:off x="4323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title" idx="4"/>
          </p:nvPr>
        </p:nvSpPr>
        <p:spPr>
          <a:xfrm>
            <a:off x="33361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subTitle" idx="1"/>
          </p:nvPr>
        </p:nvSpPr>
        <p:spPr>
          <a:xfrm>
            <a:off x="434024" y="2364601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subTitle" idx="5"/>
          </p:nvPr>
        </p:nvSpPr>
        <p:spPr>
          <a:xfrm>
            <a:off x="3344123" y="236202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title" idx="6"/>
          </p:nvPr>
        </p:nvSpPr>
        <p:spPr>
          <a:xfrm>
            <a:off x="3345862" y="10194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sldNum" idx="7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00" y="4302200"/>
            <a:ext cx="1420800" cy="9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0457" y="4637739"/>
            <a:ext cx="1831200" cy="4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>
            <a:spLocks noGrp="1"/>
          </p:cNvSpPr>
          <p:nvPr>
            <p:ph type="title" idx="8"/>
          </p:nvPr>
        </p:nvSpPr>
        <p:spPr>
          <a:xfrm>
            <a:off x="6254225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subTitle" idx="9"/>
          </p:nvPr>
        </p:nvSpPr>
        <p:spPr>
          <a:xfrm>
            <a:off x="6277525" y="236202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2" name="Shape 222"/>
          <p:cNvSpPr txBox="1"/>
          <p:nvPr/>
        </p:nvSpPr>
        <p:spPr>
          <a:xfrm>
            <a:off x="6146062" y="1034150"/>
            <a:ext cx="2632499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title" idx="13"/>
          </p:nvPr>
        </p:nvSpPr>
        <p:spPr>
          <a:xfrm>
            <a:off x="6263937" y="1019450"/>
            <a:ext cx="2339699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 1 1">
    <p:bg>
      <p:bgPr>
        <a:solidFill>
          <a:srgbClr val="FFFFFF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/>
        </p:nvSpPr>
        <p:spPr>
          <a:xfrm>
            <a:off x="4625748" y="1023249"/>
            <a:ext cx="2006099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2522783" y="1027599"/>
            <a:ext cx="20061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8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cxnSp>
        <p:nvCxnSpPr>
          <p:cNvPr id="229" name="Shape 229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0" name="Shape 230"/>
          <p:cNvSpPr txBox="1">
            <a:spLocks noGrp="1"/>
          </p:cNvSpPr>
          <p:nvPr>
            <p:ph type="title" idx="2"/>
          </p:nvPr>
        </p:nvSpPr>
        <p:spPr>
          <a:xfrm>
            <a:off x="431216" y="712650"/>
            <a:ext cx="2471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title" idx="3"/>
          </p:nvPr>
        </p:nvSpPr>
        <p:spPr>
          <a:xfrm>
            <a:off x="353450" y="2151286"/>
            <a:ext cx="2384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title" idx="4"/>
          </p:nvPr>
        </p:nvSpPr>
        <p:spPr>
          <a:xfrm>
            <a:off x="2327783" y="2151286"/>
            <a:ext cx="2384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ubTitle" idx="1"/>
          </p:nvPr>
        </p:nvSpPr>
        <p:spPr>
          <a:xfrm>
            <a:off x="408945" y="2346842"/>
            <a:ext cx="24291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subTitle" idx="5"/>
          </p:nvPr>
        </p:nvSpPr>
        <p:spPr>
          <a:xfrm>
            <a:off x="2389700" y="2344267"/>
            <a:ext cx="24291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title" idx="6"/>
          </p:nvPr>
        </p:nvSpPr>
        <p:spPr>
          <a:xfrm>
            <a:off x="2489947" y="1017249"/>
            <a:ext cx="2471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sldNum" idx="7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Shape 2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00" y="4302200"/>
            <a:ext cx="1420800" cy="9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0457" y="4637739"/>
            <a:ext cx="1831200" cy="4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>
            <a:spLocks noGrp="1"/>
          </p:cNvSpPr>
          <p:nvPr>
            <p:ph type="title" idx="8"/>
          </p:nvPr>
        </p:nvSpPr>
        <p:spPr>
          <a:xfrm>
            <a:off x="4625737" y="1017249"/>
            <a:ext cx="2471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subTitle" idx="9"/>
          </p:nvPr>
        </p:nvSpPr>
        <p:spPr>
          <a:xfrm>
            <a:off x="6532760" y="2346831"/>
            <a:ext cx="24291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" name="Shape 241"/>
          <p:cNvSpPr txBox="1"/>
          <p:nvPr/>
        </p:nvSpPr>
        <p:spPr>
          <a:xfrm>
            <a:off x="6728713" y="1023249"/>
            <a:ext cx="20061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title" idx="13"/>
          </p:nvPr>
        </p:nvSpPr>
        <p:spPr>
          <a:xfrm>
            <a:off x="6728703" y="1017249"/>
            <a:ext cx="2471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title" idx="14"/>
          </p:nvPr>
        </p:nvSpPr>
        <p:spPr>
          <a:xfrm>
            <a:off x="4410091" y="2151275"/>
            <a:ext cx="2384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subTitle" idx="15"/>
          </p:nvPr>
        </p:nvSpPr>
        <p:spPr>
          <a:xfrm>
            <a:off x="4410116" y="2346831"/>
            <a:ext cx="24291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title" idx="16"/>
          </p:nvPr>
        </p:nvSpPr>
        <p:spPr>
          <a:xfrm>
            <a:off x="6554903" y="2151275"/>
            <a:ext cx="2384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46" name="Shape 246"/>
          <p:cNvSpPr txBox="1"/>
          <p:nvPr/>
        </p:nvSpPr>
        <p:spPr>
          <a:xfrm>
            <a:off x="419816" y="1027599"/>
            <a:ext cx="20061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 txBox="1">
            <a:spLocks noGrp="1"/>
          </p:cNvSpPr>
          <p:nvPr>
            <p:ph type="title" idx="17"/>
          </p:nvPr>
        </p:nvSpPr>
        <p:spPr>
          <a:xfrm>
            <a:off x="419808" y="1017249"/>
            <a:ext cx="2471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break / big poin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/>
          <p:cNvPicPr preferRelativeResize="0"/>
          <p:nvPr/>
        </p:nvPicPr>
        <p:blipFill rotWithShape="1">
          <a:blip r:embed="rId2">
            <a:alphaModFix/>
          </a:blip>
          <a:srcRect t="7982" b="7990"/>
          <a:stretch/>
        </p:blipFill>
        <p:spPr>
          <a:xfrm>
            <a:off x="-166025" y="-205412"/>
            <a:ext cx="9603300" cy="54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025" y="-205412"/>
            <a:ext cx="9603300" cy="5401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Shape 251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title" idx="2"/>
          </p:nvPr>
        </p:nvSpPr>
        <p:spPr>
          <a:xfrm>
            <a:off x="311700" y="798306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title" idx="3"/>
          </p:nvPr>
        </p:nvSpPr>
        <p:spPr>
          <a:xfrm>
            <a:off x="343993" y="1770472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ora"/>
              <a:buNone/>
              <a:defRPr sz="1400" b="0" i="1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page with B">
    <p:bg>
      <p:bgPr>
        <a:solidFill>
          <a:srgbClr val="FFFFFF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7" name="Shape 257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8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259" name="Shape 2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00" y="4284150"/>
            <a:ext cx="1420800" cy="9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6257" y="4637726"/>
            <a:ext cx="1831200" cy="44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break / big point 2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hape 262"/>
          <p:cNvPicPr preferRelativeResize="0"/>
          <p:nvPr/>
        </p:nvPicPr>
        <p:blipFill rotWithShape="1">
          <a:blip r:embed="rId2">
            <a:alphaModFix/>
          </a:blip>
          <a:srcRect t="7982" b="7990"/>
          <a:stretch/>
        </p:blipFill>
        <p:spPr>
          <a:xfrm>
            <a:off x="-207825" y="-116900"/>
            <a:ext cx="9559500" cy="53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7825" y="-174275"/>
            <a:ext cx="9559500" cy="5434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4" name="Shape 264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66" name="Shape 266"/>
          <p:cNvSpPr txBox="1">
            <a:spLocks noGrp="1"/>
          </p:cNvSpPr>
          <p:nvPr>
            <p:ph type="title" idx="2"/>
          </p:nvPr>
        </p:nvSpPr>
        <p:spPr>
          <a:xfrm>
            <a:off x="311700" y="798300"/>
            <a:ext cx="4797600" cy="181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title" idx="3"/>
          </p:nvPr>
        </p:nvSpPr>
        <p:spPr>
          <a:xfrm>
            <a:off x="343993" y="1770472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ora"/>
              <a:buNone/>
              <a:defRPr sz="1400" b="0" i="1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 introductio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hape 23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8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22860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title" idx="2"/>
          </p:nvPr>
        </p:nvSpPr>
        <p:spPr>
          <a:xfrm>
            <a:off x="22860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3"/>
          </p:nvPr>
        </p:nvSpPr>
        <p:spPr>
          <a:xfrm>
            <a:off x="2471825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 idx="4"/>
          </p:nvPr>
        </p:nvSpPr>
        <p:spPr>
          <a:xfrm>
            <a:off x="2471825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ubTitle" idx="5"/>
          </p:nvPr>
        </p:nvSpPr>
        <p:spPr>
          <a:xfrm>
            <a:off x="478975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title" idx="6"/>
          </p:nvPr>
        </p:nvSpPr>
        <p:spPr>
          <a:xfrm>
            <a:off x="478975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ubTitle" idx="7"/>
          </p:nvPr>
        </p:nvSpPr>
        <p:spPr>
          <a:xfrm>
            <a:off x="690775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title" idx="8"/>
          </p:nvPr>
        </p:nvSpPr>
        <p:spPr>
          <a:xfrm>
            <a:off x="690775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 introduc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9" name="Shape 269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8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71" name="Shape 271"/>
          <p:cNvSpPr txBox="1">
            <a:spLocks noGrp="1"/>
          </p:cNvSpPr>
          <p:nvPr>
            <p:ph type="subTitle" idx="1"/>
          </p:nvPr>
        </p:nvSpPr>
        <p:spPr>
          <a:xfrm>
            <a:off x="22860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2" name="Shape 272"/>
          <p:cNvSpPr txBox="1">
            <a:spLocks noGrp="1"/>
          </p:cNvSpPr>
          <p:nvPr>
            <p:ph type="title" idx="2"/>
          </p:nvPr>
        </p:nvSpPr>
        <p:spPr>
          <a:xfrm>
            <a:off x="22860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73" name="Shape 273"/>
          <p:cNvSpPr txBox="1">
            <a:spLocks noGrp="1"/>
          </p:cNvSpPr>
          <p:nvPr>
            <p:ph type="subTitle" idx="3"/>
          </p:nvPr>
        </p:nvSpPr>
        <p:spPr>
          <a:xfrm>
            <a:off x="2471825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title" idx="4"/>
          </p:nvPr>
        </p:nvSpPr>
        <p:spPr>
          <a:xfrm>
            <a:off x="2471825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subTitle" idx="5"/>
          </p:nvPr>
        </p:nvSpPr>
        <p:spPr>
          <a:xfrm>
            <a:off x="478975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title" idx="6"/>
          </p:nvPr>
        </p:nvSpPr>
        <p:spPr>
          <a:xfrm>
            <a:off x="478975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subTitle" idx="7"/>
          </p:nvPr>
        </p:nvSpPr>
        <p:spPr>
          <a:xfrm>
            <a:off x="690775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title" idx="8"/>
          </p:nvPr>
        </p:nvSpPr>
        <p:spPr>
          <a:xfrm>
            <a:off x="690775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hank you slide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Shape 281"/>
          <p:cNvPicPr preferRelativeResize="0"/>
          <p:nvPr/>
        </p:nvPicPr>
        <p:blipFill rotWithShape="1">
          <a:blip r:embed="rId2">
            <a:alphaModFix/>
          </a:blip>
          <a:srcRect t="7982" b="7990"/>
          <a:stretch/>
        </p:blipFill>
        <p:spPr>
          <a:xfrm>
            <a:off x="-30675" y="0"/>
            <a:ext cx="9238800" cy="51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675" y="0"/>
            <a:ext cx="9238800" cy="51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311700" y="345725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 One">
    <p:bg>
      <p:bgPr>
        <a:solidFill>
          <a:srgbClr val="FFFFFF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Shape 286"/>
          <p:cNvPicPr preferRelativeResize="0"/>
          <p:nvPr/>
        </p:nvPicPr>
        <p:blipFill rotWithShape="1">
          <a:blip r:embed="rId2">
            <a:alphaModFix/>
          </a:blip>
          <a:srcRect b="6129"/>
          <a:stretch/>
        </p:blipFill>
        <p:spPr>
          <a:xfrm>
            <a:off x="-35287" y="-19922"/>
            <a:ext cx="9214500" cy="518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287" y="-19922"/>
            <a:ext cx="9214500" cy="518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/>
          <p:nvPr/>
        </p:nvSpPr>
        <p:spPr>
          <a:xfrm>
            <a:off x="4215450" y="4439975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Shape 2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6117" y="4556114"/>
            <a:ext cx="331800" cy="5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title" idx="2"/>
          </p:nvPr>
        </p:nvSpPr>
        <p:spPr>
          <a:xfrm>
            <a:off x="267787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ora"/>
              <a:buNone/>
              <a:defRPr sz="1400" b="0" i="1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page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3" name="Shape 293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8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5" name="Shape 295"/>
          <p:cNvSpPr txBox="1">
            <a:spLocks noGrp="1"/>
          </p:cNvSpPr>
          <p:nvPr>
            <p:ph type="title" idx="2"/>
          </p:nvPr>
        </p:nvSpPr>
        <p:spPr>
          <a:xfrm>
            <a:off x="311700" y="798306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36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title" idx="3"/>
          </p:nvPr>
        </p:nvSpPr>
        <p:spPr>
          <a:xfrm>
            <a:off x="343993" y="1770472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Lora"/>
              <a:buNone/>
              <a:defRPr sz="1400" b="0" i="1" u="none" strike="noStrike" cap="none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8" name="Shape 298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8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cxnSp>
        <p:nvCxnSpPr>
          <p:cNvPr id="300" name="Shape 300"/>
          <p:cNvCxnSpPr/>
          <p:nvPr/>
        </p:nvCxnSpPr>
        <p:spPr>
          <a:xfrm>
            <a:off x="420075" y="2790116"/>
            <a:ext cx="8336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">
    <p:bg>
      <p:bgPr>
        <a:solidFill>
          <a:srgbClr val="FFFFFF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8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432350" y="1304875"/>
            <a:ext cx="2469300" cy="607800"/>
          </a:xfrm>
          <a:prstGeom prst="homePlate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91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3044775" y="1304875"/>
            <a:ext cx="2760600" cy="607800"/>
          </a:xfrm>
          <a:prstGeom prst="chevron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91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5948501" y="1304875"/>
            <a:ext cx="2760599" cy="607800"/>
          </a:xfrm>
          <a:prstGeom prst="chevron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91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7" name="Shape 307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8" name="Shape 308"/>
          <p:cNvSpPr txBox="1">
            <a:spLocks noGrp="1"/>
          </p:cNvSpPr>
          <p:nvPr>
            <p:ph type="title" idx="2"/>
          </p:nvPr>
        </p:nvSpPr>
        <p:spPr>
          <a:xfrm>
            <a:off x="4323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title" idx="3"/>
          </p:nvPr>
        </p:nvSpPr>
        <p:spPr>
          <a:xfrm>
            <a:off x="33361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title" idx="4"/>
          </p:nvPr>
        </p:nvSpPr>
        <p:spPr>
          <a:xfrm>
            <a:off x="6254225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11" name="Shape 311"/>
          <p:cNvSpPr txBox="1">
            <a:spLocks noGrp="1"/>
          </p:cNvSpPr>
          <p:nvPr>
            <p:ph type="title" idx="5"/>
          </p:nvPr>
        </p:nvSpPr>
        <p:spPr>
          <a:xfrm>
            <a:off x="4323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312" name="Shape 312"/>
          <p:cNvSpPr txBox="1">
            <a:spLocks noGrp="1"/>
          </p:cNvSpPr>
          <p:nvPr>
            <p:ph type="title" idx="6"/>
          </p:nvPr>
        </p:nvSpPr>
        <p:spPr>
          <a:xfrm>
            <a:off x="33361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313" name="Shape 313"/>
          <p:cNvSpPr txBox="1">
            <a:spLocks noGrp="1"/>
          </p:cNvSpPr>
          <p:nvPr>
            <p:ph type="title" idx="7"/>
          </p:nvPr>
        </p:nvSpPr>
        <p:spPr>
          <a:xfrm>
            <a:off x="6254225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subTitle" idx="1"/>
          </p:nvPr>
        </p:nvSpPr>
        <p:spPr>
          <a:xfrm>
            <a:off x="434024" y="2281471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5" name="Shape 315"/>
          <p:cNvSpPr txBox="1">
            <a:spLocks noGrp="1"/>
          </p:cNvSpPr>
          <p:nvPr>
            <p:ph type="subTitle" idx="8"/>
          </p:nvPr>
        </p:nvSpPr>
        <p:spPr>
          <a:xfrm>
            <a:off x="3344123" y="227889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subTitle" idx="9"/>
          </p:nvPr>
        </p:nvSpPr>
        <p:spPr>
          <a:xfrm>
            <a:off x="6277525" y="227889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/>
        </p:nvSpPr>
        <p:spPr>
          <a:xfrm>
            <a:off x="4572000" y="-107575"/>
            <a:ext cx="4638300" cy="53790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Shape 3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Shape 3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48462" y="1562450"/>
            <a:ext cx="1219199" cy="18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432350" y="18711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322" name="Shape 322"/>
          <p:cNvSpPr txBox="1">
            <a:spLocks noGrp="1"/>
          </p:cNvSpPr>
          <p:nvPr>
            <p:ph type="subTitle" idx="1"/>
          </p:nvPr>
        </p:nvSpPr>
        <p:spPr>
          <a:xfrm>
            <a:off x="434950" y="2325325"/>
            <a:ext cx="36270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/>
        </p:nvSpPr>
        <p:spPr>
          <a:xfrm>
            <a:off x="4572000" y="-107575"/>
            <a:ext cx="4638300" cy="53790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Shape 3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432350" y="24002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algn="ctr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327" name="Shape 327"/>
          <p:cNvSpPr txBox="1">
            <a:spLocks noGrp="1"/>
          </p:cNvSpPr>
          <p:nvPr>
            <p:ph type="subTitle" idx="1"/>
          </p:nvPr>
        </p:nvSpPr>
        <p:spPr>
          <a:xfrm>
            <a:off x="434950" y="2721449"/>
            <a:ext cx="36270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8" name="Shape 328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ora"/>
              <a:buNone/>
              <a:defRPr sz="3000" b="0" i="1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329" name="Shape 3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15688" y="1602849"/>
            <a:ext cx="1265399" cy="8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bg>
      <p:bgPr>
        <a:solidFill>
          <a:srgbClr val="FFFFFF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 1 1">
    <p:bg>
      <p:bgPr>
        <a:solidFill>
          <a:srgbClr val="FFFFF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/>
        </p:nvSpPr>
        <p:spPr>
          <a:xfrm>
            <a:off x="4625748" y="1023249"/>
            <a:ext cx="2006099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35"/>
          <p:cNvSpPr txBox="1"/>
          <p:nvPr/>
        </p:nvSpPr>
        <p:spPr>
          <a:xfrm>
            <a:off x="2522783" y="1027599"/>
            <a:ext cx="20061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8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Shape 39"/>
          <p:cNvSpPr txBox="1">
            <a:spLocks noGrp="1"/>
          </p:cNvSpPr>
          <p:nvPr>
            <p:ph type="title" idx="2"/>
          </p:nvPr>
        </p:nvSpPr>
        <p:spPr>
          <a:xfrm>
            <a:off x="431216" y="712650"/>
            <a:ext cx="2471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title" idx="3"/>
          </p:nvPr>
        </p:nvSpPr>
        <p:spPr>
          <a:xfrm>
            <a:off x="353450" y="2151286"/>
            <a:ext cx="2384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title" idx="4"/>
          </p:nvPr>
        </p:nvSpPr>
        <p:spPr>
          <a:xfrm>
            <a:off x="2327783" y="2151286"/>
            <a:ext cx="2384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408945" y="2346842"/>
            <a:ext cx="24291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5"/>
          </p:nvPr>
        </p:nvSpPr>
        <p:spPr>
          <a:xfrm>
            <a:off x="2389700" y="2344267"/>
            <a:ext cx="24291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title" idx="6"/>
          </p:nvPr>
        </p:nvSpPr>
        <p:spPr>
          <a:xfrm>
            <a:off x="2489947" y="1017249"/>
            <a:ext cx="2471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7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Shape 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00" y="4302200"/>
            <a:ext cx="1420800" cy="9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Shape 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0457" y="4637739"/>
            <a:ext cx="1831200" cy="4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48"/>
          <p:cNvSpPr txBox="1">
            <a:spLocks noGrp="1"/>
          </p:cNvSpPr>
          <p:nvPr>
            <p:ph type="title" idx="8"/>
          </p:nvPr>
        </p:nvSpPr>
        <p:spPr>
          <a:xfrm>
            <a:off x="4625737" y="1017249"/>
            <a:ext cx="2471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9"/>
          </p:nvPr>
        </p:nvSpPr>
        <p:spPr>
          <a:xfrm>
            <a:off x="6532760" y="2346831"/>
            <a:ext cx="24291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/>
          <p:nvPr/>
        </p:nvSpPr>
        <p:spPr>
          <a:xfrm>
            <a:off x="6728713" y="1023249"/>
            <a:ext cx="20061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title" idx="13"/>
          </p:nvPr>
        </p:nvSpPr>
        <p:spPr>
          <a:xfrm>
            <a:off x="6728703" y="1017249"/>
            <a:ext cx="2471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title" idx="14"/>
          </p:nvPr>
        </p:nvSpPr>
        <p:spPr>
          <a:xfrm>
            <a:off x="4410091" y="2151275"/>
            <a:ext cx="2384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ubTitle" idx="15"/>
          </p:nvPr>
        </p:nvSpPr>
        <p:spPr>
          <a:xfrm>
            <a:off x="4410116" y="2346831"/>
            <a:ext cx="2429100" cy="73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ora"/>
              <a:buNone/>
              <a:defRPr sz="1400" b="0" i="1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 idx="16"/>
          </p:nvPr>
        </p:nvSpPr>
        <p:spPr>
          <a:xfrm>
            <a:off x="6554903" y="2151275"/>
            <a:ext cx="2384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4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55" name="Shape 55"/>
          <p:cNvSpPr txBox="1"/>
          <p:nvPr/>
        </p:nvSpPr>
        <p:spPr>
          <a:xfrm>
            <a:off x="419816" y="1027599"/>
            <a:ext cx="20061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title" idx="17"/>
          </p:nvPr>
        </p:nvSpPr>
        <p:spPr>
          <a:xfrm>
            <a:off x="419808" y="1017249"/>
            <a:ext cx="2471400" cy="4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page with B">
    <p:bg>
      <p:bgPr>
        <a:solidFill>
          <a:srgbClr val="FFFFFF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" name="Shape 59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8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61" name="Shape 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23857" y="4637726"/>
            <a:ext cx="1831200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66" y="4578883"/>
            <a:ext cx="1332701" cy="562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 One"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Shape 65"/>
          <p:cNvPicPr preferRelativeResize="0"/>
          <p:nvPr/>
        </p:nvPicPr>
        <p:blipFill rotWithShape="1">
          <a:blip r:embed="rId2">
            <a:alphaModFix/>
          </a:blip>
          <a:srcRect b="6129"/>
          <a:stretch/>
        </p:blipFill>
        <p:spPr>
          <a:xfrm>
            <a:off x="-35287" y="-19922"/>
            <a:ext cx="9214500" cy="518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287" y="-19922"/>
            <a:ext cx="9214500" cy="518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/>
          <p:nvPr/>
        </p:nvSpPr>
        <p:spPr>
          <a:xfrm>
            <a:off x="4215450" y="4439975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6117" y="4556114"/>
            <a:ext cx="331800" cy="5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title" idx="2"/>
          </p:nvPr>
        </p:nvSpPr>
        <p:spPr>
          <a:xfrm>
            <a:off x="267787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ora"/>
              <a:buNone/>
              <a:defRPr sz="1400" b="0" i="1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pag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hape 72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8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 idx="2"/>
          </p:nvPr>
        </p:nvSpPr>
        <p:spPr>
          <a:xfrm>
            <a:off x="311700" y="798306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36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title" idx="3"/>
          </p:nvPr>
        </p:nvSpPr>
        <p:spPr>
          <a:xfrm>
            <a:off x="343993" y="1770472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Lora"/>
              <a:buNone/>
              <a:defRPr sz="1400" b="0" i="1" u="none" strike="noStrike" cap="none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091F2F"/>
              </a:buClr>
              <a:buFont typeface="Arial"/>
              <a:buNone/>
              <a:defRPr sz="1800"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hape 77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Font typeface="Montserrat"/>
              <a:buNone/>
              <a:defRPr sz="1800" b="1" i="0" u="none" strike="noStrike" cap="none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cxnSp>
        <p:nvCxnSpPr>
          <p:cNvPr id="79" name="Shape 79"/>
          <p:cNvCxnSpPr/>
          <p:nvPr/>
        </p:nvCxnSpPr>
        <p:spPr>
          <a:xfrm>
            <a:off x="420075" y="2790116"/>
            <a:ext cx="8336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break / big 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 rotWithShape="1">
          <a:blip r:embed="rId2">
            <a:alphaModFix/>
          </a:blip>
          <a:srcRect t="7982" b="7989"/>
          <a:stretch/>
        </p:blipFill>
        <p:spPr>
          <a:xfrm>
            <a:off x="-166025" y="-205412"/>
            <a:ext cx="9603300" cy="54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025" y="-205412"/>
            <a:ext cx="9603300" cy="5401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Shape 83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title" idx="2"/>
          </p:nvPr>
        </p:nvSpPr>
        <p:spPr>
          <a:xfrm>
            <a:off x="311700" y="798306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title" idx="3"/>
          </p:nvPr>
        </p:nvSpPr>
        <p:spPr>
          <a:xfrm>
            <a:off x="343993" y="1770472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ora"/>
              <a:buNone/>
              <a:defRPr sz="1400" b="0" i="1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Proxima Nova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lang="en-US" sz="10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Proxima Nova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lang="en-US" sz="10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Kristopher.Carter@Boston.gov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Shape 336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/>
        </p:nvSpPr>
        <p:spPr>
          <a:xfrm>
            <a:off x="85800" y="4356475"/>
            <a:ext cx="8946600" cy="83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100" i="1">
                <a:latin typeface="Lora"/>
                <a:ea typeface="Lora"/>
                <a:cs typeface="Lora"/>
                <a:sym typeface="Lora"/>
              </a:rPr>
              <a:t>Kris Carter, Co-Chair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100" i="1">
                <a:latin typeface="Lora"/>
                <a:ea typeface="Lora"/>
                <a:cs typeface="Lora"/>
                <a:sym typeface="Lora"/>
              </a:rPr>
              <a:t>Mayor’s Office of New Urban Mechanics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100" i="1">
                <a:latin typeface="Lora"/>
                <a:ea typeface="Lora"/>
                <a:cs typeface="Lora"/>
                <a:sym typeface="Lora"/>
              </a:rPr>
              <a:t>AltWheels 10.2.17</a:t>
            </a:r>
          </a:p>
          <a:p>
            <a:pPr lvl="0" algn="ctr" rtl="0">
              <a:spcBef>
                <a:spcPts val="0"/>
              </a:spcBef>
              <a:buNone/>
            </a:pPr>
            <a:endParaRPr sz="1100" i="1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38" name="Shape 3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3584" y="806975"/>
            <a:ext cx="3391025" cy="15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Shape 432"/>
          <p:cNvPicPr preferRelativeResize="0"/>
          <p:nvPr/>
        </p:nvPicPr>
        <p:blipFill rotWithShape="1">
          <a:blip r:embed="rId3">
            <a:alphaModFix/>
          </a:blip>
          <a:srcRect b="5195"/>
          <a:stretch/>
        </p:blipFill>
        <p:spPr>
          <a:xfrm>
            <a:off x="5007675" y="829200"/>
            <a:ext cx="3080700" cy="37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 descr="ACS-0509-MedHHInc.pdf"/>
          <p:cNvPicPr preferRelativeResize="0"/>
          <p:nvPr/>
        </p:nvPicPr>
        <p:blipFill rotWithShape="1">
          <a:blip r:embed="rId4">
            <a:alphaModFix/>
          </a:blip>
          <a:srcRect t="3708" b="3337"/>
          <a:stretch/>
        </p:blipFill>
        <p:spPr>
          <a:xfrm>
            <a:off x="1411750" y="829200"/>
            <a:ext cx="3326400" cy="377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 txBox="1">
            <a:spLocks noGrp="1"/>
          </p:cNvSpPr>
          <p:nvPr>
            <p:ph type="title"/>
          </p:nvPr>
        </p:nvSpPr>
        <p:spPr>
          <a:xfrm>
            <a:off x="304450" y="224175"/>
            <a:ext cx="5256300" cy="37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B5D4"/>
              </a:buClr>
              <a:buSzPct val="25000"/>
              <a:buFont typeface="Arial"/>
              <a:buNone/>
            </a:pPr>
            <a:r>
              <a:rPr lang="en-US"/>
              <a:t>Motivation</a:t>
            </a: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/>
              <a:t>Ensuring Equity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6555371" y="4206271"/>
            <a:ext cx="1533000" cy="20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i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Source: Boston Globe</a:t>
            </a:r>
          </a:p>
        </p:txBody>
      </p:sp>
      <p:sp>
        <p:nvSpPr>
          <p:cNvPr id="436" name="Shape 436"/>
          <p:cNvSpPr/>
          <p:nvPr/>
        </p:nvSpPr>
        <p:spPr>
          <a:xfrm>
            <a:off x="2627800" y="2086049"/>
            <a:ext cx="746885" cy="889209"/>
          </a:xfrm>
          <a:custGeom>
            <a:avLst/>
            <a:gdLst/>
            <a:ahLst/>
            <a:cxnLst/>
            <a:rect l="0" t="0" r="0" b="0"/>
            <a:pathLst>
              <a:path w="23979" h="29591" extrusionOk="0">
                <a:moveTo>
                  <a:pt x="72" y="5230"/>
                </a:moveTo>
                <a:cubicBezTo>
                  <a:pt x="-507" y="8117"/>
                  <a:pt x="6312" y="8054"/>
                  <a:pt x="6797" y="10959"/>
                </a:cubicBezTo>
                <a:cubicBezTo>
                  <a:pt x="7169" y="13194"/>
                  <a:pt x="4785" y="15657"/>
                  <a:pt x="5800" y="17684"/>
                </a:cubicBezTo>
                <a:cubicBezTo>
                  <a:pt x="6947" y="19977"/>
                  <a:pt x="10884" y="19449"/>
                  <a:pt x="12526" y="21420"/>
                </a:cubicBezTo>
                <a:cubicBezTo>
                  <a:pt x="14038" y="23234"/>
                  <a:pt x="13122" y="26124"/>
                  <a:pt x="13771" y="28395"/>
                </a:cubicBezTo>
                <a:cubicBezTo>
                  <a:pt x="14341" y="30392"/>
                  <a:pt x="18402" y="29476"/>
                  <a:pt x="19998" y="28146"/>
                </a:cubicBezTo>
                <a:cubicBezTo>
                  <a:pt x="22149" y="26352"/>
                  <a:pt x="23722" y="21905"/>
                  <a:pt x="21741" y="19926"/>
                </a:cubicBezTo>
                <a:cubicBezTo>
                  <a:pt x="20484" y="18670"/>
                  <a:pt x="17758" y="18446"/>
                  <a:pt x="17507" y="16688"/>
                </a:cubicBezTo>
                <a:cubicBezTo>
                  <a:pt x="17165" y="14298"/>
                  <a:pt x="20978" y="13293"/>
                  <a:pt x="22987" y="11955"/>
                </a:cubicBezTo>
                <a:cubicBezTo>
                  <a:pt x="24726" y="10795"/>
                  <a:pt x="23872" y="7034"/>
                  <a:pt x="22240" y="5728"/>
                </a:cubicBezTo>
                <a:cubicBezTo>
                  <a:pt x="20510" y="4344"/>
                  <a:pt x="17663" y="5373"/>
                  <a:pt x="15764" y="4234"/>
                </a:cubicBezTo>
                <a:cubicBezTo>
                  <a:pt x="14240" y="3320"/>
                  <a:pt x="14302" y="0"/>
                  <a:pt x="12526" y="0"/>
                </a:cubicBezTo>
                <a:cubicBezTo>
                  <a:pt x="11708" y="0"/>
                  <a:pt x="12167" y="1730"/>
                  <a:pt x="11529" y="2241"/>
                </a:cubicBezTo>
                <a:cubicBezTo>
                  <a:pt x="10166" y="3331"/>
                  <a:pt x="7903" y="1304"/>
                  <a:pt x="6299" y="1992"/>
                </a:cubicBezTo>
                <a:cubicBezTo>
                  <a:pt x="4625" y="2709"/>
                  <a:pt x="3138" y="4234"/>
                  <a:pt x="1317" y="4234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/>
          <p:nvPr/>
        </p:nvSpPr>
        <p:spPr>
          <a:xfrm>
            <a:off x="0" y="2370450"/>
            <a:ext cx="9144000" cy="40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 b="1">
                <a:latin typeface="Montserrat"/>
                <a:ea typeface="Montserrat"/>
                <a:cs typeface="Montserrat"/>
                <a:sym typeface="Montserrat"/>
              </a:rPr>
              <a:t>If you’re not at the table, you’re on the menu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Shape 446"/>
          <p:cNvPicPr preferRelativeResize="0"/>
          <p:nvPr/>
        </p:nvPicPr>
        <p:blipFill rotWithShape="1">
          <a:blip r:embed="rId3">
            <a:alphaModFix/>
          </a:blip>
          <a:srcRect b="8575"/>
          <a:stretch/>
        </p:blipFill>
        <p:spPr>
          <a:xfrm>
            <a:off x="0" y="0"/>
            <a:ext cx="9144000" cy="58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Shape 447"/>
          <p:cNvSpPr txBox="1"/>
          <p:nvPr/>
        </p:nvSpPr>
        <p:spPr>
          <a:xfrm>
            <a:off x="0" y="2900456"/>
            <a:ext cx="3775500" cy="40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>
                <a:latin typeface="Montserrat"/>
                <a:ea typeface="Montserrat"/>
                <a:cs typeface="Montserrat"/>
                <a:sym typeface="Montserrat"/>
              </a:rPr>
              <a:t>Vehicle Technology</a:t>
            </a:r>
          </a:p>
        </p:txBody>
      </p:sp>
      <p:sp>
        <p:nvSpPr>
          <p:cNvPr id="448" name="Shape 448"/>
          <p:cNvSpPr txBox="1"/>
          <p:nvPr/>
        </p:nvSpPr>
        <p:spPr>
          <a:xfrm>
            <a:off x="0" y="3458850"/>
            <a:ext cx="3775500" cy="40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>
                <a:latin typeface="Montserrat"/>
                <a:ea typeface="Montserrat"/>
                <a:cs typeface="Montserrat"/>
                <a:sym typeface="Montserrat"/>
              </a:rPr>
              <a:t>Business Models</a:t>
            </a:r>
          </a:p>
        </p:txBody>
      </p:sp>
      <p:sp>
        <p:nvSpPr>
          <p:cNvPr id="449" name="Shape 449"/>
          <p:cNvSpPr txBox="1"/>
          <p:nvPr/>
        </p:nvSpPr>
        <p:spPr>
          <a:xfrm>
            <a:off x="5368500" y="2900071"/>
            <a:ext cx="3775500" cy="40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>
                <a:latin typeface="Montserrat"/>
                <a:ea typeface="Montserrat"/>
                <a:cs typeface="Montserrat"/>
                <a:sym typeface="Montserrat"/>
              </a:rPr>
              <a:t>Infrastructure</a:t>
            </a:r>
          </a:p>
        </p:txBody>
      </p:sp>
      <p:sp>
        <p:nvSpPr>
          <p:cNvPr id="450" name="Shape 450"/>
          <p:cNvSpPr txBox="1"/>
          <p:nvPr/>
        </p:nvSpPr>
        <p:spPr>
          <a:xfrm>
            <a:off x="5368500" y="3506128"/>
            <a:ext cx="3775500" cy="40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>
                <a:latin typeface="Montserrat"/>
                <a:ea typeface="Montserrat"/>
                <a:cs typeface="Montserrat"/>
                <a:sym typeface="Montserrat"/>
              </a:rPr>
              <a:t>Governance</a:t>
            </a:r>
          </a:p>
        </p:txBody>
      </p:sp>
      <p:sp>
        <p:nvSpPr>
          <p:cNvPr id="451" name="Shape 451"/>
          <p:cNvSpPr txBox="1"/>
          <p:nvPr/>
        </p:nvSpPr>
        <p:spPr>
          <a:xfrm>
            <a:off x="5368500" y="4112175"/>
            <a:ext cx="3775500" cy="40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>
                <a:latin typeface="Montserrat"/>
                <a:ea typeface="Montserrat"/>
                <a:cs typeface="Montserrat"/>
                <a:sym typeface="Montserrat"/>
              </a:rPr>
              <a:t>Workforce</a:t>
            </a:r>
          </a:p>
        </p:txBody>
      </p:sp>
      <p:sp>
        <p:nvSpPr>
          <p:cNvPr id="452" name="Shape 452"/>
          <p:cNvSpPr txBox="1"/>
          <p:nvPr/>
        </p:nvSpPr>
        <p:spPr>
          <a:xfrm>
            <a:off x="0" y="1787225"/>
            <a:ext cx="6564300" cy="40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>
                <a:latin typeface="Montserrat"/>
                <a:ea typeface="Montserrat"/>
                <a:cs typeface="Montserrat"/>
                <a:sym typeface="Montserrat"/>
              </a:rPr>
              <a:t>AV TESTING FIVE BUCKETS OF WORK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4982400" cy="438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Let’s Learn by Doing! </a:t>
            </a:r>
          </a:p>
        </p:txBody>
      </p:sp>
      <p:cxnSp>
        <p:nvCxnSpPr>
          <p:cNvPr id="458" name="Shape 458"/>
          <p:cNvCxnSpPr/>
          <p:nvPr/>
        </p:nvCxnSpPr>
        <p:spPr>
          <a:xfrm>
            <a:off x="682875" y="2518075"/>
            <a:ext cx="80298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459" name="Shape 459"/>
          <p:cNvSpPr/>
          <p:nvPr/>
        </p:nvSpPr>
        <p:spPr>
          <a:xfrm>
            <a:off x="1088325" y="2443375"/>
            <a:ext cx="149400" cy="1494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0" name="Shape 460"/>
          <p:cNvSpPr/>
          <p:nvPr/>
        </p:nvSpPr>
        <p:spPr>
          <a:xfrm>
            <a:off x="1947400" y="2443375"/>
            <a:ext cx="149400" cy="1494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1" name="Shape 461"/>
          <p:cNvSpPr txBox="1"/>
          <p:nvPr/>
        </p:nvSpPr>
        <p:spPr>
          <a:xfrm>
            <a:off x="1503125" y="2086450"/>
            <a:ext cx="1173600" cy="29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i="1">
                <a:latin typeface="Lora"/>
                <a:ea typeface="Lora"/>
                <a:cs typeface="Lora"/>
                <a:sym typeface="Lora"/>
              </a:rPr>
              <a:t>June ‘16</a:t>
            </a:r>
          </a:p>
        </p:txBody>
      </p:sp>
      <p:sp>
        <p:nvSpPr>
          <p:cNvPr id="462" name="Shape 462"/>
          <p:cNvSpPr txBox="1"/>
          <p:nvPr/>
        </p:nvSpPr>
        <p:spPr>
          <a:xfrm>
            <a:off x="576225" y="2086450"/>
            <a:ext cx="1173600" cy="26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i="1">
                <a:latin typeface="Lora"/>
                <a:ea typeface="Lora"/>
                <a:cs typeface="Lora"/>
                <a:sym typeface="Lora"/>
              </a:rPr>
              <a:t>May  ‘16</a:t>
            </a:r>
          </a:p>
        </p:txBody>
      </p:sp>
      <p:sp>
        <p:nvSpPr>
          <p:cNvPr id="463" name="Shape 463"/>
          <p:cNvSpPr txBox="1"/>
          <p:nvPr/>
        </p:nvSpPr>
        <p:spPr>
          <a:xfrm>
            <a:off x="2465550" y="2086525"/>
            <a:ext cx="1173600" cy="29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i="1">
                <a:latin typeface="Lora"/>
                <a:ea typeface="Lora"/>
                <a:cs typeface="Lora"/>
                <a:sym typeface="Lora"/>
              </a:rPr>
              <a:t>Sept ‘16</a:t>
            </a:r>
          </a:p>
        </p:txBody>
      </p:sp>
      <p:sp>
        <p:nvSpPr>
          <p:cNvPr id="464" name="Shape 464"/>
          <p:cNvSpPr txBox="1"/>
          <p:nvPr/>
        </p:nvSpPr>
        <p:spPr>
          <a:xfrm>
            <a:off x="5929600" y="2068900"/>
            <a:ext cx="874500" cy="14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i="1">
                <a:latin typeface="Lora"/>
                <a:ea typeface="Lora"/>
                <a:cs typeface="Lora"/>
                <a:sym typeface="Lora"/>
              </a:rPr>
              <a:t>May ‘17</a:t>
            </a:r>
          </a:p>
        </p:txBody>
      </p:sp>
      <p:sp>
        <p:nvSpPr>
          <p:cNvPr id="465" name="Shape 465"/>
          <p:cNvSpPr/>
          <p:nvPr/>
        </p:nvSpPr>
        <p:spPr>
          <a:xfrm>
            <a:off x="2806462" y="2443375"/>
            <a:ext cx="149400" cy="1494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6" name="Shape 466"/>
          <p:cNvSpPr/>
          <p:nvPr/>
        </p:nvSpPr>
        <p:spPr>
          <a:xfrm>
            <a:off x="4623075" y="2443375"/>
            <a:ext cx="149400" cy="1494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7" name="Shape 467"/>
          <p:cNvSpPr/>
          <p:nvPr/>
        </p:nvSpPr>
        <p:spPr>
          <a:xfrm>
            <a:off x="3802800" y="2443375"/>
            <a:ext cx="149400" cy="1494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8" name="Shape 468"/>
          <p:cNvSpPr/>
          <p:nvPr/>
        </p:nvSpPr>
        <p:spPr>
          <a:xfrm>
            <a:off x="5479850" y="2443375"/>
            <a:ext cx="149400" cy="1494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 txBox="1"/>
          <p:nvPr/>
        </p:nvSpPr>
        <p:spPr>
          <a:xfrm>
            <a:off x="3370050" y="2104000"/>
            <a:ext cx="1173600" cy="26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i="1">
                <a:latin typeface="Lora"/>
                <a:ea typeface="Lora"/>
                <a:cs typeface="Lora"/>
                <a:sym typeface="Lora"/>
              </a:rPr>
              <a:t>Oct ‘16</a:t>
            </a:r>
          </a:p>
        </p:txBody>
      </p:sp>
      <p:cxnSp>
        <p:nvCxnSpPr>
          <p:cNvPr id="470" name="Shape 470"/>
          <p:cNvCxnSpPr/>
          <p:nvPr/>
        </p:nvCxnSpPr>
        <p:spPr>
          <a:xfrm rot="10800000">
            <a:off x="1163025" y="1881925"/>
            <a:ext cx="0" cy="266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71" name="Shape 471"/>
          <p:cNvCxnSpPr/>
          <p:nvPr/>
        </p:nvCxnSpPr>
        <p:spPr>
          <a:xfrm rot="10800000">
            <a:off x="3877500" y="2665450"/>
            <a:ext cx="0" cy="266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72" name="Shape 472"/>
          <p:cNvCxnSpPr/>
          <p:nvPr/>
        </p:nvCxnSpPr>
        <p:spPr>
          <a:xfrm rot="10800000">
            <a:off x="2881175" y="1907300"/>
            <a:ext cx="0" cy="266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73" name="Shape 473"/>
          <p:cNvSpPr txBox="1"/>
          <p:nvPr/>
        </p:nvSpPr>
        <p:spPr>
          <a:xfrm>
            <a:off x="437500" y="790525"/>
            <a:ext cx="1509900" cy="105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>
                <a:latin typeface="Lora"/>
                <a:ea typeface="Lora"/>
                <a:cs typeface="Lora"/>
                <a:sym typeface="Lora"/>
              </a:rPr>
              <a:t>Adapt USDOT application to WEF Smart Mobility Focus City project</a:t>
            </a:r>
          </a:p>
        </p:txBody>
      </p:sp>
      <p:sp>
        <p:nvSpPr>
          <p:cNvPr id="474" name="Shape 474"/>
          <p:cNvSpPr txBox="1"/>
          <p:nvPr/>
        </p:nvSpPr>
        <p:spPr>
          <a:xfrm>
            <a:off x="1292525" y="2862150"/>
            <a:ext cx="1594800" cy="91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>
                <a:latin typeface="Lora"/>
                <a:ea typeface="Lora"/>
                <a:cs typeface="Lora"/>
                <a:sym typeface="Lora"/>
              </a:rPr>
              <a:t>Start talks with nuTonomy &amp; Optimus Ride about testing</a:t>
            </a:r>
          </a:p>
        </p:txBody>
      </p:sp>
      <p:cxnSp>
        <p:nvCxnSpPr>
          <p:cNvPr id="475" name="Shape 475"/>
          <p:cNvCxnSpPr/>
          <p:nvPr/>
        </p:nvCxnSpPr>
        <p:spPr>
          <a:xfrm rot="10800000">
            <a:off x="2047475" y="2656825"/>
            <a:ext cx="0" cy="266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76" name="Shape 476"/>
          <p:cNvSpPr txBox="1"/>
          <p:nvPr/>
        </p:nvSpPr>
        <p:spPr>
          <a:xfrm>
            <a:off x="2329275" y="1301725"/>
            <a:ext cx="1239300" cy="58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>
                <a:latin typeface="Lora"/>
                <a:ea typeface="Lora"/>
                <a:cs typeface="Lora"/>
                <a:sym typeface="Lora"/>
              </a:rPr>
              <a:t>Kick-off WEF AV initiative</a:t>
            </a:r>
          </a:p>
        </p:txBody>
      </p:sp>
      <p:cxnSp>
        <p:nvCxnSpPr>
          <p:cNvPr id="477" name="Shape 477"/>
          <p:cNvCxnSpPr/>
          <p:nvPr/>
        </p:nvCxnSpPr>
        <p:spPr>
          <a:xfrm rot="10800000">
            <a:off x="4697775" y="1881912"/>
            <a:ext cx="0" cy="266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78" name="Shape 478"/>
          <p:cNvCxnSpPr/>
          <p:nvPr/>
        </p:nvCxnSpPr>
        <p:spPr>
          <a:xfrm rot="10800000">
            <a:off x="5554550" y="2665450"/>
            <a:ext cx="0" cy="266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79" name="Shape 479"/>
          <p:cNvSpPr txBox="1"/>
          <p:nvPr/>
        </p:nvSpPr>
        <p:spPr>
          <a:xfrm>
            <a:off x="3488225" y="2934175"/>
            <a:ext cx="1008900" cy="58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>
                <a:latin typeface="Lora"/>
                <a:ea typeface="Lora"/>
                <a:cs typeface="Lora"/>
                <a:sym typeface="Lora"/>
              </a:rPr>
              <a:t>Issue Executive Orders</a:t>
            </a:r>
          </a:p>
        </p:txBody>
      </p:sp>
      <p:sp>
        <p:nvSpPr>
          <p:cNvPr id="480" name="Shape 480"/>
          <p:cNvSpPr/>
          <p:nvPr/>
        </p:nvSpPr>
        <p:spPr>
          <a:xfrm>
            <a:off x="6314025" y="2443375"/>
            <a:ext cx="149400" cy="1494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1" name="Shape 481"/>
          <p:cNvSpPr txBox="1"/>
          <p:nvPr/>
        </p:nvSpPr>
        <p:spPr>
          <a:xfrm>
            <a:off x="5213625" y="2066125"/>
            <a:ext cx="1173600" cy="26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i="1">
                <a:latin typeface="Lora"/>
                <a:ea typeface="Lora"/>
                <a:cs typeface="Lora"/>
                <a:sym typeface="Lora"/>
              </a:rPr>
              <a:t>Jan ‘17</a:t>
            </a:r>
          </a:p>
        </p:txBody>
      </p:sp>
      <p:sp>
        <p:nvSpPr>
          <p:cNvPr id="482" name="Shape 482"/>
          <p:cNvSpPr txBox="1"/>
          <p:nvPr/>
        </p:nvSpPr>
        <p:spPr>
          <a:xfrm>
            <a:off x="4065650" y="1305700"/>
            <a:ext cx="1338000" cy="58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>
                <a:latin typeface="Lora"/>
                <a:ea typeface="Lora"/>
                <a:cs typeface="Lora"/>
                <a:sym typeface="Lora"/>
              </a:rPr>
              <a:t>Sign MOU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>
                <a:latin typeface="Lora"/>
                <a:ea typeface="Lora"/>
                <a:cs typeface="Lora"/>
                <a:sym typeface="Lora"/>
              </a:rPr>
              <a:t>with nuTonomy</a:t>
            </a:r>
          </a:p>
        </p:txBody>
      </p:sp>
      <p:cxnSp>
        <p:nvCxnSpPr>
          <p:cNvPr id="483" name="Shape 483"/>
          <p:cNvCxnSpPr/>
          <p:nvPr/>
        </p:nvCxnSpPr>
        <p:spPr>
          <a:xfrm rot="10800000">
            <a:off x="6387225" y="1845925"/>
            <a:ext cx="0" cy="266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84" name="Shape 484"/>
          <p:cNvSpPr txBox="1"/>
          <p:nvPr/>
        </p:nvSpPr>
        <p:spPr>
          <a:xfrm>
            <a:off x="4306250" y="2086450"/>
            <a:ext cx="1173600" cy="26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i="1">
                <a:latin typeface="Lora"/>
                <a:ea typeface="Lora"/>
                <a:cs typeface="Lora"/>
                <a:sym typeface="Lora"/>
              </a:rPr>
              <a:t>Nov ‘16</a:t>
            </a:r>
          </a:p>
        </p:txBody>
      </p:sp>
      <p:sp>
        <p:nvSpPr>
          <p:cNvPr id="485" name="Shape 485"/>
          <p:cNvSpPr/>
          <p:nvPr/>
        </p:nvSpPr>
        <p:spPr>
          <a:xfrm>
            <a:off x="6953800" y="2443375"/>
            <a:ext cx="149400" cy="1494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6" name="Shape 486"/>
          <p:cNvSpPr txBox="1"/>
          <p:nvPr/>
        </p:nvSpPr>
        <p:spPr>
          <a:xfrm>
            <a:off x="6675450" y="2072425"/>
            <a:ext cx="874500" cy="22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i="1">
                <a:latin typeface="Lora"/>
                <a:ea typeface="Lora"/>
                <a:cs typeface="Lora"/>
                <a:sym typeface="Lora"/>
              </a:rPr>
              <a:t> June ‘17</a:t>
            </a:r>
          </a:p>
        </p:txBody>
      </p:sp>
      <p:sp>
        <p:nvSpPr>
          <p:cNvPr id="487" name="Shape 487"/>
          <p:cNvSpPr txBox="1"/>
          <p:nvPr/>
        </p:nvSpPr>
        <p:spPr>
          <a:xfrm>
            <a:off x="7609225" y="2077900"/>
            <a:ext cx="874500" cy="29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i="1">
                <a:latin typeface="Lora"/>
                <a:ea typeface="Lora"/>
                <a:cs typeface="Lora"/>
                <a:sym typeface="Lora"/>
              </a:rPr>
              <a:t>Sept ‘17</a:t>
            </a:r>
          </a:p>
        </p:txBody>
      </p:sp>
      <p:sp>
        <p:nvSpPr>
          <p:cNvPr id="488" name="Shape 488"/>
          <p:cNvSpPr/>
          <p:nvPr/>
        </p:nvSpPr>
        <p:spPr>
          <a:xfrm>
            <a:off x="7895575" y="2443375"/>
            <a:ext cx="149400" cy="1494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9" name="Shape 489"/>
          <p:cNvSpPr txBox="1"/>
          <p:nvPr/>
        </p:nvSpPr>
        <p:spPr>
          <a:xfrm>
            <a:off x="5098025" y="3004825"/>
            <a:ext cx="1122300" cy="58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>
                <a:latin typeface="Lora"/>
                <a:ea typeface="Lora"/>
                <a:cs typeface="Lora"/>
                <a:sym typeface="Lora"/>
              </a:rPr>
              <a:t>nuTonomy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>
                <a:latin typeface="Lora"/>
                <a:ea typeface="Lora"/>
                <a:cs typeface="Lora"/>
                <a:sym typeface="Lora"/>
              </a:rPr>
              <a:t>begins testing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>
                <a:latin typeface="Lora"/>
                <a:ea typeface="Lora"/>
                <a:cs typeface="Lora"/>
                <a:sym typeface="Lora"/>
              </a:rPr>
              <a:t>in the Ray Flynn Marine Park</a:t>
            </a:r>
          </a:p>
        </p:txBody>
      </p:sp>
      <p:sp>
        <p:nvSpPr>
          <p:cNvPr id="490" name="Shape 490"/>
          <p:cNvSpPr txBox="1"/>
          <p:nvPr/>
        </p:nvSpPr>
        <p:spPr>
          <a:xfrm>
            <a:off x="5805700" y="1108975"/>
            <a:ext cx="1173600" cy="66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>
                <a:latin typeface="Lora"/>
                <a:ea typeface="Lora"/>
                <a:cs typeface="Lora"/>
                <a:sym typeface="Lora"/>
              </a:rPr>
              <a:t>Optimus Ride approved to test</a:t>
            </a:r>
          </a:p>
        </p:txBody>
      </p:sp>
      <p:sp>
        <p:nvSpPr>
          <p:cNvPr id="491" name="Shape 491"/>
          <p:cNvSpPr txBox="1"/>
          <p:nvPr/>
        </p:nvSpPr>
        <p:spPr>
          <a:xfrm>
            <a:off x="6427200" y="3004825"/>
            <a:ext cx="1468500" cy="66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>
                <a:latin typeface="Lora"/>
                <a:ea typeface="Lora"/>
                <a:cs typeface="Lora"/>
                <a:sym typeface="Lora"/>
              </a:rPr>
              <a:t>Delphi approved to test</a:t>
            </a:r>
          </a:p>
        </p:txBody>
      </p:sp>
      <p:cxnSp>
        <p:nvCxnSpPr>
          <p:cNvPr id="492" name="Shape 492"/>
          <p:cNvCxnSpPr/>
          <p:nvPr/>
        </p:nvCxnSpPr>
        <p:spPr>
          <a:xfrm rot="10800000">
            <a:off x="7028500" y="2741725"/>
            <a:ext cx="0" cy="266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93" name="Shape 493"/>
          <p:cNvSpPr txBox="1"/>
          <p:nvPr/>
        </p:nvSpPr>
        <p:spPr>
          <a:xfrm>
            <a:off x="7312225" y="1188775"/>
            <a:ext cx="1468500" cy="66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>
                <a:latin typeface="Lora"/>
                <a:ea typeface="Lora"/>
                <a:cs typeface="Lora"/>
                <a:sym typeface="Lora"/>
              </a:rPr>
              <a:t>Over 600 miles of AV testing on Boston streets</a:t>
            </a:r>
          </a:p>
        </p:txBody>
      </p:sp>
      <p:cxnSp>
        <p:nvCxnSpPr>
          <p:cNvPr id="494" name="Shape 494"/>
          <p:cNvCxnSpPr/>
          <p:nvPr/>
        </p:nvCxnSpPr>
        <p:spPr>
          <a:xfrm rot="10800000">
            <a:off x="7970275" y="1881925"/>
            <a:ext cx="0" cy="266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4982400" cy="438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Testing Governance: Boston’s Approach</a:t>
            </a:r>
          </a:p>
        </p:txBody>
      </p:sp>
      <p:sp>
        <p:nvSpPr>
          <p:cNvPr id="500" name="Shape 500"/>
          <p:cNvSpPr/>
          <p:nvPr/>
        </p:nvSpPr>
        <p:spPr>
          <a:xfrm>
            <a:off x="1291050" y="1728500"/>
            <a:ext cx="767700" cy="7149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1" name="Shape 501"/>
          <p:cNvSpPr txBox="1"/>
          <p:nvPr/>
        </p:nvSpPr>
        <p:spPr>
          <a:xfrm>
            <a:off x="1520100" y="1840575"/>
            <a:ext cx="309600" cy="34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</a:p>
        </p:txBody>
      </p:sp>
      <p:sp>
        <p:nvSpPr>
          <p:cNvPr id="502" name="Shape 502"/>
          <p:cNvSpPr/>
          <p:nvPr/>
        </p:nvSpPr>
        <p:spPr>
          <a:xfrm>
            <a:off x="4188150" y="1728500"/>
            <a:ext cx="767700" cy="7149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3" name="Shape 503"/>
          <p:cNvSpPr txBox="1"/>
          <p:nvPr/>
        </p:nvSpPr>
        <p:spPr>
          <a:xfrm>
            <a:off x="4379900" y="1840575"/>
            <a:ext cx="3468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</a:p>
        </p:txBody>
      </p:sp>
      <p:sp>
        <p:nvSpPr>
          <p:cNvPr id="504" name="Shape 504"/>
          <p:cNvSpPr/>
          <p:nvPr/>
        </p:nvSpPr>
        <p:spPr>
          <a:xfrm>
            <a:off x="7085250" y="1653825"/>
            <a:ext cx="767700" cy="7149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5" name="Shape 505"/>
          <p:cNvSpPr txBox="1"/>
          <p:nvPr/>
        </p:nvSpPr>
        <p:spPr>
          <a:xfrm>
            <a:off x="7299650" y="1765900"/>
            <a:ext cx="4005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</a:p>
        </p:txBody>
      </p:sp>
      <p:sp>
        <p:nvSpPr>
          <p:cNvPr id="506" name="Shape 506"/>
          <p:cNvSpPr txBox="1"/>
          <p:nvPr/>
        </p:nvSpPr>
        <p:spPr>
          <a:xfrm>
            <a:off x="610425" y="2557300"/>
            <a:ext cx="2219400" cy="85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Sign an MOU </a:t>
            </a:r>
          </a:p>
          <a:p>
            <a:pPr lvl="0" algn="ctr" rtl="0">
              <a:spcBef>
                <a:spcPts val="0"/>
              </a:spcBef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7" name="Shape 507"/>
          <p:cNvSpPr txBox="1"/>
          <p:nvPr/>
        </p:nvSpPr>
        <p:spPr>
          <a:xfrm>
            <a:off x="6359400" y="2557300"/>
            <a:ext cx="2219400" cy="85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Application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to the State </a:t>
            </a:r>
          </a:p>
        </p:txBody>
      </p:sp>
      <p:sp>
        <p:nvSpPr>
          <p:cNvPr id="508" name="Shape 508"/>
          <p:cNvSpPr txBox="1"/>
          <p:nvPr/>
        </p:nvSpPr>
        <p:spPr>
          <a:xfrm>
            <a:off x="3443600" y="2557300"/>
            <a:ext cx="2219400" cy="85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Develop a testing plan with the City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238100" y="157225"/>
            <a:ext cx="5208000" cy="438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Current Vehicle Testing Locations</a:t>
            </a:r>
          </a:p>
        </p:txBody>
      </p:sp>
      <p:pic>
        <p:nvPicPr>
          <p:cNvPr id="514" name="Shape 5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3600" y="649175"/>
            <a:ext cx="5722521" cy="3981499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Shape 515"/>
          <p:cNvSpPr txBox="1"/>
          <p:nvPr/>
        </p:nvSpPr>
        <p:spPr>
          <a:xfrm>
            <a:off x="238100" y="857250"/>
            <a:ext cx="2675400" cy="36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Marine Park (191 acres)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Montserrat"/>
              <a:buChar char="✓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no traffic signals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Montserrat"/>
              <a:buChar char="✓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limited traffic</a:t>
            </a:r>
          </a:p>
          <a:p>
            <a:pPr lvl="0" rtl="0">
              <a:spcBef>
                <a:spcPts val="0"/>
              </a:spcBef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Seaport Area (1,000 acres)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Montserrat"/>
              <a:buChar char="✓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Signalized intersections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Montserrat"/>
              <a:buChar char="✓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Bridges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Montserrat"/>
              <a:buChar char="✓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Left turns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Montserrat"/>
              <a:buChar char="✓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Multi-lane roadways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Montserrat"/>
              <a:buChar char="✓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Pedestrian activity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Montserrat"/>
              <a:buChar char="✓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Bike lanes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Montserrat"/>
              <a:buChar char="✓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Underpasses / Overpasses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Montserrat"/>
              <a:buChar char="✓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Rotaries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Montserrat"/>
              <a:buChar char="✓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On-street parking</a:t>
            </a:r>
          </a:p>
          <a:p>
            <a:pPr lvl="0" rtl="0">
              <a:spcBef>
                <a:spcPts val="0"/>
              </a:spcBef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200" b="1">
                <a:latin typeface="Montserrat"/>
                <a:ea typeface="Montserrat"/>
                <a:cs typeface="Montserrat"/>
                <a:sym typeface="Montserrat"/>
              </a:rPr>
              <a:t>Next Step: </a:t>
            </a: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City-wide testing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lvl="0" rtl="0">
              <a:spcBef>
                <a:spcPts val="0"/>
              </a:spcBef>
              <a:buNone/>
            </a:pPr>
            <a:endParaRPr sz="12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/>
          <p:nvPr/>
        </p:nvSpPr>
        <p:spPr>
          <a:xfrm>
            <a:off x="3280633" y="4618946"/>
            <a:ext cx="2582700" cy="20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i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Source: NPR News | 2014 Census data </a:t>
            </a:r>
          </a:p>
        </p:txBody>
      </p:sp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B5D4"/>
              </a:buClr>
              <a:buSzPct val="25000"/>
              <a:buFont typeface="Arial"/>
              <a:buNone/>
            </a:pPr>
            <a:r>
              <a:rPr lang="en-US"/>
              <a:t>Workforce + Pathways</a:t>
            </a:r>
          </a:p>
        </p:txBody>
      </p:sp>
      <p:pic>
        <p:nvPicPr>
          <p:cNvPr id="523" name="Shape 523"/>
          <p:cNvPicPr preferRelativeResize="0"/>
          <p:nvPr/>
        </p:nvPicPr>
        <p:blipFill rotWithShape="1">
          <a:blip r:embed="rId3">
            <a:alphaModFix/>
          </a:blip>
          <a:srcRect b="1883"/>
          <a:stretch/>
        </p:blipFill>
        <p:spPr>
          <a:xfrm>
            <a:off x="1425000" y="750074"/>
            <a:ext cx="6293975" cy="36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Shape 5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210" y="646537"/>
            <a:ext cx="5925174" cy="3724875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Shape 529"/>
          <p:cNvSpPr txBox="1"/>
          <p:nvPr/>
        </p:nvSpPr>
        <p:spPr>
          <a:xfrm>
            <a:off x="3169200" y="4434200"/>
            <a:ext cx="4143000" cy="21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100">
                <a:latin typeface="Lora"/>
                <a:ea typeface="Lora"/>
                <a:cs typeface="Lora"/>
                <a:sym typeface="Lora"/>
              </a:rPr>
              <a:t>source: World Economic Forum; BCG analysis, August 2016</a:t>
            </a:r>
          </a:p>
        </p:txBody>
      </p:sp>
      <p:sp>
        <p:nvSpPr>
          <p:cNvPr id="530" name="Shape 530"/>
          <p:cNvSpPr/>
          <p:nvPr/>
        </p:nvSpPr>
        <p:spPr>
          <a:xfrm>
            <a:off x="856100" y="1174475"/>
            <a:ext cx="410100" cy="26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1" name="Shape 531"/>
          <p:cNvSpPr/>
          <p:nvPr/>
        </p:nvSpPr>
        <p:spPr>
          <a:xfrm>
            <a:off x="1373000" y="1136025"/>
            <a:ext cx="5638200" cy="2994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4938600" cy="438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Business models: sharing isn’t easy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/>
          <p:nvPr/>
        </p:nvSpPr>
        <p:spPr>
          <a:xfrm>
            <a:off x="5954225" y="4066900"/>
            <a:ext cx="2967600" cy="21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700">
                <a:latin typeface="Lora"/>
                <a:ea typeface="Lora"/>
                <a:cs typeface="Lora"/>
                <a:sym typeface="Lora"/>
              </a:rPr>
              <a:t>source: World Economic Forum; BCG analysis, August 2016</a:t>
            </a:r>
          </a:p>
        </p:txBody>
      </p:sp>
      <p:sp>
        <p:nvSpPr>
          <p:cNvPr id="538" name="Shape 538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4938600" cy="438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Business models: focus groups</a:t>
            </a:r>
          </a:p>
        </p:txBody>
      </p:sp>
      <p:sp>
        <p:nvSpPr>
          <p:cNvPr id="539" name="Shape 539"/>
          <p:cNvSpPr txBox="1">
            <a:spLocks noGrp="1"/>
          </p:cNvSpPr>
          <p:nvPr>
            <p:ph type="title"/>
          </p:nvPr>
        </p:nvSpPr>
        <p:spPr>
          <a:xfrm>
            <a:off x="367300" y="2010850"/>
            <a:ext cx="8554500" cy="8214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400" b="0"/>
              <a:t>44% of people said the number one reason for having a self-driving car is to </a:t>
            </a:r>
            <a:r>
              <a:rPr lang="en-US" sz="1400" u="sng"/>
              <a:t>not have to park.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/>
          <p:nvPr/>
        </p:nvSpPr>
        <p:spPr>
          <a:xfrm>
            <a:off x="279550" y="1039875"/>
            <a:ext cx="4239900" cy="335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 b="1" u="sng">
                <a:latin typeface="Montserrat"/>
                <a:ea typeface="Montserrat"/>
                <a:cs typeface="Montserrat"/>
                <a:sym typeface="Montserrat"/>
              </a:rPr>
              <a:t>City of Boston Roadway Projects (FY16):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	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>
                <a:latin typeface="Lora"/>
                <a:ea typeface="Lora"/>
                <a:cs typeface="Lora"/>
                <a:sym typeface="Lora"/>
              </a:rPr>
              <a:t>$45M road reconstruction &amp; bridge maintenance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1800">
                <a:latin typeface="Lora"/>
                <a:ea typeface="Lora"/>
                <a:cs typeface="Lora"/>
                <a:sym typeface="Lora"/>
              </a:rPr>
              <a:t>$9M Resurfacing roadways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1800">
                <a:latin typeface="Lora"/>
                <a:ea typeface="Lora"/>
                <a:cs typeface="Lora"/>
                <a:sym typeface="Lora"/>
              </a:rPr>
              <a:t>$21M in Trasnportation Improvements</a:t>
            </a:r>
          </a:p>
          <a:p>
            <a:pPr lvl="0">
              <a:spcBef>
                <a:spcPts val="0"/>
              </a:spcBef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		</a:t>
            </a:r>
          </a:p>
          <a:p>
            <a:pPr lvl="0">
              <a:spcBef>
                <a:spcPts val="0"/>
              </a:spcBef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5" name="Shape 545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7404600" cy="438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Infrastructure: How do we fund roads in the future?</a:t>
            </a:r>
          </a:p>
        </p:txBody>
      </p:sp>
      <p:sp>
        <p:nvSpPr>
          <p:cNvPr id="546" name="Shape 546"/>
          <p:cNvSpPr txBox="1"/>
          <p:nvPr/>
        </p:nvSpPr>
        <p:spPr>
          <a:xfrm>
            <a:off x="4655200" y="1039875"/>
            <a:ext cx="4402800" cy="346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 u="sng">
                <a:latin typeface="Montserrat"/>
                <a:ea typeface="Montserrat"/>
                <a:cs typeface="Montserrat"/>
                <a:sym typeface="Montserrat"/>
              </a:rPr>
              <a:t>Transportation Related Revenue:</a:t>
            </a:r>
            <a:r>
              <a:rPr lang="en-US" sz="1800" b="1">
                <a:latin typeface="Montserrat"/>
                <a:ea typeface="Montserrat"/>
                <a:cs typeface="Montserrat"/>
                <a:sym typeface="Montserrat"/>
              </a:rPr>
              <a:t> 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1800">
                <a:latin typeface="Lora"/>
                <a:ea typeface="Lora"/>
                <a:cs typeface="Lora"/>
                <a:sym typeface="Lora"/>
              </a:rPr>
              <a:t>$58M in Vehicle Excise Tax payments (FY18)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>
                <a:latin typeface="Lora"/>
                <a:ea typeface="Lora"/>
                <a:cs typeface="Lora"/>
                <a:sym typeface="Lora"/>
              </a:rPr>
              <a:t>$61.3M in Parking Fines (FY18)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>
                <a:latin typeface="Lora"/>
                <a:ea typeface="Lora"/>
                <a:cs typeface="Lora"/>
                <a:sym typeface="Lora"/>
              </a:rPr>
              <a:t>$16M in Parking Meter Fees (FY18)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lvl="0" rtl="0">
              <a:spcBef>
                <a:spcPts val="0"/>
              </a:spcBef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		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3641100" cy="438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Department of Yes</a:t>
            </a:r>
          </a:p>
        </p:txBody>
      </p:sp>
      <p:pic>
        <p:nvPicPr>
          <p:cNvPr id="344" name="Shape 344" descr="monum-approach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0775" y="288850"/>
            <a:ext cx="5558099" cy="400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>
            <a:spLocks noGrp="1"/>
          </p:cNvSpPr>
          <p:nvPr>
            <p:ph type="title"/>
          </p:nvPr>
        </p:nvSpPr>
        <p:spPr>
          <a:xfrm>
            <a:off x="311700" y="144317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Thank you</a:t>
            </a:r>
          </a:p>
        </p:txBody>
      </p:sp>
      <p:sp>
        <p:nvSpPr>
          <p:cNvPr id="552" name="Shape 552"/>
          <p:cNvSpPr txBox="1">
            <a:spLocks noGrp="1"/>
          </p:cNvSpPr>
          <p:nvPr>
            <p:ph type="title" idx="2"/>
          </p:nvPr>
        </p:nvSpPr>
        <p:spPr>
          <a:xfrm>
            <a:off x="311687" y="2505400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@Kris_W_Carter</a:t>
            </a:r>
          </a:p>
          <a:p>
            <a:pPr lvl="0">
              <a:spcBef>
                <a:spcPts val="0"/>
              </a:spcBef>
              <a:buNone/>
            </a:pPr>
            <a:r>
              <a:rPr lang="en-US" u="sng">
                <a:solidFill>
                  <a:srgbClr val="FFFFFF"/>
                </a:solidFill>
                <a:hlinkClick r:id="rId3"/>
              </a:rPr>
              <a:t>Kristopher.Carter@Boston.gov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-US"/>
              <a:t>Boston.gov/Boston-av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Shape 349"/>
          <p:cNvPicPr preferRelativeResize="0"/>
          <p:nvPr/>
        </p:nvPicPr>
        <p:blipFill rotWithShape="1">
          <a:blip r:embed="rId3">
            <a:alphaModFix/>
          </a:blip>
          <a:srcRect l="4885" t="15978" r="4477" b="34088"/>
          <a:stretch/>
        </p:blipFill>
        <p:spPr>
          <a:xfrm>
            <a:off x="1236650" y="2703376"/>
            <a:ext cx="6000954" cy="196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Shape 350"/>
          <p:cNvSpPr/>
          <p:nvPr/>
        </p:nvSpPr>
        <p:spPr>
          <a:xfrm>
            <a:off x="12420600" y="283661"/>
            <a:ext cx="5257800" cy="742799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>
                <a:solidFill>
                  <a:srgbClr val="00B5D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Launch the Question Campaign</a:t>
            </a:r>
          </a:p>
          <a:p>
            <a:pPr marL="0" marR="0" lvl="0" indent="0" algn="l" rtl="0">
              <a:spcBef>
                <a:spcPts val="800"/>
              </a:spcBef>
              <a:buSzPct val="25000"/>
              <a:buNone/>
            </a:pPr>
            <a:r>
              <a:rPr lang="en-US" sz="2800">
                <a:solidFill>
                  <a:srgbClr val="00B5D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Announce Early Action Projects </a:t>
            </a:r>
          </a:p>
        </p:txBody>
      </p:sp>
      <p:sp>
        <p:nvSpPr>
          <p:cNvPr id="351" name="Shape 351"/>
          <p:cNvSpPr/>
          <p:nvPr/>
        </p:nvSpPr>
        <p:spPr>
          <a:xfrm>
            <a:off x="12420600" y="1122112"/>
            <a:ext cx="5257800" cy="7428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00B5D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Vision-building Public Forums</a:t>
            </a:r>
          </a:p>
        </p:txBody>
      </p:sp>
      <p:sp>
        <p:nvSpPr>
          <p:cNvPr id="352" name="Shape 352"/>
          <p:cNvSpPr/>
          <p:nvPr/>
        </p:nvSpPr>
        <p:spPr>
          <a:xfrm>
            <a:off x="12420600" y="1960562"/>
            <a:ext cx="5257800" cy="7428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00B5D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Release of Go Boston 2030 Vision and Goals Plan</a:t>
            </a:r>
          </a:p>
        </p:txBody>
      </p:sp>
      <p:sp>
        <p:nvSpPr>
          <p:cNvPr id="353" name="Shape 353"/>
          <p:cNvSpPr/>
          <p:nvPr/>
        </p:nvSpPr>
        <p:spPr>
          <a:xfrm>
            <a:off x="12420600" y="2799012"/>
            <a:ext cx="5257800" cy="742799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00B5D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Development of long-term projects and policies</a:t>
            </a:r>
          </a:p>
        </p:txBody>
      </p:sp>
      <p:sp>
        <p:nvSpPr>
          <p:cNvPr id="354" name="Shape 354"/>
          <p:cNvSpPr/>
          <p:nvPr/>
        </p:nvSpPr>
        <p:spPr>
          <a:xfrm>
            <a:off x="12404557" y="3655512"/>
            <a:ext cx="5257800" cy="7428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00B5D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Release of Go Boston 2030 Projects and Policies Plan</a:t>
            </a:r>
          </a:p>
        </p:txBody>
      </p:sp>
      <p:sp>
        <p:nvSpPr>
          <p:cNvPr id="355" name="Shape 355"/>
          <p:cNvSpPr txBox="1"/>
          <p:nvPr/>
        </p:nvSpPr>
        <p:spPr>
          <a:xfrm>
            <a:off x="259700" y="187900"/>
            <a:ext cx="8229600" cy="532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B5D4"/>
              </a:buClr>
              <a:buSzPct val="25000"/>
              <a:buFont typeface="Arial"/>
              <a:buNone/>
            </a:pPr>
            <a:r>
              <a:rPr lang="en-US" sz="1800" b="1">
                <a:latin typeface="Montserrat"/>
                <a:ea typeface="Montserrat"/>
                <a:cs typeface="Montserrat"/>
                <a:sym typeface="Montserrat"/>
              </a:rPr>
              <a:t>Boston Context: Two sides of a coin</a:t>
            </a:r>
          </a:p>
        </p:txBody>
      </p:sp>
      <p:sp>
        <p:nvSpPr>
          <p:cNvPr id="356" name="Shape 356"/>
          <p:cNvSpPr/>
          <p:nvPr/>
        </p:nvSpPr>
        <p:spPr>
          <a:xfrm>
            <a:off x="562854" y="720100"/>
            <a:ext cx="2810100" cy="7428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Thriving economy</a:t>
            </a:r>
          </a:p>
          <a:p>
            <a:pPr marL="0" marR="0" lvl="0" indent="0" algn="ctr" rtl="0">
              <a:spcBef>
                <a:spcPts val="800"/>
              </a:spcBef>
              <a:buSzPct val="25000"/>
              <a:buNone/>
            </a:pPr>
            <a:r>
              <a:rPr lang="en-US" sz="1800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Growing inequities</a:t>
            </a: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357" name="Shape 357"/>
          <p:cNvSpPr/>
          <p:nvPr/>
        </p:nvSpPr>
        <p:spPr>
          <a:xfrm>
            <a:off x="4238700" y="720087"/>
            <a:ext cx="4519199" cy="7428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Growing and young population</a:t>
            </a:r>
          </a:p>
          <a:p>
            <a:pPr marL="0" marR="0" lvl="0" indent="0" algn="ctr" rtl="0">
              <a:spcBef>
                <a:spcPts val="800"/>
              </a:spcBef>
              <a:buSzPct val="25000"/>
              <a:buNone/>
            </a:pPr>
            <a:r>
              <a:rPr lang="en-US" sz="1800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Limited connections to new jobs</a:t>
            </a:r>
          </a:p>
        </p:txBody>
      </p:sp>
      <p:sp>
        <p:nvSpPr>
          <p:cNvPr id="358" name="Shape 358"/>
          <p:cNvSpPr/>
          <p:nvPr/>
        </p:nvSpPr>
        <p:spPr>
          <a:xfrm>
            <a:off x="1904475" y="1864925"/>
            <a:ext cx="4665300" cy="6846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80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Declining GHG emissions</a:t>
            </a:r>
          </a:p>
          <a:p>
            <a:pPr marL="0" marR="0" lvl="0" indent="0" algn="ctr" rtl="0">
              <a:spcBef>
                <a:spcPts val="800"/>
              </a:spcBef>
              <a:buSzPct val="25000"/>
              <a:buNone/>
            </a:pPr>
            <a:r>
              <a:rPr lang="en-US" sz="1800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Limited extreme-event preparedness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title"/>
          </p:nvPr>
        </p:nvSpPr>
        <p:spPr>
          <a:xfrm>
            <a:off x="298225" y="207050"/>
            <a:ext cx="66948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B5D4"/>
              </a:buClr>
              <a:buSzPct val="25000"/>
              <a:buFont typeface="Arial"/>
              <a:buNone/>
            </a:pPr>
            <a:r>
              <a:rPr lang="en-US"/>
              <a:t>Citizen-voiced goals through GoBoston 2030</a:t>
            </a:r>
          </a:p>
        </p:txBody>
      </p:sp>
      <p:sp>
        <p:nvSpPr>
          <p:cNvPr id="364" name="Shape 364"/>
          <p:cNvSpPr/>
          <p:nvPr/>
        </p:nvSpPr>
        <p:spPr>
          <a:xfrm>
            <a:off x="457200" y="1435375"/>
            <a:ext cx="2127000" cy="742800"/>
          </a:xfrm>
          <a:prstGeom prst="roundRect">
            <a:avLst>
              <a:gd name="adj" fmla="val 16667"/>
            </a:avLst>
          </a:prstGeom>
          <a:solidFill>
            <a:srgbClr val="00B5D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Access</a:t>
            </a:r>
          </a:p>
        </p:txBody>
      </p:sp>
      <p:sp>
        <p:nvSpPr>
          <p:cNvPr id="365" name="Shape 365"/>
          <p:cNvSpPr/>
          <p:nvPr/>
        </p:nvSpPr>
        <p:spPr>
          <a:xfrm>
            <a:off x="457200" y="2274525"/>
            <a:ext cx="2127000" cy="742800"/>
          </a:xfrm>
          <a:prstGeom prst="roundRect">
            <a:avLst>
              <a:gd name="adj" fmla="val 16667"/>
            </a:avLst>
          </a:prstGeom>
          <a:solidFill>
            <a:srgbClr val="00B5D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Safety</a:t>
            </a:r>
          </a:p>
        </p:txBody>
      </p:sp>
      <p:sp>
        <p:nvSpPr>
          <p:cNvPr id="366" name="Shape 366"/>
          <p:cNvSpPr/>
          <p:nvPr/>
        </p:nvSpPr>
        <p:spPr>
          <a:xfrm>
            <a:off x="457200" y="3113675"/>
            <a:ext cx="2127000" cy="742800"/>
          </a:xfrm>
          <a:prstGeom prst="roundRect">
            <a:avLst>
              <a:gd name="adj" fmla="val 16667"/>
            </a:avLst>
          </a:prstGeom>
          <a:solidFill>
            <a:srgbClr val="00B5D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Reliability</a:t>
            </a:r>
          </a:p>
        </p:txBody>
      </p:sp>
      <p:sp>
        <p:nvSpPr>
          <p:cNvPr id="367" name="Shape 367"/>
          <p:cNvSpPr/>
          <p:nvPr/>
        </p:nvSpPr>
        <p:spPr>
          <a:xfrm>
            <a:off x="2920425" y="1436775"/>
            <a:ext cx="5682300" cy="7428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Make Boston’s neighborhoods interconnected for all modes</a:t>
            </a:r>
          </a:p>
        </p:txBody>
      </p:sp>
      <p:sp>
        <p:nvSpPr>
          <p:cNvPr id="368" name="Shape 368"/>
          <p:cNvSpPr/>
          <p:nvPr/>
        </p:nvSpPr>
        <p:spPr>
          <a:xfrm>
            <a:off x="2920450" y="2275225"/>
            <a:ext cx="5682300" cy="7428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Substantially reduce through design and education</a:t>
            </a:r>
          </a:p>
        </p:txBody>
      </p:sp>
      <p:sp>
        <p:nvSpPr>
          <p:cNvPr id="369" name="Shape 369"/>
          <p:cNvSpPr/>
          <p:nvPr/>
        </p:nvSpPr>
        <p:spPr>
          <a:xfrm>
            <a:off x="2920425" y="3113675"/>
            <a:ext cx="5682300" cy="7428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Make travel predictable on transit and roadway networks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title"/>
          </p:nvPr>
        </p:nvSpPr>
        <p:spPr>
          <a:xfrm>
            <a:off x="304450" y="200825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B5D4"/>
              </a:buClr>
              <a:buSzPct val="25000"/>
              <a:buFont typeface="Arial"/>
              <a:buNone/>
            </a:pPr>
            <a:r>
              <a:rPr lang="en-US"/>
              <a:t>Citizen-informed vision</a:t>
            </a:r>
          </a:p>
        </p:txBody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How can </a:t>
            </a:r>
            <a:r>
              <a:rPr lang="en-US" sz="1800" b="1" u="sng">
                <a:latin typeface="Montserrat"/>
                <a:ea typeface="Montserrat"/>
                <a:cs typeface="Montserrat"/>
                <a:sym typeface="Montserrat"/>
              </a:rPr>
              <a:t>autonomous vehicles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support the goals in GoBoston 2030?</a:t>
            </a:r>
          </a:p>
          <a:p>
            <a: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</a:pPr>
            <a:endParaRPr sz="3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Shape 376"/>
          <p:cNvSpPr/>
          <p:nvPr/>
        </p:nvSpPr>
        <p:spPr>
          <a:xfrm>
            <a:off x="457200" y="1771650"/>
            <a:ext cx="1740900" cy="742800"/>
          </a:xfrm>
          <a:prstGeom prst="roundRect">
            <a:avLst>
              <a:gd name="adj" fmla="val 16667"/>
            </a:avLst>
          </a:prstGeom>
          <a:solidFill>
            <a:srgbClr val="00B5D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Access</a:t>
            </a:r>
          </a:p>
        </p:txBody>
      </p:sp>
      <p:sp>
        <p:nvSpPr>
          <p:cNvPr id="377" name="Shape 377"/>
          <p:cNvSpPr/>
          <p:nvPr/>
        </p:nvSpPr>
        <p:spPr>
          <a:xfrm>
            <a:off x="457200" y="2610800"/>
            <a:ext cx="1740900" cy="742800"/>
          </a:xfrm>
          <a:prstGeom prst="roundRect">
            <a:avLst>
              <a:gd name="adj" fmla="val 16667"/>
            </a:avLst>
          </a:prstGeom>
          <a:solidFill>
            <a:srgbClr val="00B5D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Safety</a:t>
            </a:r>
          </a:p>
        </p:txBody>
      </p:sp>
      <p:sp>
        <p:nvSpPr>
          <p:cNvPr id="378" name="Shape 378"/>
          <p:cNvSpPr/>
          <p:nvPr/>
        </p:nvSpPr>
        <p:spPr>
          <a:xfrm>
            <a:off x="457200" y="3449950"/>
            <a:ext cx="1740900" cy="742800"/>
          </a:xfrm>
          <a:prstGeom prst="roundRect">
            <a:avLst>
              <a:gd name="adj" fmla="val 16667"/>
            </a:avLst>
          </a:prstGeom>
          <a:solidFill>
            <a:srgbClr val="00B5D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Reliability</a:t>
            </a:r>
          </a:p>
        </p:txBody>
      </p:sp>
      <p:sp>
        <p:nvSpPr>
          <p:cNvPr id="379" name="Shape 379"/>
          <p:cNvSpPr/>
          <p:nvPr/>
        </p:nvSpPr>
        <p:spPr>
          <a:xfrm>
            <a:off x="2521926" y="1773050"/>
            <a:ext cx="6080700" cy="7428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better connections to major transit lines, for those with mobility impairments, and an aging boomer population</a:t>
            </a:r>
          </a:p>
        </p:txBody>
      </p:sp>
      <p:sp>
        <p:nvSpPr>
          <p:cNvPr id="380" name="Shape 380"/>
          <p:cNvSpPr/>
          <p:nvPr/>
        </p:nvSpPr>
        <p:spPr>
          <a:xfrm>
            <a:off x="2522026" y="2611500"/>
            <a:ext cx="6080699" cy="7428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a reduction in human-error caused crashes by 90%</a:t>
            </a:r>
          </a:p>
        </p:txBody>
      </p:sp>
      <p:sp>
        <p:nvSpPr>
          <p:cNvPr id="381" name="Shape 381"/>
          <p:cNvSpPr/>
          <p:nvPr/>
        </p:nvSpPr>
        <p:spPr>
          <a:xfrm>
            <a:off x="2522026" y="3449950"/>
            <a:ext cx="6080700" cy="7428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connected vehicles could mean better efficiency and more predictable transportation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/>
          <p:nvPr/>
        </p:nvSpPr>
        <p:spPr>
          <a:xfrm>
            <a:off x="2119425" y="2068850"/>
            <a:ext cx="864300" cy="81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22     </a:t>
            </a:r>
          </a:p>
        </p:txBody>
      </p:sp>
      <p:cxnSp>
        <p:nvCxnSpPr>
          <p:cNvPr id="388" name="Shape 388"/>
          <p:cNvCxnSpPr/>
          <p:nvPr/>
        </p:nvCxnSpPr>
        <p:spPr>
          <a:xfrm>
            <a:off x="3289964" y="1970413"/>
            <a:ext cx="2400" cy="8130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9" name="Shape 389"/>
          <p:cNvSpPr txBox="1">
            <a:spLocks noGrp="1"/>
          </p:cNvSpPr>
          <p:nvPr>
            <p:ph type="title"/>
          </p:nvPr>
        </p:nvSpPr>
        <p:spPr>
          <a:xfrm>
            <a:off x="304450" y="219500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B5D4"/>
              </a:buClr>
              <a:buSzPct val="25000"/>
              <a:buFont typeface="Arial"/>
              <a:buNone/>
            </a:pPr>
            <a:r>
              <a:rPr lang="en-US"/>
              <a:t>Three Numbers to Remember</a:t>
            </a:r>
          </a:p>
        </p:txBody>
      </p:sp>
      <p:sp>
        <p:nvSpPr>
          <p:cNvPr id="390" name="Shape 390"/>
          <p:cNvSpPr txBox="1"/>
          <p:nvPr/>
        </p:nvSpPr>
        <p:spPr>
          <a:xfrm>
            <a:off x="3945550" y="2068850"/>
            <a:ext cx="1370400" cy="86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24     </a:t>
            </a:r>
          </a:p>
        </p:txBody>
      </p:sp>
      <p:cxnSp>
        <p:nvCxnSpPr>
          <p:cNvPr id="391" name="Shape 391"/>
          <p:cNvCxnSpPr/>
          <p:nvPr/>
        </p:nvCxnSpPr>
        <p:spPr>
          <a:xfrm>
            <a:off x="5426164" y="1970413"/>
            <a:ext cx="2400" cy="8130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2" name="Shape 392"/>
          <p:cNvSpPr txBox="1"/>
          <p:nvPr/>
        </p:nvSpPr>
        <p:spPr>
          <a:xfrm>
            <a:off x="5739500" y="2068850"/>
            <a:ext cx="1370400" cy="81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17.8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/>
          <p:nvPr/>
        </p:nvSpPr>
        <p:spPr>
          <a:xfrm>
            <a:off x="3521669" y="2237123"/>
            <a:ext cx="26478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22     4,548</a:t>
            </a:r>
          </a:p>
        </p:txBody>
      </p:sp>
      <p:cxnSp>
        <p:nvCxnSpPr>
          <p:cNvPr id="399" name="Shape 399"/>
          <p:cNvCxnSpPr/>
          <p:nvPr/>
        </p:nvCxnSpPr>
        <p:spPr>
          <a:xfrm>
            <a:off x="4528139" y="2118188"/>
            <a:ext cx="0" cy="7143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0" name="Shape 400"/>
          <p:cNvSpPr txBox="1"/>
          <p:nvPr/>
        </p:nvSpPr>
        <p:spPr>
          <a:xfrm>
            <a:off x="3745048" y="1399904"/>
            <a:ext cx="16539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Boston</a:t>
            </a:r>
          </a:p>
        </p:txBody>
      </p:sp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304450" y="219500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B5D4"/>
              </a:buClr>
              <a:buSzPct val="25000"/>
              <a:buFont typeface="Arial"/>
              <a:buNone/>
            </a:pPr>
            <a:r>
              <a:rPr lang="en-US"/>
              <a:t>Motivation: Safety</a:t>
            </a:r>
          </a:p>
        </p:txBody>
      </p:sp>
      <p:sp>
        <p:nvSpPr>
          <p:cNvPr id="402" name="Shape 402"/>
          <p:cNvSpPr txBox="1"/>
          <p:nvPr/>
        </p:nvSpPr>
        <p:spPr>
          <a:xfrm>
            <a:off x="6943725" y="4030925"/>
            <a:ext cx="2200200" cy="53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 i="1"/>
              <a:t>Source: 2016 Boston Vision Zero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/>
          <p:nvPr/>
        </p:nvSpPr>
        <p:spPr>
          <a:xfrm>
            <a:off x="2623314" y="2237123"/>
            <a:ext cx="56643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32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409" name="Shape 409"/>
          <p:cNvCxnSpPr/>
          <p:nvPr/>
        </p:nvCxnSpPr>
        <p:spPr>
          <a:xfrm flipH="1">
            <a:off x="4518475" y="1904200"/>
            <a:ext cx="12000" cy="6168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0" name="Shape 410"/>
          <p:cNvSpPr txBox="1"/>
          <p:nvPr/>
        </p:nvSpPr>
        <p:spPr>
          <a:xfrm>
            <a:off x="2977724" y="2675725"/>
            <a:ext cx="34059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1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90% reduction</a:t>
            </a:r>
          </a:p>
        </p:txBody>
      </p:sp>
      <p:sp>
        <p:nvSpPr>
          <p:cNvPr id="411" name="Shape 411"/>
          <p:cNvSpPr txBox="1">
            <a:spLocks noGrp="1"/>
          </p:cNvSpPr>
          <p:nvPr>
            <p:ph type="title"/>
          </p:nvPr>
        </p:nvSpPr>
        <p:spPr>
          <a:xfrm>
            <a:off x="304450" y="219500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B5D4"/>
              </a:buClr>
              <a:buSzPct val="25000"/>
              <a:buFont typeface="Arial"/>
              <a:buNone/>
            </a:pPr>
            <a:r>
              <a:rPr lang="en-US"/>
              <a:t>Motivation: Safety</a:t>
            </a:r>
          </a:p>
        </p:txBody>
      </p:sp>
      <p:sp>
        <p:nvSpPr>
          <p:cNvPr id="412" name="Shape 412"/>
          <p:cNvSpPr txBox="1"/>
          <p:nvPr/>
        </p:nvSpPr>
        <p:spPr>
          <a:xfrm>
            <a:off x="3750875" y="1920237"/>
            <a:ext cx="32514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2     455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title"/>
          </p:nvPr>
        </p:nvSpPr>
        <p:spPr>
          <a:xfrm>
            <a:off x="304425" y="244400"/>
            <a:ext cx="6497700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B5D4"/>
              </a:buClr>
              <a:buSzPct val="25000"/>
              <a:buFont typeface="Arial"/>
              <a:buNone/>
            </a:pPr>
            <a:r>
              <a:rPr lang="en-US"/>
              <a:t>Motivation: Better Access &amp; More Reliable Trips</a:t>
            </a:r>
          </a:p>
        </p:txBody>
      </p:sp>
      <p:sp>
        <p:nvSpPr>
          <p:cNvPr id="419" name="Shape 419"/>
          <p:cNvSpPr/>
          <p:nvPr/>
        </p:nvSpPr>
        <p:spPr>
          <a:xfrm>
            <a:off x="202125" y="947850"/>
            <a:ext cx="3743400" cy="347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Many neighborhoods are outside 5 and 10 minute walk sheds along transit corridors.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Average commute is 29 minutes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24% of Mattapan residents have a commute over 60 minutes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</p:txBody>
      </p:sp>
      <p:grpSp>
        <p:nvGrpSpPr>
          <p:cNvPr id="420" name="Shape 420"/>
          <p:cNvGrpSpPr/>
          <p:nvPr/>
        </p:nvGrpSpPr>
        <p:grpSpPr>
          <a:xfrm>
            <a:off x="4306699" y="834418"/>
            <a:ext cx="3497891" cy="3617621"/>
            <a:chOff x="2735550" y="205975"/>
            <a:chExt cx="4780500" cy="4271100"/>
          </a:xfrm>
        </p:grpSpPr>
        <p:pic>
          <p:nvPicPr>
            <p:cNvPr id="421" name="Shape 421"/>
            <p:cNvPicPr preferRelativeResize="0"/>
            <p:nvPr/>
          </p:nvPicPr>
          <p:blipFill rotWithShape="1">
            <a:blip r:embed="rId3">
              <a:alphaModFix/>
            </a:blip>
            <a:srcRect t="9207" r="9690" b="15201"/>
            <a:stretch/>
          </p:blipFill>
          <p:spPr>
            <a:xfrm>
              <a:off x="2735550" y="205975"/>
              <a:ext cx="4780500" cy="4271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Shape 422"/>
            <p:cNvSpPr/>
            <p:nvPr/>
          </p:nvSpPr>
          <p:spPr>
            <a:xfrm>
              <a:off x="3693125" y="3253256"/>
              <a:ext cx="883200" cy="6840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 rot="359444">
              <a:off x="4625426" y="2612285"/>
              <a:ext cx="787601" cy="1225979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6015225" y="2766693"/>
              <a:ext cx="556500" cy="6840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5427750" y="3196012"/>
              <a:ext cx="556500" cy="400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6" name="Shape 426"/>
            <p:cNvSpPr/>
            <p:nvPr/>
          </p:nvSpPr>
          <p:spPr>
            <a:xfrm>
              <a:off x="6167775" y="1811075"/>
              <a:ext cx="785100" cy="3666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City of Boston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ty of Boston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613</Words>
  <Application>Microsoft Office PowerPoint</Application>
  <PresentationFormat>On-screen Show (16:9)</PresentationFormat>
  <Paragraphs>145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City of Boston</vt:lpstr>
      <vt:lpstr>City of Boston</vt:lpstr>
      <vt:lpstr>PowerPoint Presentation</vt:lpstr>
      <vt:lpstr>Department of Yes</vt:lpstr>
      <vt:lpstr>PowerPoint Presentation</vt:lpstr>
      <vt:lpstr>Citizen-voiced goals through GoBoston 2030</vt:lpstr>
      <vt:lpstr>Citizen-informed vision</vt:lpstr>
      <vt:lpstr>Three Numbers to Remember</vt:lpstr>
      <vt:lpstr>Motivation: Safety</vt:lpstr>
      <vt:lpstr>Motivation: Safety</vt:lpstr>
      <vt:lpstr>Motivation: Better Access &amp; More Reliable Trips</vt:lpstr>
      <vt:lpstr>Motivation: Ensuring Equity</vt:lpstr>
      <vt:lpstr>PowerPoint Presentation</vt:lpstr>
      <vt:lpstr>PowerPoint Presentation</vt:lpstr>
      <vt:lpstr>Let’s Learn by Doing! </vt:lpstr>
      <vt:lpstr>Testing Governance: Boston’s Approach</vt:lpstr>
      <vt:lpstr>Current Vehicle Testing Locations</vt:lpstr>
      <vt:lpstr>Workforce + Pathways</vt:lpstr>
      <vt:lpstr>Business models: sharing isn’t easy</vt:lpstr>
      <vt:lpstr>Business models: focus groups</vt:lpstr>
      <vt:lpstr>Infrastructure: How do we fund roads in the future?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Russell, Stephen (ENE)</dc:creator>
  <cp:lastModifiedBy>StephenRussell</cp:lastModifiedBy>
  <cp:revision>1</cp:revision>
  <dcterms:modified xsi:type="dcterms:W3CDTF">2017-09-29T19:46:46Z</dcterms:modified>
</cp:coreProperties>
</file>