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54" r:id="rId3"/>
    <p:sldMasterId id="2147483802" r:id="rId4"/>
    <p:sldMasterId id="2147483848" r:id="rId5"/>
  </p:sldMasterIdLst>
  <p:notesMasterIdLst>
    <p:notesMasterId r:id="rId21"/>
  </p:notesMasterIdLst>
  <p:handoutMasterIdLst>
    <p:handoutMasterId r:id="rId22"/>
  </p:handoutMasterIdLst>
  <p:sldIdLst>
    <p:sldId id="257" r:id="rId6"/>
    <p:sldId id="274" r:id="rId7"/>
    <p:sldId id="263" r:id="rId8"/>
    <p:sldId id="268" r:id="rId9"/>
    <p:sldId id="273" r:id="rId10"/>
    <p:sldId id="271" r:id="rId11"/>
    <p:sldId id="260" r:id="rId12"/>
    <p:sldId id="266" r:id="rId13"/>
    <p:sldId id="272" r:id="rId14"/>
    <p:sldId id="265" r:id="rId15"/>
    <p:sldId id="259" r:id="rId16"/>
    <p:sldId id="276" r:id="rId17"/>
    <p:sldId id="277" r:id="rId18"/>
    <p:sldId id="278" r:id="rId19"/>
    <p:sldId id="275"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76" d="100"/>
          <a:sy n="76" d="100"/>
        </p:scale>
        <p:origin x="444" y="84"/>
      </p:cViewPr>
      <p:guideLst/>
    </p:cSldViewPr>
  </p:slideViewPr>
  <p:notesTextViewPr>
    <p:cViewPr>
      <p:scale>
        <a:sx n="1" d="1"/>
        <a:sy n="1" d="1"/>
      </p:scale>
      <p:origin x="0" y="0"/>
    </p:cViewPr>
  </p:notesTextViewPr>
  <p:sorterViewPr>
    <p:cViewPr varScale="1">
      <p:scale>
        <a:sx n="100" d="100"/>
        <a:sy n="100" d="100"/>
      </p:scale>
      <p:origin x="0" y="-28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eerefs4.doe.local\Org_Data\EE-3F\1%20-%20Briefing%20Materials\1-%20PRESENTATIONS%20&amp;%20GRAPHICS\1-General%20Program\Market%20Slides\Shipments\2016\FC%20Shipments%20and%20Revenue_2016.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eerefs4.doe.local\Org_Data\EE-3F\1%20-%20Briefing%20Materials\1-%20PRESENTATIONS%20&amp;%20GRAPHICS\1-General%20Program\Market%20Slides\Shipments\2016\FC%20Shipments%20and%20Revenue_2016.xls"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eerefs4.doe.local\Org_Data\EE-3F\1%20-%20Briefing%20Materials\1-%20PRESENTATIONS%20&amp;%20GRAPHICS\1-General%20Program\2017\06%2005%202017%20AMR\Archive%20-%20DO%20NOT%20USE\BUP%20and%20MHE%20orders%20simplified%20raw%20fil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47614897604412"/>
          <c:y val="0.2363803574961581"/>
          <c:w val="0.77274664169240992"/>
          <c:h val="0.41587317276661628"/>
        </c:manualLayout>
      </c:layout>
      <c:barChart>
        <c:barDir val="col"/>
        <c:grouping val="stacked"/>
        <c:varyColors val="0"/>
        <c:ser>
          <c:idx val="0"/>
          <c:order val="0"/>
          <c:tx>
            <c:strRef>
              <c:f>'T3.2'!$A$5</c:f>
              <c:strCache>
                <c:ptCount val="1"/>
                <c:pt idx="0">
                  <c:v>Stationary</c:v>
                </c:pt>
              </c:strCache>
            </c:strRef>
          </c:tx>
          <c:spPr>
            <a:solidFill>
              <a:srgbClr val="7AC143"/>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ext>
            </c:extLst>
          </c:dLbls>
          <c:cat>
            <c:numRef>
              <c:f>'T3.2'!$I$4:$K$4</c:f>
              <c:numCache>
                <c:formatCode>General</c:formatCode>
                <c:ptCount val="3"/>
                <c:pt idx="0">
                  <c:v>2014</c:v>
                </c:pt>
                <c:pt idx="1">
                  <c:v>2015</c:v>
                </c:pt>
                <c:pt idx="2">
                  <c:v>2016</c:v>
                </c:pt>
              </c:numCache>
            </c:numRef>
          </c:cat>
          <c:val>
            <c:numRef>
              <c:f>'T3.2'!$I$5:$K$5</c:f>
              <c:numCache>
                <c:formatCode>_(* #,##0.0_);_(* \(#,##0.0\);_(* "-"_);_(@_)</c:formatCode>
                <c:ptCount val="3"/>
                <c:pt idx="0">
                  <c:v>147.80000000000001</c:v>
                </c:pt>
                <c:pt idx="1">
                  <c:v>183.6</c:v>
                </c:pt>
                <c:pt idx="2">
                  <c:v>209</c:v>
                </c:pt>
              </c:numCache>
            </c:numRef>
          </c:val>
        </c:ser>
        <c:ser>
          <c:idx val="1"/>
          <c:order val="1"/>
          <c:tx>
            <c:strRef>
              <c:f>'T3.2'!$A$6</c:f>
              <c:strCache>
                <c:ptCount val="1"/>
                <c:pt idx="0">
                  <c:v>Portable</c:v>
                </c:pt>
              </c:strCache>
            </c:strRef>
          </c:tx>
          <c:spPr>
            <a:solidFill>
              <a:srgbClr val="FFD200"/>
            </a:solidFill>
          </c:spPr>
          <c:invertIfNegative val="0"/>
          <c:cat>
            <c:numRef>
              <c:f>'T3.2'!$I$4:$K$4</c:f>
              <c:numCache>
                <c:formatCode>General</c:formatCode>
                <c:ptCount val="3"/>
                <c:pt idx="0">
                  <c:v>2014</c:v>
                </c:pt>
                <c:pt idx="1">
                  <c:v>2015</c:v>
                </c:pt>
                <c:pt idx="2">
                  <c:v>2016</c:v>
                </c:pt>
              </c:numCache>
            </c:numRef>
          </c:cat>
          <c:val>
            <c:numRef>
              <c:f>'T3.2'!$I$6:$K$6</c:f>
              <c:numCache>
                <c:formatCode>_(* #,##0.0_);_(* \(#,##0.0\);_(* "-"_);_(@_)</c:formatCode>
                <c:ptCount val="3"/>
                <c:pt idx="0">
                  <c:v>0.4</c:v>
                </c:pt>
                <c:pt idx="1">
                  <c:v>0.9</c:v>
                </c:pt>
                <c:pt idx="2">
                  <c:v>0.3</c:v>
                </c:pt>
              </c:numCache>
            </c:numRef>
          </c:val>
        </c:ser>
        <c:ser>
          <c:idx val="2"/>
          <c:order val="2"/>
          <c:tx>
            <c:strRef>
              <c:f>'T3.2'!$A$7</c:f>
              <c:strCache>
                <c:ptCount val="1"/>
                <c:pt idx="0">
                  <c:v>Transportation</c:v>
                </c:pt>
              </c:strCache>
            </c:strRef>
          </c:tx>
          <c:spPr>
            <a:solidFill>
              <a:srgbClr val="00A4E4"/>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ext>
            </c:extLst>
          </c:dLbls>
          <c:cat>
            <c:numRef>
              <c:f>'T3.2'!$I$4:$K$4</c:f>
              <c:numCache>
                <c:formatCode>General</c:formatCode>
                <c:ptCount val="3"/>
                <c:pt idx="0">
                  <c:v>2014</c:v>
                </c:pt>
                <c:pt idx="1">
                  <c:v>2015</c:v>
                </c:pt>
                <c:pt idx="2">
                  <c:v>2016</c:v>
                </c:pt>
              </c:numCache>
            </c:numRef>
          </c:cat>
          <c:val>
            <c:numRef>
              <c:f>'T3.2'!$I$7:$K$7</c:f>
              <c:numCache>
                <c:formatCode>_(* #,##0.0_);_(* \(#,##0.0\);_(* "-"_);_(@_)</c:formatCode>
                <c:ptCount val="3"/>
                <c:pt idx="0">
                  <c:v>37.200000000000003</c:v>
                </c:pt>
                <c:pt idx="1">
                  <c:v>113.6</c:v>
                </c:pt>
                <c:pt idx="2">
                  <c:v>307.3</c:v>
                </c:pt>
              </c:numCache>
            </c:numRef>
          </c:val>
        </c:ser>
        <c:dLbls>
          <c:showLegendKey val="0"/>
          <c:showVal val="0"/>
          <c:showCatName val="0"/>
          <c:showSerName val="0"/>
          <c:showPercent val="0"/>
          <c:showBubbleSize val="0"/>
        </c:dLbls>
        <c:gapWidth val="43"/>
        <c:overlap val="100"/>
        <c:axId val="242832920"/>
        <c:axId val="243791808"/>
      </c:barChart>
      <c:catAx>
        <c:axId val="242832920"/>
        <c:scaling>
          <c:orientation val="minMax"/>
        </c:scaling>
        <c:delete val="0"/>
        <c:axPos val="b"/>
        <c:numFmt formatCode="General" sourceLinked="1"/>
        <c:majorTickMark val="none"/>
        <c:minorTickMark val="none"/>
        <c:tickLblPos val="nextTo"/>
        <c:spPr>
          <a:ln>
            <a:solidFill>
              <a:srgbClr val="000000"/>
            </a:solidFill>
          </a:ln>
        </c:spPr>
        <c:txPr>
          <a:bodyPr rot="0" vert="horz"/>
          <a:lstStyle/>
          <a:p>
            <a:pPr>
              <a:defRPr sz="1400" b="1" i="0" u="none" strike="noStrike" baseline="0">
                <a:solidFill>
                  <a:srgbClr val="000000"/>
                </a:solidFill>
                <a:latin typeface="Calibri"/>
                <a:ea typeface="Calibri"/>
                <a:cs typeface="Calibri"/>
              </a:defRPr>
            </a:pPr>
            <a:endParaRPr lang="en-US"/>
          </a:p>
        </c:txPr>
        <c:crossAx val="243791808"/>
        <c:crosses val="autoZero"/>
        <c:auto val="1"/>
        <c:lblAlgn val="ctr"/>
        <c:lblOffset val="100"/>
        <c:tickLblSkip val="1"/>
        <c:noMultiLvlLbl val="0"/>
      </c:catAx>
      <c:valAx>
        <c:axId val="243791808"/>
        <c:scaling>
          <c:orientation val="minMax"/>
        </c:scaling>
        <c:delete val="0"/>
        <c:axPos val="l"/>
        <c:numFmt formatCode="#,##0" sourceLinked="0"/>
        <c:majorTickMark val="none"/>
        <c:minorTickMark val="none"/>
        <c:tickLblPos val="nextTo"/>
        <c:spPr>
          <a:ln>
            <a:solidFill>
              <a:srgbClr val="000000"/>
            </a:solidFill>
          </a:ln>
        </c:spPr>
        <c:txPr>
          <a:bodyPr rot="0" vert="horz"/>
          <a:lstStyle/>
          <a:p>
            <a:pPr>
              <a:defRPr sz="1400" b="1" i="0" u="none" strike="noStrike" baseline="0">
                <a:solidFill>
                  <a:srgbClr val="000000"/>
                </a:solidFill>
                <a:latin typeface="Calibri"/>
                <a:ea typeface="Calibri"/>
                <a:cs typeface="Calibri"/>
              </a:defRPr>
            </a:pPr>
            <a:endParaRPr lang="en-US"/>
          </a:p>
        </c:txPr>
        <c:crossAx val="242832920"/>
        <c:crosses val="autoZero"/>
        <c:crossBetween val="between"/>
      </c:valAx>
    </c:plotArea>
    <c:legend>
      <c:legendPos val="r"/>
      <c:layout>
        <c:manualLayout>
          <c:xMode val="edge"/>
          <c:yMode val="edge"/>
          <c:x val="0.1368067139858179"/>
          <c:y val="0.69337464362476653"/>
          <c:w val="0.74848485517533725"/>
          <c:h val="6.4899857380773057E-2"/>
        </c:manualLayout>
      </c:layout>
      <c:overlay val="0"/>
      <c:txPr>
        <a:bodyPr/>
        <a:lstStyle/>
        <a:p>
          <a:pPr>
            <a:defRPr sz="1200" b="1"/>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68023488589349"/>
          <c:y val="0.15136282074438184"/>
          <c:w val="0.8302520129899017"/>
          <c:h val="0.46173855650891021"/>
        </c:manualLayout>
      </c:layout>
      <c:barChart>
        <c:barDir val="col"/>
        <c:grouping val="stacked"/>
        <c:varyColors val="0"/>
        <c:ser>
          <c:idx val="0"/>
          <c:order val="0"/>
          <c:tx>
            <c:strRef>
              <c:f>'By FC chemistry'!$A$2</c:f>
              <c:strCache>
                <c:ptCount val="1"/>
                <c:pt idx="0">
                  <c:v>PEMFC</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'By FC chemistry'!$B$1:$D$1</c:f>
              <c:numCache>
                <c:formatCode>General</c:formatCode>
                <c:ptCount val="3"/>
                <c:pt idx="0">
                  <c:v>2014</c:v>
                </c:pt>
                <c:pt idx="1">
                  <c:v>2015</c:v>
                </c:pt>
                <c:pt idx="2">
                  <c:v>2016</c:v>
                </c:pt>
              </c:numCache>
            </c:numRef>
          </c:cat>
          <c:val>
            <c:numRef>
              <c:f>'By FC chemistry'!$B$2:$D$2</c:f>
              <c:numCache>
                <c:formatCode>0.0</c:formatCode>
                <c:ptCount val="3"/>
                <c:pt idx="0">
                  <c:v>72.7</c:v>
                </c:pt>
                <c:pt idx="1">
                  <c:v>151.80000000000001</c:v>
                </c:pt>
                <c:pt idx="2">
                  <c:v>341</c:v>
                </c:pt>
              </c:numCache>
            </c:numRef>
          </c:val>
        </c:ser>
        <c:ser>
          <c:idx val="1"/>
          <c:order val="1"/>
          <c:tx>
            <c:strRef>
              <c:f>'By FC chemistry'!$A$3</c:f>
              <c:strCache>
                <c:ptCount val="1"/>
                <c:pt idx="0">
                  <c:v>DMFC</c:v>
                </c:pt>
              </c:strCache>
            </c:strRef>
          </c:tx>
          <c:spPr>
            <a:solidFill>
              <a:schemeClr val="accent2"/>
            </a:solidFill>
            <a:ln>
              <a:noFill/>
            </a:ln>
            <a:effectLst/>
          </c:spPr>
          <c:invertIfNegative val="0"/>
          <c:cat>
            <c:numRef>
              <c:f>'By FC chemistry'!$B$1:$D$1</c:f>
              <c:numCache>
                <c:formatCode>General</c:formatCode>
                <c:ptCount val="3"/>
                <c:pt idx="0">
                  <c:v>2014</c:v>
                </c:pt>
                <c:pt idx="1">
                  <c:v>2015</c:v>
                </c:pt>
                <c:pt idx="2">
                  <c:v>2016</c:v>
                </c:pt>
              </c:numCache>
            </c:numRef>
          </c:cat>
          <c:val>
            <c:numRef>
              <c:f>'By FC chemistry'!$B$3:$D$3</c:f>
              <c:numCache>
                <c:formatCode>0.0</c:formatCode>
                <c:ptCount val="3"/>
                <c:pt idx="0">
                  <c:v>0.2</c:v>
                </c:pt>
                <c:pt idx="1">
                  <c:v>0.2</c:v>
                </c:pt>
                <c:pt idx="2">
                  <c:v>0.2</c:v>
                </c:pt>
              </c:numCache>
            </c:numRef>
          </c:val>
        </c:ser>
        <c:ser>
          <c:idx val="2"/>
          <c:order val="2"/>
          <c:tx>
            <c:strRef>
              <c:f>'By FC chemistry'!$A$4</c:f>
              <c:strCache>
                <c:ptCount val="1"/>
                <c:pt idx="0">
                  <c:v>PAFC</c:v>
                </c:pt>
              </c:strCache>
            </c:strRef>
          </c:tx>
          <c:spPr>
            <a:solidFill>
              <a:srgbClr val="0070C0"/>
            </a:solidFill>
            <a:ln>
              <a:noFill/>
            </a:ln>
            <a:effectLst/>
          </c:spPr>
          <c:invertIfNegative val="0"/>
          <c:dLbls>
            <c:dLbl>
              <c:idx val="0"/>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'By FC chemistry'!$B$1:$D$1</c:f>
              <c:numCache>
                <c:formatCode>General</c:formatCode>
                <c:ptCount val="3"/>
                <c:pt idx="0">
                  <c:v>2014</c:v>
                </c:pt>
                <c:pt idx="1">
                  <c:v>2015</c:v>
                </c:pt>
                <c:pt idx="2">
                  <c:v>2016</c:v>
                </c:pt>
              </c:numCache>
            </c:numRef>
          </c:cat>
          <c:val>
            <c:numRef>
              <c:f>'By FC chemistry'!$B$4:$D$4</c:f>
              <c:numCache>
                <c:formatCode>0.0</c:formatCode>
                <c:ptCount val="3"/>
                <c:pt idx="0">
                  <c:v>3.8</c:v>
                </c:pt>
                <c:pt idx="1">
                  <c:v>24</c:v>
                </c:pt>
                <c:pt idx="2">
                  <c:v>56.2</c:v>
                </c:pt>
              </c:numCache>
            </c:numRef>
          </c:val>
        </c:ser>
        <c:ser>
          <c:idx val="3"/>
          <c:order val="3"/>
          <c:tx>
            <c:strRef>
              <c:f>'By FC chemistry'!$A$5</c:f>
              <c:strCache>
                <c:ptCount val="1"/>
                <c:pt idx="0">
                  <c:v>SOFC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'By FC chemistry'!$B$1:$D$1</c:f>
              <c:numCache>
                <c:formatCode>General</c:formatCode>
                <c:ptCount val="3"/>
                <c:pt idx="0">
                  <c:v>2014</c:v>
                </c:pt>
                <c:pt idx="1">
                  <c:v>2015</c:v>
                </c:pt>
                <c:pt idx="2">
                  <c:v>2016</c:v>
                </c:pt>
              </c:numCache>
            </c:numRef>
          </c:cat>
          <c:val>
            <c:numRef>
              <c:f>'By FC chemistry'!$B$5:$D$5</c:f>
              <c:numCache>
                <c:formatCode>0.0</c:formatCode>
                <c:ptCount val="3"/>
                <c:pt idx="0">
                  <c:v>38.200000000000003</c:v>
                </c:pt>
                <c:pt idx="1">
                  <c:v>53.3</c:v>
                </c:pt>
                <c:pt idx="2">
                  <c:v>62.9</c:v>
                </c:pt>
              </c:numCache>
            </c:numRef>
          </c:val>
        </c:ser>
        <c:ser>
          <c:idx val="4"/>
          <c:order val="4"/>
          <c:tx>
            <c:strRef>
              <c:f>'By FC chemistry'!$A$6</c:f>
              <c:strCache>
                <c:ptCount val="1"/>
                <c:pt idx="0">
                  <c:v>MCFC</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'By FC chemistry'!$B$1:$D$1</c:f>
              <c:numCache>
                <c:formatCode>General</c:formatCode>
                <c:ptCount val="3"/>
                <c:pt idx="0">
                  <c:v>2014</c:v>
                </c:pt>
                <c:pt idx="1">
                  <c:v>2015</c:v>
                </c:pt>
                <c:pt idx="2">
                  <c:v>2016</c:v>
                </c:pt>
              </c:numCache>
            </c:numRef>
          </c:cat>
          <c:val>
            <c:numRef>
              <c:f>'By FC chemistry'!$B$6:$D$6</c:f>
              <c:numCache>
                <c:formatCode>0.0</c:formatCode>
                <c:ptCount val="3"/>
                <c:pt idx="0">
                  <c:v>70.5</c:v>
                </c:pt>
                <c:pt idx="1">
                  <c:v>68.599999999999994</c:v>
                </c:pt>
                <c:pt idx="2">
                  <c:v>55.7</c:v>
                </c:pt>
              </c:numCache>
            </c:numRef>
          </c:val>
        </c:ser>
        <c:ser>
          <c:idx val="5"/>
          <c:order val="5"/>
          <c:tx>
            <c:strRef>
              <c:f>'By FC chemistry'!$A$7</c:f>
              <c:strCache>
                <c:ptCount val="1"/>
                <c:pt idx="0">
                  <c:v>AFC</c:v>
                </c:pt>
              </c:strCache>
            </c:strRef>
          </c:tx>
          <c:spPr>
            <a:solidFill>
              <a:schemeClr val="accent6"/>
            </a:solidFill>
            <a:ln>
              <a:noFill/>
            </a:ln>
            <a:effectLst/>
          </c:spPr>
          <c:invertIfNegative val="0"/>
          <c:cat>
            <c:numRef>
              <c:f>'By FC chemistry'!$B$1:$D$1</c:f>
              <c:numCache>
                <c:formatCode>General</c:formatCode>
                <c:ptCount val="3"/>
                <c:pt idx="0">
                  <c:v>2014</c:v>
                </c:pt>
                <c:pt idx="1">
                  <c:v>2015</c:v>
                </c:pt>
                <c:pt idx="2">
                  <c:v>2016</c:v>
                </c:pt>
              </c:numCache>
            </c:numRef>
          </c:cat>
          <c:val>
            <c:numRef>
              <c:f>'By FC chemistry'!$B$7:$D$7</c:f>
              <c:numCache>
                <c:formatCode>0.0</c:formatCode>
                <c:ptCount val="3"/>
                <c:pt idx="0">
                  <c:v>0</c:v>
                </c:pt>
                <c:pt idx="1">
                  <c:v>0.2</c:v>
                </c:pt>
                <c:pt idx="2">
                  <c:v>0.5</c:v>
                </c:pt>
              </c:numCache>
            </c:numRef>
          </c:val>
        </c:ser>
        <c:ser>
          <c:idx val="6"/>
          <c:order val="6"/>
          <c:tx>
            <c:strRef>
              <c:f>'By FC chemistry'!$A$8</c:f>
              <c:strCache>
                <c:ptCount val="1"/>
                <c:pt idx="0">
                  <c:v>Other</c:v>
                </c:pt>
              </c:strCache>
            </c:strRef>
          </c:tx>
          <c:spPr>
            <a:solidFill>
              <a:schemeClr val="accent1">
                <a:lumMod val="60000"/>
              </a:schemeClr>
            </a:solidFill>
            <a:ln>
              <a:noFill/>
            </a:ln>
            <a:effectLst/>
          </c:spPr>
          <c:invertIfNegative val="0"/>
          <c:cat>
            <c:numRef>
              <c:f>'By FC chemistry'!$B$1:$D$1</c:f>
              <c:numCache>
                <c:formatCode>General</c:formatCode>
                <c:ptCount val="3"/>
                <c:pt idx="0">
                  <c:v>2014</c:v>
                </c:pt>
                <c:pt idx="1">
                  <c:v>2015</c:v>
                </c:pt>
                <c:pt idx="2">
                  <c:v>2016</c:v>
                </c:pt>
              </c:numCache>
            </c:numRef>
          </c:cat>
          <c:val>
            <c:numRef>
              <c:f>'By FC chemistry'!$B$8:$D$8</c:f>
              <c:numCache>
                <c:formatCode>0.0</c:formatCode>
                <c:ptCount val="3"/>
                <c:pt idx="0">
                  <c:v>0</c:v>
                </c:pt>
                <c:pt idx="1">
                  <c:v>0</c:v>
                </c:pt>
                <c:pt idx="2">
                  <c:v>0</c:v>
                </c:pt>
              </c:numCache>
            </c:numRef>
          </c:val>
        </c:ser>
        <c:dLbls>
          <c:showLegendKey val="0"/>
          <c:showVal val="0"/>
          <c:showCatName val="0"/>
          <c:showSerName val="0"/>
          <c:showPercent val="0"/>
          <c:showBubbleSize val="0"/>
        </c:dLbls>
        <c:gapWidth val="40"/>
        <c:overlap val="100"/>
        <c:axId val="301153992"/>
        <c:axId val="301154376"/>
      </c:barChart>
      <c:catAx>
        <c:axId val="3011539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000000"/>
                </a:solidFill>
                <a:latin typeface="Calibri" panose="020F0502020204030204" pitchFamily="34" charset="0"/>
                <a:ea typeface="+mn-ea"/>
                <a:cs typeface="+mn-cs"/>
              </a:defRPr>
            </a:pPr>
            <a:endParaRPr lang="en-US"/>
          </a:p>
        </c:txPr>
        <c:crossAx val="301154376"/>
        <c:crosses val="autoZero"/>
        <c:auto val="1"/>
        <c:lblAlgn val="ctr"/>
        <c:lblOffset val="100"/>
        <c:noMultiLvlLbl val="0"/>
      </c:catAx>
      <c:valAx>
        <c:axId val="301154376"/>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1" i="0" u="none" strike="noStrike" kern="1200" baseline="0">
                <a:solidFill>
                  <a:srgbClr val="000000"/>
                </a:solidFill>
                <a:latin typeface="Calibri" panose="020F0502020204030204" pitchFamily="34" charset="0"/>
                <a:ea typeface="+mn-ea"/>
                <a:cs typeface="+mn-cs"/>
              </a:defRPr>
            </a:pPr>
            <a:endParaRPr lang="en-US"/>
          </a:p>
        </c:txPr>
        <c:crossAx val="301153992"/>
        <c:crosses val="autoZero"/>
        <c:crossBetween val="between"/>
      </c:valAx>
      <c:spPr>
        <a:noFill/>
        <a:ln>
          <a:noFill/>
        </a:ln>
        <a:effectLst/>
      </c:spPr>
    </c:plotArea>
    <c:legend>
      <c:legendPos val="b"/>
      <c:layout>
        <c:manualLayout>
          <c:xMode val="edge"/>
          <c:yMode val="edge"/>
          <c:x val="4.8214110947995915E-2"/>
          <c:y val="0.66145125596925103"/>
          <c:w val="0.92481115707994122"/>
          <c:h val="7.1665825181504841E-2"/>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000000"/>
              </a:solidFill>
              <a:latin typeface="Calibri" panose="020F0502020204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Sheet1!$B$6</c:f>
              <c:strCache>
                <c:ptCount val="1"/>
                <c:pt idx="0">
                  <c:v>Forklifts</c:v>
                </c:pt>
              </c:strCache>
            </c:strRef>
          </c:tx>
          <c:spPr>
            <a:noFill/>
            <a:ln>
              <a:noFill/>
            </a:ln>
            <a:effectLst/>
          </c:spPr>
          <c:invertIfNegative val="0"/>
          <c:cat>
            <c:strRef>
              <c:f>Sheet1!$A$7:$A$8</c:f>
              <c:strCache>
                <c:ptCount val="2"/>
                <c:pt idx="0">
                  <c:v>With DOE</c:v>
                </c:pt>
                <c:pt idx="1">
                  <c:v>Without DOE</c:v>
                </c:pt>
              </c:strCache>
            </c:strRef>
          </c:cat>
          <c:val>
            <c:numRef>
              <c:f>Sheet1!$B$7:$B$8</c:f>
              <c:numCache>
                <c:formatCode>#,##0</c:formatCode>
                <c:ptCount val="2"/>
                <c:pt idx="0">
                  <c:v>524</c:v>
                </c:pt>
                <c:pt idx="1">
                  <c:v>15805</c:v>
                </c:pt>
              </c:numCache>
            </c:numRef>
          </c:val>
        </c:ser>
        <c:ser>
          <c:idx val="1"/>
          <c:order val="1"/>
          <c:tx>
            <c:strRef>
              <c:f>Sheet1!$C$6</c:f>
              <c:strCache>
                <c:ptCount val="1"/>
                <c:pt idx="0">
                  <c:v>Back up</c:v>
                </c:pt>
              </c:strCache>
            </c:strRef>
          </c:tx>
          <c:spPr>
            <a:noFill/>
            <a:ln>
              <a:noFill/>
            </a:ln>
            <a:effectLst/>
          </c:spPr>
          <c:invertIfNegative val="0"/>
          <c:cat>
            <c:strRef>
              <c:f>Sheet1!$A$7:$A$8</c:f>
              <c:strCache>
                <c:ptCount val="2"/>
                <c:pt idx="0">
                  <c:v>With DOE</c:v>
                </c:pt>
                <c:pt idx="1">
                  <c:v>Without DOE</c:v>
                </c:pt>
              </c:strCache>
            </c:strRef>
          </c:cat>
          <c:val>
            <c:numRef>
              <c:f>Sheet1!$C$7:$C$8</c:f>
              <c:numCache>
                <c:formatCode>#,##0</c:formatCode>
                <c:ptCount val="2"/>
                <c:pt idx="0">
                  <c:v>824</c:v>
                </c:pt>
                <c:pt idx="1">
                  <c:v>7690</c:v>
                </c:pt>
              </c:numCache>
            </c:numRef>
          </c:val>
        </c:ser>
        <c:dLbls>
          <c:showLegendKey val="0"/>
          <c:showVal val="0"/>
          <c:showCatName val="0"/>
          <c:showSerName val="0"/>
          <c:showPercent val="0"/>
          <c:showBubbleSize val="0"/>
        </c:dLbls>
        <c:gapWidth val="150"/>
        <c:overlap val="100"/>
        <c:axId val="301155704"/>
        <c:axId val="301554392"/>
      </c:barChart>
      <c:catAx>
        <c:axId val="301155704"/>
        <c:scaling>
          <c:orientation val="minMax"/>
        </c:scaling>
        <c:delete val="0"/>
        <c:axPos val="b"/>
        <c:numFmt formatCode="General"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554392"/>
        <c:crosses val="autoZero"/>
        <c:auto val="1"/>
        <c:lblAlgn val="ctr"/>
        <c:lblOffset val="100"/>
        <c:noMultiLvlLbl val="0"/>
      </c:catAx>
      <c:valAx>
        <c:axId val="30155439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1" i="0" u="none" strike="noStrike" kern="1200" baseline="0">
                <a:solidFill>
                  <a:schemeClr val="tx1">
                    <a:lumMod val="95000"/>
                    <a:lumOff val="5000"/>
                  </a:schemeClr>
                </a:solidFill>
                <a:latin typeface="+mn-lt"/>
                <a:ea typeface="+mn-ea"/>
                <a:cs typeface="+mn-cs"/>
              </a:defRPr>
            </a:pPr>
            <a:endParaRPr lang="en-US"/>
          </a:p>
        </c:txPr>
        <c:crossAx val="301155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5A1284D-A9B8-4998-A53C-28E31D7C5C63}" type="datetimeFigureOut">
              <a:rPr lang="en-US" smtClean="0"/>
              <a:t>9/28/2017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7E5B70B-6EB0-41D8-8EEE-E83A1DBAE0F3}" type="slidenum">
              <a:rPr lang="en-US" smtClean="0"/>
              <a:t>‹#›</a:t>
            </a:fld>
            <a:endParaRPr lang="en-US"/>
          </a:p>
        </p:txBody>
      </p:sp>
    </p:spTree>
    <p:extLst>
      <p:ext uri="{BB962C8B-B14F-4D97-AF65-F5344CB8AC3E}">
        <p14:creationId xmlns:p14="http://schemas.microsoft.com/office/powerpoint/2010/main" val="1764097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CED208D-E2A3-4520-A5FD-5A7A7E5647D3}" type="datetimeFigureOut">
              <a:rPr lang="en-US" smtClean="0"/>
              <a:t>9/28/2017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F107EC2-1F6D-43CC-8080-6FA89B7317BC}" type="slidenum">
              <a:rPr lang="en-US" smtClean="0"/>
              <a:t>‹#›</a:t>
            </a:fld>
            <a:endParaRPr lang="en-US"/>
          </a:p>
        </p:txBody>
      </p:sp>
    </p:spTree>
    <p:extLst>
      <p:ext uri="{BB962C8B-B14F-4D97-AF65-F5344CB8AC3E}">
        <p14:creationId xmlns:p14="http://schemas.microsoft.com/office/powerpoint/2010/main" val="71736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heusbport.com/u-s-army-will-use-the-zh2-a-hydrogen-fuel-cell-truck-by-gm/2674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01E1F8-11BE-4C31-9DA2-3690FA20E82B}" type="slidenum">
              <a:rPr lang="en-US" altLang="en-US" smtClean="0">
                <a:solidFill>
                  <a:prstClr val="black"/>
                </a:solidFill>
              </a:rPr>
              <a:pPr/>
              <a:t>1</a:t>
            </a:fld>
            <a:endParaRPr lang="en-US" altLang="en-US">
              <a:solidFill>
                <a:prstClr val="black"/>
              </a:solidFill>
            </a:endParaRPr>
          </a:p>
        </p:txBody>
      </p:sp>
    </p:spTree>
    <p:extLst>
      <p:ext uri="{BB962C8B-B14F-4D97-AF65-F5344CB8AC3E}">
        <p14:creationId xmlns:p14="http://schemas.microsoft.com/office/powerpoint/2010/main" val="1201088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We</a:t>
            </a:r>
            <a:r>
              <a:rPr lang="en-US" baseline="0" dirty="0" smtClean="0"/>
              <a:t> are tracking close to 8,000 backup power units being deployed or on order and over 235MW installed in fuel cell stationary power across the U.S. </a:t>
            </a:r>
          </a:p>
          <a:p>
            <a:endParaRPr lang="en-US" baseline="0" dirty="0" smtClean="0"/>
          </a:p>
          <a:p>
            <a:pPr marL="174708" indent="-174708">
              <a:buFont typeface="Arial" panose="020B0604020202020204" pitchFamily="34" charset="0"/>
              <a:buChar char="•"/>
            </a:pPr>
            <a:r>
              <a:rPr lang="en-US" dirty="0" smtClean="0"/>
              <a:t>Opportunities</a:t>
            </a:r>
            <a:r>
              <a:rPr lang="en-US" baseline="0" dirty="0" smtClean="0"/>
              <a:t> emerging for stationary fuel cell power:</a:t>
            </a:r>
          </a:p>
          <a:p>
            <a:pPr marL="640594" lvl="1" indent="-174708" defTabSz="931774">
              <a:buFontTx/>
              <a:buChar char="-"/>
              <a:defRPr/>
            </a:pPr>
            <a:r>
              <a:rPr lang="en-US" dirty="0">
                <a:solidFill>
                  <a:srgbClr val="000000"/>
                </a:solidFill>
              </a:rPr>
              <a:t>Data centers require non-stop electrical power</a:t>
            </a:r>
          </a:p>
          <a:p>
            <a:pPr marL="640594" lvl="1" indent="-174708" defTabSz="931774">
              <a:buFontTx/>
              <a:buChar char="-"/>
              <a:defRPr/>
            </a:pPr>
            <a:r>
              <a:rPr lang="en-US" dirty="0">
                <a:solidFill>
                  <a:srgbClr val="000000"/>
                </a:solidFill>
              </a:rPr>
              <a:t>Reliable power is vital at hospitals</a:t>
            </a:r>
          </a:p>
          <a:p>
            <a:pPr marL="640594" lvl="1" indent="-174708" defTabSz="931774">
              <a:buFontTx/>
              <a:buChar char="-"/>
              <a:defRPr/>
            </a:pPr>
            <a:r>
              <a:rPr lang="en-US" dirty="0">
                <a:solidFill>
                  <a:srgbClr val="000000"/>
                </a:solidFill>
              </a:rPr>
              <a:t>New World Trade Center using fuel cells</a:t>
            </a:r>
          </a:p>
          <a:p>
            <a:pPr marL="640594" lvl="1" indent="-174708" defTabSz="931774">
              <a:buFontTx/>
              <a:buChar char="-"/>
              <a:defRPr/>
            </a:pPr>
            <a:r>
              <a:rPr lang="en-US" dirty="0">
                <a:solidFill>
                  <a:srgbClr val="000000"/>
                </a:solidFill>
              </a:rPr>
              <a:t>Supermarkets- growing interest for reliable power</a:t>
            </a:r>
          </a:p>
          <a:p>
            <a:pPr marL="174708" indent="-174708" defTabSz="931774">
              <a:buFontTx/>
              <a:buChar char="-"/>
              <a:defRPr/>
            </a:pPr>
            <a:endParaRPr lang="en-US" b="1" dirty="0">
              <a:solidFill>
                <a:srgbClr val="000000"/>
              </a:solidFill>
            </a:endParaRPr>
          </a:p>
          <a:p>
            <a:pPr marL="174708" indent="-174708" defTabSz="931774">
              <a:buFontTx/>
              <a:buChar char="-"/>
              <a:defRPr/>
            </a:pPr>
            <a:endParaRPr lang="en-US" b="1" dirty="0">
              <a:solidFill>
                <a:srgbClr val="000000"/>
              </a:solidFill>
            </a:endParaRPr>
          </a:p>
          <a:p>
            <a:pPr marL="174708" indent="-174708" defTabSz="931774">
              <a:buFontTx/>
              <a:buChar char="-"/>
              <a:defRPr/>
            </a:pPr>
            <a:endParaRPr lang="en-US" b="1"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FE6BCBE8-7828-45B9-8228-8B65373ADE3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45413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174708" indent="-174708">
              <a:buFont typeface="Arial" panose="020B0604020202020204" pitchFamily="34" charset="0"/>
              <a:buChar char="•"/>
            </a:pPr>
            <a:r>
              <a:rPr lang="en-US" dirty="0"/>
              <a:t>Not only cars are here but they are also creating jobs.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Our study shows 16,000 jobs in the US already due to fuel cell cars.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And our preliminary jobs analysis (currently undergoing updates)  shows the potential for over 200,000 jobs across manufacturing, distribution and sales. </a:t>
            </a:r>
          </a:p>
          <a:p>
            <a:pPr lvl="0"/>
            <a:endParaRPr lang="en-US" dirty="0"/>
          </a:p>
          <a:p>
            <a:pPr lvl="0"/>
            <a:endParaRPr lang="en-US" dirty="0"/>
          </a:p>
          <a:p>
            <a:pPr lvl="0"/>
            <a:r>
              <a:rPr lang="en-US" dirty="0"/>
              <a:t>Additional Information:</a:t>
            </a:r>
          </a:p>
          <a:p>
            <a:r>
              <a:rPr lang="en-US" dirty="0" smtClean="0"/>
              <a:t>Projections</a:t>
            </a:r>
            <a:r>
              <a:rPr lang="en-US" baseline="0" dirty="0" smtClean="0"/>
              <a:t> based on 2050 timeframe– we say future as 2050 might sound way too distant.</a:t>
            </a:r>
          </a:p>
          <a:p>
            <a:r>
              <a:rPr lang="en-US" baseline="0" dirty="0" smtClean="0"/>
              <a:t>Projections under “multimarket scenario” which assumes 75% of all cars and 80% of all light duty trucks are assembled in the U.S. </a:t>
            </a:r>
          </a:p>
          <a:p>
            <a:r>
              <a:rPr lang="en-US" baseline="0" dirty="0" smtClean="0"/>
              <a:t>Market penetration projections  are dependent on region but in general an average 20-30% market share of cars and LT sales, is assumed. Breakdown by area:</a:t>
            </a:r>
          </a:p>
          <a:p>
            <a:pPr lvl="1"/>
            <a:r>
              <a:rPr lang="en-US" baseline="0" dirty="0" smtClean="0"/>
              <a:t>-For Car sales: 35% for Western and ZEV/Northeast states, and 16% for the rest of the US</a:t>
            </a:r>
          </a:p>
          <a:p>
            <a:pPr lvl="1"/>
            <a:r>
              <a:rPr lang="en-US" baseline="0" dirty="0" smtClean="0"/>
              <a:t>- For Light trucks sales: ~32% for the West, ~28% for the east and 8% for the rest of the US</a:t>
            </a:r>
          </a:p>
          <a:p>
            <a:r>
              <a:rPr lang="en-US" baseline="0" dirty="0" smtClean="0"/>
              <a:t>-</a:t>
            </a:r>
          </a:p>
          <a:p>
            <a:pPr marL="242315" indent="-242315">
              <a:spcAft>
                <a:spcPts val="623"/>
              </a:spcAft>
              <a:buFont typeface="Arial" panose="020B0604020202020204" pitchFamily="34" charset="0"/>
              <a:buChar char="•"/>
            </a:pPr>
            <a:r>
              <a:rPr lang="en-US" dirty="0" smtClean="0">
                <a:solidFill>
                  <a:schemeClr val="tx1">
                    <a:lumMod val="50000"/>
                  </a:schemeClr>
                </a:solidFill>
                <a:cs typeface="Calibri" panose="020F0502020204030204" pitchFamily="34" charset="0"/>
              </a:rPr>
              <a:t>In Core Multi Market Scenario ~100,000 gross supply-chain jobs are associated with FCEV manufacturing in 2050. </a:t>
            </a:r>
          </a:p>
          <a:p>
            <a:pPr marL="242315" indent="-242315">
              <a:spcAft>
                <a:spcPts val="623"/>
              </a:spcAft>
              <a:buFont typeface="Arial" panose="020B0604020202020204" pitchFamily="34" charset="0"/>
              <a:buChar char="•"/>
            </a:pPr>
            <a:r>
              <a:rPr lang="en-US" dirty="0" smtClean="0">
                <a:solidFill>
                  <a:schemeClr val="tx1">
                    <a:lumMod val="50000"/>
                  </a:schemeClr>
                </a:solidFill>
                <a:cs typeface="Calibri" panose="020F0502020204030204" pitchFamily="34" charset="0"/>
              </a:rPr>
              <a:t>Most manufacturing jobs are in </a:t>
            </a:r>
            <a:r>
              <a:rPr lang="en-US" u="sng" dirty="0" smtClean="0">
                <a:solidFill>
                  <a:schemeClr val="tx1">
                    <a:lumMod val="50000"/>
                  </a:schemeClr>
                </a:solidFill>
                <a:cs typeface="Calibri" panose="020F0502020204030204" pitchFamily="34" charset="0"/>
              </a:rPr>
              <a:t>Central Industrial region</a:t>
            </a:r>
            <a:r>
              <a:rPr lang="en-US" dirty="0" smtClean="0">
                <a:solidFill>
                  <a:schemeClr val="tx1">
                    <a:lumMod val="50000"/>
                  </a:schemeClr>
                </a:solidFill>
                <a:cs typeface="Calibri" panose="020F0502020204030204" pitchFamily="34" charset="0"/>
              </a:rPr>
              <a:t> where existing motor vehicle supply chains are concentrated.</a:t>
            </a:r>
          </a:p>
          <a:p>
            <a:pPr marL="242315" indent="-242315">
              <a:spcAft>
                <a:spcPts val="623"/>
              </a:spcAft>
              <a:buFont typeface="Arial" panose="020B0604020202020204" pitchFamily="34" charset="0"/>
              <a:buChar char="•"/>
            </a:pPr>
            <a:r>
              <a:rPr lang="en-US" dirty="0" smtClean="0">
                <a:solidFill>
                  <a:schemeClr val="tx1">
                    <a:lumMod val="50000"/>
                  </a:schemeClr>
                </a:solidFill>
                <a:cs typeface="Calibri" panose="020F0502020204030204" pitchFamily="34" charset="0"/>
              </a:rPr>
              <a:t>Manufacturing jobs are </a:t>
            </a:r>
            <a:r>
              <a:rPr lang="en-US" u="sng" dirty="0" smtClean="0">
                <a:solidFill>
                  <a:schemeClr val="tx1">
                    <a:lumMod val="50000"/>
                  </a:schemeClr>
                </a:solidFill>
                <a:cs typeface="Calibri" panose="020F0502020204030204" pitchFamily="34" charset="0"/>
              </a:rPr>
              <a:t>not only in manufacturing industries.</a:t>
            </a:r>
          </a:p>
          <a:p>
            <a:pPr marL="242315" indent="-242315">
              <a:spcAft>
                <a:spcPts val="623"/>
              </a:spcAft>
              <a:buFont typeface="Arial" panose="020B0604020202020204" pitchFamily="34" charset="0"/>
              <a:buChar char="•"/>
            </a:pPr>
            <a:r>
              <a:rPr lang="en-US" dirty="0" smtClean="0">
                <a:solidFill>
                  <a:schemeClr val="tx1">
                    <a:lumMod val="50000"/>
                  </a:schemeClr>
                </a:solidFill>
                <a:cs typeface="Calibri" panose="020F0502020204030204" pitchFamily="34" charset="0"/>
              </a:rPr>
              <a:t>Most manufacturing industry jobs are in </a:t>
            </a:r>
            <a:r>
              <a:rPr lang="en-US" u="sng" dirty="0" smtClean="0">
                <a:solidFill>
                  <a:schemeClr val="tx1">
                    <a:lumMod val="50000"/>
                  </a:schemeClr>
                </a:solidFill>
                <a:cs typeface="Calibri" panose="020F0502020204030204" pitchFamily="34" charset="0"/>
              </a:rPr>
              <a:t>Central Industrial region</a:t>
            </a:r>
            <a:r>
              <a:rPr lang="en-US" dirty="0" smtClean="0">
                <a:solidFill>
                  <a:schemeClr val="tx1">
                    <a:lumMod val="50000"/>
                  </a:schemeClr>
                </a:solidFill>
                <a:cs typeface="Calibri" panose="020F0502020204030204" pitchFamily="34" charset="0"/>
              </a:rPr>
              <a:t>, where existing motor vehicle supply chains are concentrated.</a:t>
            </a:r>
          </a:p>
          <a:p>
            <a:pPr marL="242315" indent="-242315">
              <a:spcAft>
                <a:spcPts val="623"/>
              </a:spcAft>
              <a:buFont typeface="Arial" panose="020B0604020202020204" pitchFamily="34" charset="0"/>
              <a:buChar char="•"/>
            </a:pPr>
            <a:r>
              <a:rPr lang="en-US" dirty="0" smtClean="0">
                <a:solidFill>
                  <a:schemeClr val="tx1">
                    <a:lumMod val="50000"/>
                  </a:schemeClr>
                </a:solidFill>
                <a:cs typeface="Calibri" panose="020F0502020204030204" pitchFamily="34" charset="0"/>
              </a:rPr>
              <a:t>Top occupations benefiting from FCEV manufacturing are assemblers/fabricators and metal/plastic workers. </a:t>
            </a:r>
          </a:p>
          <a:p>
            <a:pPr marL="242315" indent="-242315">
              <a:spcAft>
                <a:spcPts val="623"/>
              </a:spcAft>
              <a:buFont typeface="Arial" panose="020B0604020202020204" pitchFamily="34" charset="0"/>
              <a:buChar char="•"/>
            </a:pPr>
            <a:r>
              <a:rPr lang="en-US" dirty="0" smtClean="0">
                <a:solidFill>
                  <a:schemeClr val="tx1">
                    <a:lumMod val="50000"/>
                  </a:schemeClr>
                </a:solidFill>
                <a:cs typeface="Calibri" panose="020F0502020204030204" pitchFamily="34" charset="0"/>
              </a:rPr>
              <a:t>~70% of supply-chain manufacturing jobs are in other industries.</a:t>
            </a:r>
          </a:p>
          <a:p>
            <a:pPr marL="242315" indent="-242315">
              <a:spcAft>
                <a:spcPts val="623"/>
              </a:spcAft>
              <a:buFont typeface="Arial" panose="020B0604020202020204" pitchFamily="34" charset="0"/>
              <a:buChar char="•"/>
            </a:pPr>
            <a:endParaRPr lang="en-US" dirty="0" smtClean="0">
              <a:solidFill>
                <a:schemeClr val="tx1">
                  <a:lumMod val="50000"/>
                </a:schemeClr>
              </a:solidFill>
              <a:cs typeface="Calibri" panose="020F0502020204030204" pitchFamily="34" charset="0"/>
            </a:endParaRPr>
          </a:p>
          <a:p>
            <a:pPr marL="174708" indent="-174708" defTabSz="931774">
              <a:spcAft>
                <a:spcPts val="623"/>
              </a:spcAft>
              <a:buFont typeface="Arial" panose="020B0604020202020204" pitchFamily="34" charset="0"/>
              <a:buChar char="•"/>
              <a:defRPr/>
            </a:pPr>
            <a:r>
              <a:rPr lang="en-US" dirty="0" smtClean="0">
                <a:solidFill>
                  <a:schemeClr val="tx1">
                    <a:lumMod val="50000"/>
                  </a:schemeClr>
                </a:solidFill>
                <a:cs typeface="Calibri" panose="020F0502020204030204" pitchFamily="34" charset="0"/>
              </a:rPr>
              <a:t>In</a:t>
            </a:r>
            <a:r>
              <a:rPr lang="en-US" baseline="0" dirty="0" smtClean="0">
                <a:solidFill>
                  <a:schemeClr val="tx1">
                    <a:lumMod val="50000"/>
                  </a:schemeClr>
                </a:solidFill>
                <a:cs typeface="Calibri" panose="020F0502020204030204" pitchFamily="34" charset="0"/>
              </a:rPr>
              <a:t> Core Multi market Scenario ~150,000 </a:t>
            </a:r>
            <a:r>
              <a:rPr lang="en-US" dirty="0">
                <a:solidFill>
                  <a:srgbClr val="47484A">
                    <a:lumMod val="50000"/>
                  </a:srgbClr>
                </a:solidFill>
              </a:rPr>
              <a:t>gross supply-chain jobs associated with FCEV </a:t>
            </a:r>
            <a:r>
              <a:rPr lang="en-US" u="sng" dirty="0">
                <a:solidFill>
                  <a:srgbClr val="47484A">
                    <a:lumMod val="50000"/>
                  </a:srgbClr>
                </a:solidFill>
              </a:rPr>
              <a:t>distribution &amp; sales, </a:t>
            </a:r>
          </a:p>
          <a:p>
            <a:pPr marL="242315" indent="-242315">
              <a:spcAft>
                <a:spcPts val="623"/>
              </a:spcAft>
              <a:buFont typeface="Arial" panose="020B0604020202020204" pitchFamily="34" charset="0"/>
              <a:buChar char="•"/>
            </a:pPr>
            <a:r>
              <a:rPr lang="en-US" dirty="0" smtClean="0">
                <a:solidFill>
                  <a:schemeClr val="tx1">
                    <a:lumMod val="50000"/>
                  </a:schemeClr>
                </a:solidFill>
                <a:cs typeface="Calibri" panose="020F0502020204030204" pitchFamily="34" charset="0"/>
              </a:rPr>
              <a:t>64% of supply-chain jobs associated with FCEV MDS are in distribution and sales industries.</a:t>
            </a:r>
          </a:p>
          <a:p>
            <a:pPr marL="242315" indent="-242315">
              <a:spcAft>
                <a:spcPts val="623"/>
              </a:spcAft>
              <a:buFont typeface="Arial" panose="020B0604020202020204" pitchFamily="34" charset="0"/>
              <a:buChar char="•"/>
            </a:pPr>
            <a:r>
              <a:rPr lang="en-US" dirty="0" smtClean="0">
                <a:solidFill>
                  <a:schemeClr val="tx1">
                    <a:lumMod val="50000"/>
                  </a:schemeClr>
                </a:solidFill>
                <a:cs typeface="Calibri" panose="020F0502020204030204" pitchFamily="34" charset="0"/>
              </a:rPr>
              <a:t>Retail sales is top occupation.</a:t>
            </a:r>
          </a:p>
          <a:p>
            <a:pPr marL="242315" indent="-242315">
              <a:spcAft>
                <a:spcPts val="623"/>
              </a:spcAft>
              <a:buFont typeface="Arial" panose="020B0604020202020204" pitchFamily="34" charset="0"/>
              <a:buChar char="•"/>
            </a:pPr>
            <a:r>
              <a:rPr lang="en-US" dirty="0" smtClean="0">
                <a:solidFill>
                  <a:schemeClr val="tx1">
                    <a:lumMod val="50000"/>
                  </a:schemeClr>
                </a:solidFill>
                <a:latin typeface="Arial" panose="020B0604020202020204" pitchFamily="34" charset="0"/>
                <a:cs typeface="Arial" panose="020B0604020202020204" pitchFamily="34" charset="0"/>
              </a:rPr>
              <a:t>Sales/distribution jobs concentrated in regions with highest FCEV sales.</a:t>
            </a:r>
          </a:p>
          <a:p>
            <a:pPr marL="174708" indent="-174708" defTabSz="931774">
              <a:spcAft>
                <a:spcPts val="623"/>
              </a:spcAft>
              <a:buFont typeface="Arial" panose="020B0604020202020204" pitchFamily="34" charset="0"/>
              <a:buChar char="•"/>
              <a:defRPr/>
            </a:pPr>
            <a:endParaRPr lang="en-US" u="sng" dirty="0">
              <a:solidFill>
                <a:srgbClr val="47484A">
                  <a:lumMod val="50000"/>
                </a:srgbClr>
              </a:solidFill>
            </a:endParaRPr>
          </a:p>
          <a:p>
            <a:pPr marL="174708" indent="-174708" defTabSz="931774">
              <a:spcAft>
                <a:spcPts val="623"/>
              </a:spcAft>
              <a:buFont typeface="Arial" panose="020B0604020202020204" pitchFamily="34" charset="0"/>
              <a:buChar char="•"/>
              <a:defRPr/>
            </a:pPr>
            <a:endParaRPr lang="en-US" u="sng" dirty="0">
              <a:solidFill>
                <a:srgbClr val="47484A">
                  <a:lumMod val="50000"/>
                </a:srgbClr>
              </a:solidFill>
            </a:endParaRPr>
          </a:p>
          <a:p>
            <a:pPr marL="174708" indent="-174708">
              <a:spcAft>
                <a:spcPts val="623"/>
              </a:spcAft>
              <a:buFont typeface="Arial" panose="020B0604020202020204" pitchFamily="34" charset="0"/>
              <a:buChar char="•"/>
            </a:pPr>
            <a:endParaRPr lang="en-US" dirty="0" smtClean="0">
              <a:solidFill>
                <a:schemeClr val="tx1">
                  <a:lumMod val="50000"/>
                </a:schemeClr>
              </a:solidFill>
              <a:cs typeface="Calibri" panose="020F0502020204030204" pitchFamily="34" charset="0"/>
            </a:endParaRPr>
          </a:p>
          <a:p>
            <a:pPr lvl="0"/>
            <a:endParaRPr lang="en-US" dirty="0"/>
          </a:p>
        </p:txBody>
      </p:sp>
      <p:sp>
        <p:nvSpPr>
          <p:cNvPr id="4" name="Slide Number Placeholder 3"/>
          <p:cNvSpPr>
            <a:spLocks noGrp="1"/>
          </p:cNvSpPr>
          <p:nvPr>
            <p:ph type="sldNum" sz="quarter" idx="10"/>
          </p:nvPr>
        </p:nvSpPr>
        <p:spPr/>
        <p:txBody>
          <a:bodyPr/>
          <a:lstStyle/>
          <a:p>
            <a:fld id="{DCFF1935-E1E7-4C53-81C3-6D9A16B8D8F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47612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Which, as a reminder shows, shows unique ways that hydrogen can couple and decouple from the grid and across multiple sectors.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Today if you look at energy storage using batteries, there are limited options- you only go from electrons to electrons.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you can produce H2 at low cost,  you open up cross sector possibilities, and can avoid curtailing renewables, you can feed back to the grid if needed and can actually enable battery electric vehicles, inject into pipelines, use H2 for liquid fuels or transportation, and it opens up many options for the industrial sector, even using nuclear plants that are being taken offline due to increased renewables. </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A6CFDA3-8754-4601-8190-A554461AC5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1061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There’s also been progress on stations. 31 retail stations in CA- many coming in the Northeast with private funding.</a:t>
            </a:r>
          </a:p>
          <a:p>
            <a:endParaRPr lang="en-US" dirty="0"/>
          </a:p>
        </p:txBody>
      </p:sp>
      <p:sp>
        <p:nvSpPr>
          <p:cNvPr id="4" name="Slide Number Placeholder 3"/>
          <p:cNvSpPr>
            <a:spLocks noGrp="1"/>
          </p:cNvSpPr>
          <p:nvPr>
            <p:ph type="sldNum" sz="quarter" idx="10"/>
          </p:nvPr>
        </p:nvSpPr>
        <p:spPr/>
        <p:txBody>
          <a:bodyPr/>
          <a:lstStyle/>
          <a:p>
            <a:fld id="{5A6CFDA3-8754-4601-8190-A554461AC5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8416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ONE RECENT HIGHLIGHT THAT I’D LIKE TO SHARE WITH YOU IS: THE FIRST EVER NATIONAL HYDROGEN AND FUEL CELL DAY (HELD ON ITS VERY OWN ATOMIC-WEIGHT-DAY) WHICH HAD HUNDREDS OF EVENTS, PRESS RELEASES AND SOCIAL MEDIA ACTIVITIES ACROSS THE NATION WITH AN ESTIMATED REACH OF MORE THAN A QUARTER MILLION. </a:t>
            </a:r>
          </a:p>
          <a:p>
            <a:r>
              <a:rPr lang="en-US" dirty="0"/>
              <a:t> </a:t>
            </a:r>
          </a:p>
          <a:p>
            <a:pPr lvl="0"/>
            <a:r>
              <a:rPr lang="en-US" dirty="0"/>
              <a:t>IN ADDITION TO PUBLIC EDUCATION ABOUT HYDROGEN AND FUEL CELLS, THOUSANDS OF PEOPLE ARE NOW AWARE OF THAT THE ATOMIC MASS OF THE SIMPLEST AND MOST ABUNDANT ELEMENT IN THE UNIVERSE IS 1.008! </a:t>
            </a:r>
          </a:p>
        </p:txBody>
      </p:sp>
      <p:sp>
        <p:nvSpPr>
          <p:cNvPr id="4" name="Slide Number Placeholder 3"/>
          <p:cNvSpPr>
            <a:spLocks noGrp="1"/>
          </p:cNvSpPr>
          <p:nvPr>
            <p:ph type="sldNum" sz="quarter" idx="10"/>
          </p:nvPr>
        </p:nvSpPr>
        <p:spPr/>
        <p:txBody>
          <a:bodyPr/>
          <a:lstStyle/>
          <a:p>
            <a:fld id="{5A6CFDA3-8754-4601-8190-A554461AC5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433551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8723" name="Rectangle 3"/>
          <p:cNvSpPr>
            <a:spLocks noGrp="1" noChangeArrowheads="1"/>
          </p:cNvSpPr>
          <p:nvPr>
            <p:ph type="body" idx="1"/>
          </p:nvPr>
        </p:nvSpPr>
        <p:spPr bwMode="auto">
          <a:noFill/>
        </p:spPr>
        <p:txBody>
          <a:bodyPr wrap="square" lIns="91952" tIns="45974" rIns="91952" bIns="45974"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395140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We continue to see growth in fuel cell power shipped annually. </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Mostly in transportation, and mostly in PEM over the last year.</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With 500 MW of fuel cell power shipped worldwide and a $1.6B in fuel cell market revenue</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This is a very exiting time for growth of the fuel cell industry!</a:t>
            </a:r>
          </a:p>
          <a:p>
            <a:endParaRPr lang="en-US" dirty="0"/>
          </a:p>
        </p:txBody>
      </p:sp>
      <p:sp>
        <p:nvSpPr>
          <p:cNvPr id="4" name="Slide Number Placeholder 3"/>
          <p:cNvSpPr>
            <a:spLocks noGrp="1"/>
          </p:cNvSpPr>
          <p:nvPr>
            <p:ph type="sldNum" sz="quarter" idx="10"/>
          </p:nvPr>
        </p:nvSpPr>
        <p:spPr/>
        <p:txBody>
          <a:bodyPr/>
          <a:lstStyle/>
          <a:p>
            <a:fld id="{5A6CFDA3-8754-4601-8190-A554461AC5C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08456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4708" indent="-174708">
              <a:buFont typeface="Arial" panose="020B0604020202020204" pitchFamily="34" charset="0"/>
              <a:buChar char="•"/>
            </a:pPr>
            <a:r>
              <a:rPr lang="en-US" dirty="0"/>
              <a:t>Our market transformation program cost-shared early fuel cell forklifts and backup power for cell phone towers and now we’re tracking over 20,000 being deployed by industry.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Over 15,000 just for forklifts, with major companies- even Walmart.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Over 6 million H2 </a:t>
            </a:r>
            <a:r>
              <a:rPr lang="en-US" dirty="0" err="1"/>
              <a:t>fuelings</a:t>
            </a:r>
            <a:r>
              <a:rPr lang="en-US" dirty="0"/>
              <a:t>- </a:t>
            </a:r>
            <a:r>
              <a:rPr lang="en-US" b="1" dirty="0"/>
              <a:t>unheard </a:t>
            </a:r>
            <a:r>
              <a:rPr lang="en-US" dirty="0"/>
              <a:t>of just a couple of years ago.</a:t>
            </a:r>
          </a:p>
          <a:p>
            <a:endParaRPr lang="en-US" dirty="0" smtClean="0"/>
          </a:p>
          <a:p>
            <a:endParaRPr lang="en-US" dirty="0" smtClean="0"/>
          </a:p>
          <a:p>
            <a:r>
              <a:rPr lang="en-US" dirty="0" smtClean="0"/>
              <a:t>Additional</a:t>
            </a:r>
            <a:r>
              <a:rPr lang="en-US" baseline="0" dirty="0" smtClean="0"/>
              <a:t> Info:</a:t>
            </a:r>
            <a:endParaRPr lang="en-US" dirty="0" smtClean="0"/>
          </a:p>
          <a:p>
            <a:endParaRPr lang="en-US" dirty="0" smtClean="0"/>
          </a:p>
          <a:p>
            <a:r>
              <a:rPr lang="en-US" dirty="0" smtClean="0"/>
              <a:t>From the 2017 Record- to be published</a:t>
            </a:r>
          </a:p>
          <a:p>
            <a:r>
              <a:rPr lang="en-US" dirty="0" smtClean="0"/>
              <a:t/>
            </a:r>
            <a:br>
              <a:rPr lang="en-US" dirty="0" smtClean="0"/>
            </a:br>
            <a:r>
              <a:rPr lang="en-US" dirty="0" smtClean="0"/>
              <a:t>-</a:t>
            </a:r>
            <a:r>
              <a:rPr lang="en-US" baseline="0" dirty="0" smtClean="0"/>
              <a:t> MHE:  </a:t>
            </a:r>
            <a:r>
              <a:rPr lang="en-US" dirty="0"/>
              <a:t>The successful deployment of more than 700 MHE fuel cell units with U.S. Department of Energy (DOE) funds has led to more than 15,800 MHE fuel cell shipments and units on order with no DOE funding. The 16,518 MHE fuel cell shipments and units on order equate to more than 105,000 kW of fuel cell systems.</a:t>
            </a:r>
          </a:p>
          <a:p>
            <a:endParaRPr lang="en-US" dirty="0"/>
          </a:p>
          <a:p>
            <a:r>
              <a:rPr lang="en-US" dirty="0" smtClean="0"/>
              <a:t>-</a:t>
            </a:r>
            <a:r>
              <a:rPr lang="en-US" baseline="0" dirty="0" smtClean="0"/>
              <a:t> BUP: </a:t>
            </a:r>
            <a:r>
              <a:rPr lang="en-US" dirty="0"/>
              <a:t>The successful deployment of more than 900 </a:t>
            </a:r>
            <a:r>
              <a:rPr lang="en-US" dirty="0" err="1"/>
              <a:t>BuP</a:t>
            </a:r>
            <a:r>
              <a:rPr lang="en-US" dirty="0"/>
              <a:t> fuel cell systems with U.S. Department of Energy (DOE) funds has led to more than 7,600 </a:t>
            </a:r>
            <a:r>
              <a:rPr lang="en-US" dirty="0" err="1"/>
              <a:t>BuP</a:t>
            </a:r>
            <a:r>
              <a:rPr lang="en-US" dirty="0"/>
              <a:t> fuel cell shipments and units on order with no DOE funding. The 8,597 </a:t>
            </a:r>
            <a:r>
              <a:rPr lang="en-US" dirty="0" err="1"/>
              <a:t>BuP</a:t>
            </a:r>
            <a:r>
              <a:rPr lang="en-US" dirty="0"/>
              <a:t> fuel cell shipments and units on order equate to almost 43,000 kW of fuel cell systems</a:t>
            </a:r>
            <a:endParaRPr lang="en-US" dirty="0" smtClean="0"/>
          </a:p>
          <a:p>
            <a:endParaRPr lang="en-US" dirty="0" smtClean="0"/>
          </a:p>
          <a:p>
            <a:endParaRPr lang="en-US" dirty="0" smtClean="0"/>
          </a:p>
          <a:p>
            <a:r>
              <a:rPr lang="en-US" dirty="0" smtClean="0"/>
              <a:t>Photo source in EERE website: https://energy.gov/eere/success-stories/articles/eere-success-story-one-mans-trash-another-mans-fuel-bmw-plant-converts</a:t>
            </a:r>
          </a:p>
          <a:p>
            <a:endParaRPr lang="en-US" dirty="0" smtClean="0"/>
          </a:p>
          <a:p>
            <a:r>
              <a:rPr lang="en-US" dirty="0" smtClean="0"/>
              <a:t>http://news.nationalgeographic.com/news/energy/2014/04/140403-fuel-cells-hydrogen-wal-mart-stationary/#/79750.jpg</a:t>
            </a:r>
          </a:p>
          <a:p>
            <a:endParaRPr lang="en-US" dirty="0"/>
          </a:p>
        </p:txBody>
      </p:sp>
      <p:sp>
        <p:nvSpPr>
          <p:cNvPr id="4" name="Slide Number Placeholder 3"/>
          <p:cNvSpPr>
            <a:spLocks noGrp="1"/>
          </p:cNvSpPr>
          <p:nvPr>
            <p:ph type="sldNum" sz="quarter" idx="10"/>
          </p:nvPr>
        </p:nvSpPr>
        <p:spPr/>
        <p:txBody>
          <a:bodyPr/>
          <a:lstStyle/>
          <a:p>
            <a:fld id="{5A6CFDA3-8754-4601-8190-A554461AC5C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0810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Keeping with the airport theme, and back to a DOE example- with FedEx and Plug Power, we have the first fuel cell baggage tow tractor fleet at Memphis airport</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Not only can you transport luggage from the plane but what’s </a:t>
            </a:r>
            <a:r>
              <a:rPr lang="en-US" b="1" dirty="0"/>
              <a:t>most</a:t>
            </a:r>
            <a:r>
              <a:rPr lang="en-US" dirty="0"/>
              <a:t> exciting this year-</a:t>
            </a:r>
          </a:p>
        </p:txBody>
      </p:sp>
      <p:sp>
        <p:nvSpPr>
          <p:cNvPr id="4" name="Slide Number Placeholder 3"/>
          <p:cNvSpPr>
            <a:spLocks noGrp="1"/>
          </p:cNvSpPr>
          <p:nvPr>
            <p:ph type="sldNum" sz="quarter" idx="10"/>
          </p:nvPr>
        </p:nvSpPr>
        <p:spPr/>
        <p:txBody>
          <a:bodyPr/>
          <a:lstStyle/>
          <a:p>
            <a:fld id="{5A6CFDA3-8754-4601-8190-A554461AC5C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1397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effectLst/>
              </a:rPr>
              <a:t>Shorter TPs:</a:t>
            </a:r>
          </a:p>
          <a:p>
            <a:endParaRPr lang="en-US" dirty="0" smtClean="0">
              <a:effectLst/>
            </a:endParaRPr>
          </a:p>
          <a:p>
            <a:pPr marL="174708" indent="-174708" defTabSz="931774">
              <a:buFont typeface="Arial" panose="020B0604020202020204" pitchFamily="34" charset="0"/>
              <a:buChar char="•"/>
              <a:defRPr/>
            </a:pPr>
            <a:r>
              <a:rPr lang="en-US" dirty="0"/>
              <a:t>Air quality is a huge issue at ports and you’ll also get an update on our cost shared project with the Maritime Administration and Sandia- on fuel cells instead of diesel generators at ports- or even onboard ships as APUs.</a:t>
            </a:r>
          </a:p>
          <a:p>
            <a:endParaRPr lang="en-US" dirty="0" smtClean="0">
              <a:effectLst/>
            </a:endParaRPr>
          </a:p>
          <a:p>
            <a:endParaRPr lang="en-US" dirty="0" smtClean="0">
              <a:effectLst/>
            </a:endParaRPr>
          </a:p>
          <a:p>
            <a:r>
              <a:rPr lang="en-US" dirty="0" smtClean="0">
                <a:effectLst/>
              </a:rPr>
              <a:t>Additional Info:</a:t>
            </a:r>
          </a:p>
          <a:p>
            <a:endParaRPr lang="en-US" dirty="0" smtClean="0">
              <a:effectLst/>
            </a:endParaRPr>
          </a:p>
          <a:p>
            <a:r>
              <a:rPr lang="en-US" dirty="0" smtClean="0">
                <a:effectLst/>
              </a:rPr>
              <a:t>Hydrogen fuel cells have a long track record of supplying efficient, clean power for a wide range of applications, including forklifts, emergency backup systems, and vehicles. An analysis by Sandia and DOE showed that due to fluctuating loads in maritime auxiliary power applications, a hydrogen fuel cell, which follows the load, is more energy efficient than a diesel engine. A hydrogen fuel cell only supplies power when it is needed. The Maritime Hydrogen Fuel Cell Project is a demonstration of this analysis in a commercial port setting.</a:t>
            </a:r>
          </a:p>
          <a:p>
            <a:endParaRPr lang="en-US" dirty="0" smtClean="0">
              <a:effectLst/>
            </a:endParaRPr>
          </a:p>
          <a:p>
            <a:r>
              <a:rPr lang="en-US" dirty="0" smtClean="0">
                <a:effectLst/>
              </a:rPr>
              <a:t>The project began its field trials in August 2015 with a six-month deployment hosted by Young Brothers Ltd., a subsidiary of Foss Maritime Co., at its facility in the Honolulu Harbor. The U.S. Department of Energy’s Fuel Cell Technologies Office and the U.S. Department of Transportation’s Maritime Administration are </a:t>
            </a:r>
            <a:r>
              <a:rPr lang="en-US" dirty="0" err="1" smtClean="0">
                <a:effectLst/>
              </a:rPr>
              <a:t>cofunding</a:t>
            </a:r>
            <a:r>
              <a:rPr lang="en-US" dirty="0" smtClean="0">
                <a:effectLst/>
              </a:rPr>
              <a:t> the pilot. The pilot hydrogen fuel cell unit will replace a diesel generator currently used to provide power for refrigerated containers on land and on transport barges.</a:t>
            </a:r>
          </a:p>
          <a:p>
            <a:endParaRPr lang="en-US" dirty="0" smtClean="0">
              <a:effectLst/>
            </a:endParaRPr>
          </a:p>
          <a:p>
            <a:r>
              <a:rPr lang="en-US" dirty="0" err="1" smtClean="0">
                <a:effectLst/>
              </a:rPr>
              <a:t>Hydrogenics</a:t>
            </a:r>
            <a:r>
              <a:rPr lang="en-US" dirty="0" smtClean="0">
                <a:effectLst/>
              </a:rPr>
              <a:t> Corp. designed and manufactured a containerized 100-kilowatt hydrogen fuel cell unit, which includes the fuel cell engine, a hydrogen storage system, and power-conversion equipment. Built into a standard shipping container, the unit has an outward appearance and functionality similar to maritime diesel generators that are currently in use.</a:t>
            </a:r>
          </a:p>
          <a:p>
            <a:endParaRPr lang="en-US" dirty="0" smtClean="0">
              <a:effectLst/>
            </a:endParaRPr>
          </a:p>
          <a:p>
            <a:r>
              <a:rPr lang="en-US" dirty="0" smtClean="0">
                <a:effectLst/>
              </a:rPr>
              <a:t>As the primary interisland shipper of goods within Hawaii, Young Brothers Ltd. has a strong environmental and financial interest in the project. After initially using the hydrogen fuel cell unit on land, Young Brothers Ltd. will deploy the unit to power refrigerated containers onboard barges traveling between the Honolulu and Kahului harbors.</a:t>
            </a:r>
          </a:p>
          <a:p>
            <a:r>
              <a:rPr lang="en-US" dirty="0" smtClean="0">
                <a:effectLst/>
              </a:rPr>
              <a:t>During the six-month deployment, performance feedback and data will be collected to determine the environmental, energy, and cost savings from the hydrogen fuel cell unit. Sandia will analyze the operational, safety, and cost performance data to develop a business case for using hydrogen fuel cells at other commercial ports. In addition, the safety aspects and feedback from the unit’s design and operation may guide regulators toward formal codes and standards for hydrogen and fuel cells in maritime applications, thereby increasing the likelihood of this clean-energy technology being adopted for maritime use.</a:t>
            </a:r>
          </a:p>
          <a:p>
            <a:endParaRPr lang="en-US" dirty="0"/>
          </a:p>
        </p:txBody>
      </p:sp>
      <p:sp>
        <p:nvSpPr>
          <p:cNvPr id="4" name="Slide Number Placeholder 3"/>
          <p:cNvSpPr>
            <a:spLocks noGrp="1"/>
          </p:cNvSpPr>
          <p:nvPr>
            <p:ph type="sldNum" sz="quarter" idx="10"/>
          </p:nvPr>
        </p:nvSpPr>
        <p:spPr/>
        <p:txBody>
          <a:bodyPr/>
          <a:lstStyle/>
          <a:p>
            <a:fld id="{FE6BCBE8-7828-45B9-8228-8B65373ADE3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32524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Our UPS and FedEx projects for larger vehicles can potentially double the range compared to BEVs. </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Demo trucks will be tested this summer on </a:t>
            </a:r>
            <a:r>
              <a:rPr lang="en-US" i="1" dirty="0"/>
              <a:t>actual </a:t>
            </a:r>
            <a:r>
              <a:rPr lang="en-US" dirty="0"/>
              <a:t>deliveries in Sacramento and Albany. </a:t>
            </a:r>
          </a:p>
          <a:p>
            <a:endParaRPr lang="en-US" dirty="0" smtClean="0"/>
          </a:p>
          <a:p>
            <a:endParaRPr lang="en-US" dirty="0" smtClean="0"/>
          </a:p>
          <a:p>
            <a:r>
              <a:rPr lang="en-US" dirty="0" smtClean="0"/>
              <a:t>Additional Information:</a:t>
            </a:r>
          </a:p>
          <a:p>
            <a:endParaRPr lang="en-US" dirty="0" smtClean="0"/>
          </a:p>
          <a:p>
            <a:r>
              <a:rPr lang="en-US" dirty="0" smtClean="0"/>
              <a:t>UPS Photo:</a:t>
            </a:r>
            <a:r>
              <a:rPr lang="en-US" baseline="0" dirty="0" smtClean="0"/>
              <a:t> https://www.pressroom.ups.com/pressroom/ContentDetailsViewer.page?ConceptType=PressReleases&amp;id=1493730807330-217</a:t>
            </a:r>
          </a:p>
          <a:p>
            <a:endParaRPr lang="en-US" baseline="0" dirty="0" smtClean="0"/>
          </a:p>
          <a:p>
            <a:r>
              <a:rPr lang="en-US" baseline="0" dirty="0" smtClean="0"/>
              <a:t>FedEx Photo: </a:t>
            </a:r>
          </a:p>
          <a:p>
            <a:endParaRPr lang="en-US" baseline="0" dirty="0" smtClean="0"/>
          </a:p>
          <a:p>
            <a:r>
              <a:rPr lang="en-US" baseline="0" dirty="0" smtClean="0"/>
              <a:t>AMR presentation 2016 </a:t>
            </a:r>
            <a:endParaRPr lang="en-US" dirty="0" smtClean="0"/>
          </a:p>
          <a:p>
            <a:endParaRPr lang="en-US" dirty="0"/>
          </a:p>
        </p:txBody>
      </p:sp>
      <p:sp>
        <p:nvSpPr>
          <p:cNvPr id="4" name="Slide Number Placeholder 3"/>
          <p:cNvSpPr>
            <a:spLocks noGrp="1"/>
          </p:cNvSpPr>
          <p:nvPr>
            <p:ph type="sldNum" sz="quarter" idx="10"/>
          </p:nvPr>
        </p:nvSpPr>
        <p:spPr/>
        <p:txBody>
          <a:bodyPr/>
          <a:lstStyle/>
          <a:p>
            <a:fld id="{5A6CFDA3-8754-4601-8190-A554461AC5C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0605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r>
              <a:rPr lang="en-US" dirty="0"/>
              <a:t>Short TPs: </a:t>
            </a:r>
          </a:p>
          <a:p>
            <a:pPr lvl="0"/>
            <a:endParaRPr lang="en-US" dirty="0"/>
          </a:p>
          <a:p>
            <a:pPr lvl="0"/>
            <a:r>
              <a:rPr lang="en-US" dirty="0"/>
              <a:t>Now, in the next few slides I show </a:t>
            </a:r>
            <a:r>
              <a:rPr lang="en-US" b="1" dirty="0"/>
              <a:t>the extent of </a:t>
            </a:r>
            <a:r>
              <a:rPr lang="en-US" dirty="0"/>
              <a:t>commercial progress- these are not just </a:t>
            </a:r>
            <a:r>
              <a:rPr lang="en-US" dirty="0" err="1"/>
              <a:t>powerpoint</a:t>
            </a:r>
            <a:r>
              <a:rPr lang="en-US" dirty="0"/>
              <a:t> products.</a:t>
            </a:r>
          </a:p>
          <a:p>
            <a:pPr lvl="0"/>
            <a:endParaRPr lang="en-US" dirty="0"/>
          </a:p>
          <a:p>
            <a:pPr lvl="0"/>
            <a:r>
              <a:rPr lang="en-US" dirty="0"/>
              <a:t>Buses in CA have serviced over 17 million passengers and surpassed durability targets. We have about 25 buses in the US but China just placed orders for several hundred.</a:t>
            </a:r>
          </a:p>
          <a:p>
            <a:pPr lvl="0"/>
            <a:endParaRPr lang="en-US" dirty="0"/>
          </a:p>
          <a:p>
            <a:pPr lvl="0"/>
            <a:r>
              <a:rPr lang="en-US" dirty="0"/>
              <a:t>Long TPs: </a:t>
            </a:r>
          </a:p>
          <a:p>
            <a:pPr lvl="0"/>
            <a:endParaRPr lang="en-US" dirty="0"/>
          </a:p>
          <a:p>
            <a:pPr defTabSz="931774">
              <a:defRPr/>
            </a:pPr>
            <a:r>
              <a:rPr lang="en-US" dirty="0" smtClean="0"/>
              <a:t>Great</a:t>
            </a:r>
            <a:r>
              <a:rPr lang="en-US" baseline="0" dirty="0" smtClean="0"/>
              <a:t> progress with fuel cells in the mass transportation sector and here is just one example. </a:t>
            </a:r>
          </a:p>
          <a:p>
            <a:pPr defTabSz="931774">
              <a:defRPr/>
            </a:pPr>
            <a:endParaRPr lang="en-US" baseline="0" dirty="0" smtClean="0"/>
          </a:p>
          <a:p>
            <a:pPr defTabSz="931774">
              <a:defRPr/>
            </a:pPr>
            <a:r>
              <a:rPr lang="en-US" baseline="0" dirty="0" smtClean="0"/>
              <a:t>Fuel cell buses are now operating and transporting close to 17,000 passengers since they first stated operating and (animation) </a:t>
            </a:r>
          </a:p>
          <a:p>
            <a:pPr defTabSz="931774">
              <a:defRPr/>
            </a:pPr>
            <a:endParaRPr lang="en-US" baseline="0" dirty="0" smtClean="0"/>
          </a:p>
          <a:p>
            <a:pPr defTabSz="931774">
              <a:defRPr/>
            </a:pPr>
            <a:r>
              <a:rPr lang="en-US" baseline="0" dirty="0" smtClean="0"/>
              <a:t>have recently exceeded the DOE-DOET  durability target reaching nearly 25,000 operation hours (actual number as of May 2017 is ~24,700 hours) for the fuel cell stack. </a:t>
            </a:r>
            <a:endParaRPr lang="en-US" dirty="0" smtClean="0"/>
          </a:p>
          <a:p>
            <a:pPr lvl="0"/>
            <a:endParaRPr lang="en-US" dirty="0"/>
          </a:p>
          <a:p>
            <a:pPr lvl="0"/>
            <a:r>
              <a:rPr lang="en-US" dirty="0"/>
              <a:t>Additional Info:</a:t>
            </a:r>
          </a:p>
          <a:p>
            <a:pPr lvl="0"/>
            <a:endParaRPr lang="en-US" dirty="0"/>
          </a:p>
          <a:p>
            <a:pPr lvl="0"/>
            <a:r>
              <a:rPr lang="en-US" dirty="0"/>
              <a:t>From Jamie Levin at CTE on June 2 email: </a:t>
            </a:r>
          </a:p>
          <a:p>
            <a:pPr lvl="0"/>
            <a:r>
              <a:rPr lang="en-US" dirty="0"/>
              <a:t>Cumulative ridership as of this year is 17 million passengers. The increase from last year (15 million cumulative) to this year (17 million cumulative) was 1.99 million. </a:t>
            </a:r>
          </a:p>
          <a:p>
            <a:endParaRPr lang="en-US" dirty="0"/>
          </a:p>
        </p:txBody>
      </p:sp>
      <p:sp>
        <p:nvSpPr>
          <p:cNvPr id="4" name="Slide Number Placeholder 3"/>
          <p:cNvSpPr>
            <a:spLocks noGrp="1"/>
          </p:cNvSpPr>
          <p:nvPr>
            <p:ph type="sldNum" sz="quarter" idx="10"/>
          </p:nvPr>
        </p:nvSpPr>
        <p:spPr/>
        <p:txBody>
          <a:bodyPr/>
          <a:lstStyle/>
          <a:p>
            <a:fld id="{5A6CFDA3-8754-4601-8190-A554461AC5C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3279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Shorter TPs:</a:t>
            </a:r>
          </a:p>
          <a:p>
            <a:endParaRPr lang="en-US" dirty="0" smtClean="0"/>
          </a:p>
          <a:p>
            <a:pPr marL="174708" indent="-174708" defTabSz="931774">
              <a:buFont typeface="Arial" panose="020B0604020202020204" pitchFamily="34" charset="0"/>
              <a:buChar char="•"/>
              <a:defRPr/>
            </a:pPr>
            <a:r>
              <a:rPr lang="en-US" dirty="0"/>
              <a:t>To top it off, GM and the Army announced its silent militarized fuel cell vehicle which provides power and even drinkable water.</a:t>
            </a:r>
          </a:p>
          <a:p>
            <a:endParaRPr lang="en-US" dirty="0" smtClean="0"/>
          </a:p>
          <a:p>
            <a:r>
              <a:rPr lang="en-US" dirty="0" smtClean="0"/>
              <a:t>Longer</a:t>
            </a:r>
            <a:r>
              <a:rPr lang="en-US" baseline="0" dirty="0" smtClean="0"/>
              <a:t> TPs</a:t>
            </a:r>
            <a:endParaRPr lang="en-US" dirty="0" smtClean="0"/>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dirty="0" smtClean="0"/>
              <a:t>The U.S. Army will test the Colorado ZH</a:t>
            </a:r>
            <a:r>
              <a:rPr lang="en-US" baseline="-25000" dirty="0" smtClean="0"/>
              <a:t>2</a:t>
            </a:r>
            <a:r>
              <a:rPr lang="en-US" dirty="0" smtClean="0"/>
              <a:t> in extreme field conditions next year to determine the viability of hydrogen-powered vehicles on military missions.</a:t>
            </a:r>
          </a:p>
          <a:p>
            <a:endParaRPr lang="en-US" dirty="0" smtClean="0"/>
          </a:p>
          <a:p>
            <a:pPr marL="174708" indent="-174708">
              <a:buFont typeface="Arial" panose="020B0604020202020204" pitchFamily="34" charset="0"/>
              <a:buChar char="•"/>
            </a:pPr>
            <a:r>
              <a:rPr lang="en-US" dirty="0" smtClean="0"/>
              <a:t>GM and the U.S. Army Tank Automotive Research, Development and Engineering Center (TARDEC) collaborated to develop the Colorado ZH</a:t>
            </a:r>
            <a:r>
              <a:rPr lang="en-US" baseline="-25000" dirty="0" smtClean="0"/>
              <a:t>2</a:t>
            </a:r>
            <a:r>
              <a:rPr lang="en-US" dirty="0" smtClean="0"/>
              <a:t> from contract to concept in less than a year.</a:t>
            </a:r>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dirty="0" smtClean="0"/>
              <a:t>The Army will evaluate the ZH</a:t>
            </a:r>
            <a:r>
              <a:rPr lang="en-US" baseline="-25000" dirty="0" smtClean="0"/>
              <a:t>2</a:t>
            </a:r>
            <a:r>
              <a:rPr lang="en-US" dirty="0" smtClean="0"/>
              <a:t> fuel cell for:</a:t>
            </a:r>
          </a:p>
          <a:p>
            <a:pPr marL="640594" lvl="1" indent="-174708">
              <a:buFont typeface="Arial" panose="020B0604020202020204" pitchFamily="34" charset="0"/>
              <a:buChar char="•"/>
            </a:pPr>
            <a:r>
              <a:rPr lang="en-US" dirty="0" smtClean="0"/>
              <a:t>Near-silent operation enabling silent watch capability</a:t>
            </a:r>
          </a:p>
          <a:p>
            <a:pPr marL="640594" lvl="1" indent="-174708">
              <a:buFont typeface="Arial" panose="020B0604020202020204" pitchFamily="34" charset="0"/>
              <a:buChar char="•"/>
            </a:pPr>
            <a:r>
              <a:rPr lang="en-US" dirty="0" smtClean="0"/>
              <a:t>Reduced acoustic and thermal signatures</a:t>
            </a:r>
          </a:p>
          <a:p>
            <a:pPr marL="640594" lvl="1" indent="-174708">
              <a:buFont typeface="Arial" panose="020B0604020202020204" pitchFamily="34" charset="0"/>
              <a:buChar char="•"/>
            </a:pPr>
            <a:r>
              <a:rPr lang="en-US" dirty="0" smtClean="0"/>
              <a:t>High wheel torque at all speeds via electric drive</a:t>
            </a:r>
          </a:p>
          <a:p>
            <a:pPr marL="640594" lvl="1" indent="-174708">
              <a:buFont typeface="Arial" panose="020B0604020202020204" pitchFamily="34" charset="0"/>
              <a:buChar char="•"/>
            </a:pPr>
            <a:r>
              <a:rPr lang="en-US" dirty="0" smtClean="0"/>
              <a:t>Low fuel consumption across operating range</a:t>
            </a:r>
          </a:p>
          <a:p>
            <a:pPr marL="640594" lvl="1" indent="-174708">
              <a:buFont typeface="Arial" panose="020B0604020202020204" pitchFamily="34" charset="0"/>
              <a:buChar char="•"/>
            </a:pPr>
            <a:r>
              <a:rPr lang="en-US" dirty="0" smtClean="0"/>
              <a:t>Water by-product for field uses</a:t>
            </a:r>
          </a:p>
          <a:p>
            <a:pPr marL="174708" indent="-174708">
              <a:buFont typeface="Arial" panose="020B0604020202020204" pitchFamily="34" charset="0"/>
              <a:buChar char="•"/>
            </a:pPr>
            <a:endParaRPr lang="en-US" dirty="0" smtClean="0"/>
          </a:p>
          <a:p>
            <a:r>
              <a:rPr lang="en-US" dirty="0"/>
              <a:t>Additional Information: </a:t>
            </a:r>
          </a:p>
          <a:p>
            <a:endParaRPr lang="en-US" dirty="0"/>
          </a:p>
          <a:p>
            <a:r>
              <a:rPr lang="en-US" dirty="0"/>
              <a:t>Source: </a:t>
            </a:r>
          </a:p>
          <a:p>
            <a:r>
              <a:rPr lang="en-US" dirty="0"/>
              <a:t>http://media.gm.com/media/us/en/gm/home.detail.html/content/Pages/news/us/en/2016/oct/1003-zh2.html</a:t>
            </a:r>
          </a:p>
          <a:p>
            <a:endParaRPr lang="en-US" dirty="0"/>
          </a:p>
          <a:p>
            <a:pPr defTabSz="931774">
              <a:defRPr/>
            </a:pPr>
            <a:r>
              <a:rPr lang="en-US" dirty="0"/>
              <a:t>“The military vehicle (ZH2) is not the first one to pack the alternative technology, but it is the first one to be seriously considered as an official battlefield adoption.” </a:t>
            </a:r>
            <a:r>
              <a:rPr lang="en-US" dirty="0" err="1"/>
              <a:t>USBPort</a:t>
            </a:r>
            <a:r>
              <a:rPr lang="en-US" dirty="0"/>
              <a:t> 4-3-17 (</a:t>
            </a:r>
            <a:r>
              <a:rPr lang="en-US" u="sng" dirty="0">
                <a:hlinkClick r:id="rId3"/>
              </a:rPr>
              <a:t>http://theusbport.com/u-s-army-will-use-the-zh2-a-hydrogen-fuel-cell-truck-by-gm/26743</a:t>
            </a:r>
            <a:r>
              <a:rPr lang="en-US" dirty="0"/>
              <a:t>) </a:t>
            </a:r>
          </a:p>
          <a:p>
            <a:endParaRPr lang="en-US" dirty="0"/>
          </a:p>
        </p:txBody>
      </p:sp>
      <p:sp>
        <p:nvSpPr>
          <p:cNvPr id="4" name="Slide Number Placeholder 3"/>
          <p:cNvSpPr>
            <a:spLocks noGrp="1"/>
          </p:cNvSpPr>
          <p:nvPr>
            <p:ph type="sldNum" sz="quarter" idx="10"/>
          </p:nvPr>
        </p:nvSpPr>
        <p:spPr/>
        <p:txBody>
          <a:bodyPr/>
          <a:lstStyle/>
          <a:p>
            <a:fld id="{473210DB-3973-4EB0-AC4F-31B9D19F1D1F}"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03223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Shorter TPs:</a:t>
            </a:r>
          </a:p>
          <a:p>
            <a:endParaRPr lang="en-US" dirty="0" smtClean="0"/>
          </a:p>
          <a:p>
            <a:pPr marL="174708" indent="-174708" defTabSz="931774">
              <a:buFont typeface="Arial" panose="020B0604020202020204" pitchFamily="34" charset="0"/>
              <a:buChar char="•"/>
              <a:defRPr/>
            </a:pPr>
            <a:r>
              <a:rPr lang="en-US" dirty="0"/>
              <a:t>Speaking of heavy duty vehicles, major press by Toyota last month showed its fuel cell drayage truck for marine ports, for 80,000 </a:t>
            </a:r>
            <a:r>
              <a:rPr lang="en-US" dirty="0" err="1"/>
              <a:t>lbs</a:t>
            </a:r>
            <a:r>
              <a:rPr lang="en-US" dirty="0"/>
              <a:t> capacities and 200 mile range and of course completely zero pollutants and quiet performance.</a:t>
            </a:r>
          </a:p>
          <a:p>
            <a:endParaRPr lang="en-US" dirty="0" smtClean="0"/>
          </a:p>
          <a:p>
            <a:endParaRPr lang="en-US" dirty="0" smtClean="0"/>
          </a:p>
          <a:p>
            <a:endParaRPr lang="en-US" dirty="0" smtClean="0"/>
          </a:p>
          <a:p>
            <a:r>
              <a:rPr lang="en-US" dirty="0" smtClean="0"/>
              <a:t>Additional Info:</a:t>
            </a:r>
          </a:p>
          <a:p>
            <a:endParaRPr lang="en-US" dirty="0" smtClean="0"/>
          </a:p>
          <a:p>
            <a:r>
              <a:rPr lang="en-US" dirty="0" smtClean="0"/>
              <a:t>Early this month, Toyota revealed plans to test “Project Portal” – a fully functioning heavy duty truck prototype with the power and torque capacity to conduct port drayage operations while emitting nothing but water vapor. Announced at a press conference with Port officials and representatives from California Air Resources Board (CARB) and the California Energy Commission (CEC), the zero-emission truck proof of concept will be tested between the ports of Los Angeles and Long Beach and various freight depots up to 70 miles demonstrating the potential of fuel cell technology in heavy duty applications. The study will begin this summer and is the next step in Toyota’s effort to broaden the application of zero-emission fuel cell technology that can serve a range of industries. If the prototype truck proves commercially viable, Toyota could become the first major automaker to enter the fuel cell market for Class 8 vehicles</a:t>
            </a:r>
          </a:p>
          <a:p>
            <a:endParaRPr lang="en-US" dirty="0" smtClean="0"/>
          </a:p>
          <a:p>
            <a:r>
              <a:rPr lang="en-US" b="1" dirty="0" smtClean="0"/>
              <a:t>Fuel Cell Stack Power Output </a:t>
            </a:r>
            <a:endParaRPr lang="en-US" dirty="0" smtClean="0"/>
          </a:p>
          <a:p>
            <a:r>
              <a:rPr lang="en-US" dirty="0" smtClean="0"/>
              <a:t>670 HP (500 kW), 2 fuel cell stacks</a:t>
            </a:r>
          </a:p>
          <a:p>
            <a:r>
              <a:rPr lang="en-US" b="1" dirty="0" smtClean="0"/>
              <a:t>Torque</a:t>
            </a:r>
            <a:endParaRPr lang="en-US" dirty="0" smtClean="0"/>
          </a:p>
          <a:p>
            <a:r>
              <a:rPr lang="en-US" dirty="0" smtClean="0"/>
              <a:t>1,325 pounds- feet</a:t>
            </a:r>
          </a:p>
          <a:p>
            <a:r>
              <a:rPr lang="en-US" b="1" dirty="0" smtClean="0"/>
              <a:t>Weight Capacity</a:t>
            </a:r>
            <a:endParaRPr lang="en-US" dirty="0" smtClean="0"/>
          </a:p>
          <a:p>
            <a:r>
              <a:rPr lang="en-US" dirty="0" smtClean="0"/>
              <a:t>80,000 </a:t>
            </a:r>
            <a:r>
              <a:rPr lang="en-US" dirty="0" err="1" smtClean="0"/>
              <a:t>lbs</a:t>
            </a:r>
            <a:r>
              <a:rPr lang="en-US" dirty="0" smtClean="0"/>
              <a:t> </a:t>
            </a:r>
          </a:p>
          <a:p>
            <a:r>
              <a:rPr lang="en-US" b="1" dirty="0" smtClean="0"/>
              <a:t>Range</a:t>
            </a:r>
            <a:endParaRPr lang="en-US" dirty="0" smtClean="0"/>
          </a:p>
          <a:p>
            <a:r>
              <a:rPr lang="en-US" dirty="0" smtClean="0"/>
              <a:t>200 miles per fill, under normal drayage operation</a:t>
            </a:r>
          </a:p>
          <a:p>
            <a:r>
              <a:rPr lang="en-US" b="1" dirty="0" smtClean="0"/>
              <a:t>H</a:t>
            </a:r>
            <a:r>
              <a:rPr lang="en-US" b="1" baseline="-25000" dirty="0" smtClean="0"/>
              <a:t>2 </a:t>
            </a:r>
            <a:r>
              <a:rPr lang="en-US" b="1" dirty="0" smtClean="0"/>
              <a:t>Tank**</a:t>
            </a:r>
            <a:endParaRPr lang="en-US" dirty="0" smtClean="0"/>
          </a:p>
          <a:p>
            <a:r>
              <a:rPr lang="en-US" dirty="0" smtClean="0"/>
              <a:t>700 bar, 4 tanks, 40 kg of H</a:t>
            </a:r>
            <a:r>
              <a:rPr lang="en-US" baseline="-25000" dirty="0" smtClean="0"/>
              <a:t>2 </a:t>
            </a:r>
            <a:r>
              <a:rPr lang="en-US" dirty="0" smtClean="0"/>
              <a:t>total </a:t>
            </a:r>
          </a:p>
          <a:p>
            <a:endParaRPr lang="en-US" dirty="0"/>
          </a:p>
        </p:txBody>
      </p:sp>
      <p:sp>
        <p:nvSpPr>
          <p:cNvPr id="4" name="Slide Number Placeholder 3"/>
          <p:cNvSpPr>
            <a:spLocks noGrp="1"/>
          </p:cNvSpPr>
          <p:nvPr>
            <p:ph type="sldNum" sz="quarter" idx="10"/>
          </p:nvPr>
        </p:nvSpPr>
        <p:spPr/>
        <p:txBody>
          <a:bodyPr/>
          <a:lstStyle/>
          <a:p>
            <a:fld id="{5A6CFDA3-8754-4601-8190-A554461AC5C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001752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8603" y="0"/>
            <a:ext cx="2476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hasCustomPrompt="1"/>
          </p:nvPr>
        </p:nvSpPr>
        <p:spPr>
          <a:xfrm>
            <a:off x="648604" y="2486026"/>
            <a:ext cx="11038465" cy="521137"/>
          </a:xfrm>
          <a:prstGeom prst="rect">
            <a:avLst/>
          </a:prstGeom>
        </p:spPr>
        <p:txBody>
          <a:bodyPr>
            <a:normAutofit/>
          </a:bodyPr>
          <a:lstStyle>
            <a:lvl1pPr marL="0" indent="0" algn="l">
              <a:buNone/>
              <a:defRPr sz="2400" b="0" i="0" baseline="0">
                <a:solidFill>
                  <a:srgbClr val="282B2E"/>
                </a:solidFill>
                <a:latin typeface="Calibri" panose="020F050202020403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Sunita Satyapal, Director – Fuel Cell Technologies Office </a:t>
            </a:r>
            <a:endParaRPr lang="en-US" dirty="0"/>
          </a:p>
        </p:txBody>
      </p:sp>
      <p:sp>
        <p:nvSpPr>
          <p:cNvPr id="22" name="Text Placeholder 18"/>
          <p:cNvSpPr>
            <a:spLocks noGrp="1"/>
          </p:cNvSpPr>
          <p:nvPr>
            <p:ph type="body" sz="quarter" idx="13" hasCustomPrompt="1"/>
          </p:nvPr>
        </p:nvSpPr>
        <p:spPr>
          <a:xfrm>
            <a:off x="648603" y="3057962"/>
            <a:ext cx="5565931" cy="390540"/>
          </a:xfrm>
          <a:prstGeom prst="rect">
            <a:avLst/>
          </a:prstGeom>
        </p:spPr>
        <p:txBody>
          <a:bodyPr>
            <a:noAutofit/>
          </a:bodyPr>
          <a:lstStyle>
            <a:lvl1pPr>
              <a:buNone/>
              <a:defRPr sz="1800" baseline="0">
                <a:solidFill>
                  <a:srgbClr val="282B2E"/>
                </a:solidFill>
                <a:latin typeface="Calibri" panose="020F0502020204030204" pitchFamily="34" charset="0"/>
                <a:cs typeface="Arial"/>
              </a:defRPr>
            </a:lvl1pPr>
            <a:lvl5pPr>
              <a:defRPr/>
            </a:lvl5pPr>
          </a:lstStyle>
          <a:p>
            <a:pPr lvl="0"/>
            <a:r>
              <a:rPr lang="en-US" dirty="0" smtClean="0"/>
              <a:t>Event/Venue Name </a:t>
            </a:r>
          </a:p>
        </p:txBody>
      </p:sp>
      <p:grpSp>
        <p:nvGrpSpPr>
          <p:cNvPr id="17" name="Group 16"/>
          <p:cNvGrpSpPr/>
          <p:nvPr userDrawn="1"/>
        </p:nvGrpSpPr>
        <p:grpSpPr>
          <a:xfrm>
            <a:off x="2297037" y="4069754"/>
            <a:ext cx="9985872" cy="2788246"/>
            <a:chOff x="1840344" y="3825914"/>
            <a:chExt cx="7489404" cy="2788246"/>
          </a:xfrm>
        </p:grpSpPr>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0344" y="3825916"/>
              <a:ext cx="3353617" cy="2788244"/>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44851" y="3825914"/>
              <a:ext cx="3784897" cy="2788245"/>
            </a:xfrm>
            <a:prstGeom prst="rect">
              <a:avLst/>
            </a:prstGeom>
          </p:spPr>
        </p:pic>
        <p:grpSp>
          <p:nvGrpSpPr>
            <p:cNvPr id="24" name="Group 23"/>
            <p:cNvGrpSpPr/>
            <p:nvPr userDrawn="1"/>
          </p:nvGrpSpPr>
          <p:grpSpPr>
            <a:xfrm>
              <a:off x="4193496" y="3825915"/>
              <a:ext cx="2634492" cy="2784230"/>
              <a:chOff x="1837632" y="3779687"/>
              <a:chExt cx="2634492" cy="2784230"/>
            </a:xfrm>
          </p:grpSpPr>
          <p:pic>
            <p:nvPicPr>
              <p:cNvPr id="25" name="Picture 24"/>
              <p:cNvPicPr>
                <a:picLocks noChangeAspect="1"/>
              </p:cNvPicPr>
              <p:nvPr userDrawn="1"/>
            </p:nvPicPr>
            <p:blipFill>
              <a:blip r:embed="rId5"/>
              <a:stretch>
                <a:fillRect/>
              </a:stretch>
            </p:blipFill>
            <p:spPr>
              <a:xfrm>
                <a:off x="1837632" y="3779687"/>
                <a:ext cx="2634491" cy="1625013"/>
              </a:xfrm>
              <a:prstGeom prst="rect">
                <a:avLst/>
              </a:prstGeom>
            </p:spPr>
          </p:pic>
          <p:pic>
            <p:nvPicPr>
              <p:cNvPr id="26" name="Pictur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37632" y="5279227"/>
                <a:ext cx="2634492" cy="1284690"/>
              </a:xfrm>
              <a:prstGeom prst="rect">
                <a:avLst/>
              </a:prstGeom>
            </p:spPr>
          </p:pic>
        </p:grpSp>
      </p:grpSp>
      <p:pic>
        <p:nvPicPr>
          <p:cNvPr id="4" name="Picture 3"/>
          <p:cNvPicPr>
            <a:picLocks noChangeAspect="1"/>
          </p:cNvPicPr>
          <p:nvPr userDrawn="1"/>
        </p:nvPicPr>
        <p:blipFill>
          <a:blip r:embed="rId7"/>
          <a:stretch>
            <a:fillRect/>
          </a:stretch>
        </p:blipFill>
        <p:spPr>
          <a:xfrm>
            <a:off x="-608321" y="4069756"/>
            <a:ext cx="3532497" cy="2812756"/>
          </a:xfrm>
          <a:prstGeom prst="rect">
            <a:avLst/>
          </a:prstGeom>
        </p:spPr>
      </p:pic>
      <p:pic>
        <p:nvPicPr>
          <p:cNvPr id="5" name="Picture 4"/>
          <p:cNvPicPr>
            <a:picLocks noChangeAspect="1"/>
          </p:cNvPicPr>
          <p:nvPr userDrawn="1"/>
        </p:nvPicPr>
        <p:blipFill>
          <a:blip r:embed="rId8"/>
          <a:stretch>
            <a:fillRect/>
          </a:stretch>
        </p:blipFill>
        <p:spPr>
          <a:xfrm>
            <a:off x="12208934" y="3867150"/>
            <a:ext cx="1333500" cy="3473450"/>
          </a:xfrm>
          <a:prstGeom prst="rect">
            <a:avLst/>
          </a:prstGeom>
        </p:spPr>
      </p:pic>
      <p:pic>
        <p:nvPicPr>
          <p:cNvPr id="27" name="Picture 26"/>
          <p:cNvPicPr>
            <a:picLocks noChangeAspect="1"/>
          </p:cNvPicPr>
          <p:nvPr userDrawn="1"/>
        </p:nvPicPr>
        <p:blipFill>
          <a:blip r:embed="rId8"/>
          <a:stretch>
            <a:fillRect/>
          </a:stretch>
        </p:blipFill>
        <p:spPr>
          <a:xfrm>
            <a:off x="-1350998" y="3867150"/>
            <a:ext cx="1333500" cy="3473450"/>
          </a:xfrm>
          <a:prstGeom prst="rect">
            <a:avLst/>
          </a:prstGeom>
        </p:spPr>
      </p:pic>
      <p:sp>
        <p:nvSpPr>
          <p:cNvPr id="11" name="Title 10"/>
          <p:cNvSpPr>
            <a:spLocks noGrp="1"/>
          </p:cNvSpPr>
          <p:nvPr>
            <p:ph type="title" hasCustomPrompt="1"/>
          </p:nvPr>
        </p:nvSpPr>
        <p:spPr>
          <a:xfrm>
            <a:off x="648604" y="1652802"/>
            <a:ext cx="11038465" cy="812800"/>
          </a:xfrm>
        </p:spPr>
        <p:txBody>
          <a:bodyPr/>
          <a:lstStyle>
            <a:lvl1pPr>
              <a:defRPr sz="3400" baseline="0"/>
            </a:lvl1pPr>
          </a:lstStyle>
          <a:p>
            <a:r>
              <a:rPr lang="en-US" dirty="0" smtClean="0"/>
              <a:t>Presentation Title </a:t>
            </a:r>
            <a:endParaRPr lang="en-US" dirty="0"/>
          </a:p>
        </p:txBody>
      </p:sp>
      <p:sp>
        <p:nvSpPr>
          <p:cNvPr id="35" name="Text Placeholder 18"/>
          <p:cNvSpPr>
            <a:spLocks noGrp="1"/>
          </p:cNvSpPr>
          <p:nvPr>
            <p:ph type="body" sz="quarter" idx="14" hasCustomPrompt="1"/>
          </p:nvPr>
        </p:nvSpPr>
        <p:spPr>
          <a:xfrm>
            <a:off x="648604" y="3499303"/>
            <a:ext cx="5565931" cy="352839"/>
          </a:xfrm>
          <a:prstGeom prst="rect">
            <a:avLst/>
          </a:prstGeom>
        </p:spPr>
        <p:txBody>
          <a:bodyPr>
            <a:noAutofit/>
          </a:bodyPr>
          <a:lstStyle>
            <a:lvl1pPr>
              <a:buNone/>
              <a:defRPr sz="1600" baseline="0">
                <a:solidFill>
                  <a:srgbClr val="282B2E"/>
                </a:solidFill>
                <a:latin typeface="Calibri" panose="020F0502020204030204" pitchFamily="34" charset="0"/>
                <a:cs typeface="Arial"/>
              </a:defRPr>
            </a:lvl1pPr>
            <a:lvl5pPr>
              <a:defRPr/>
            </a:lvl5pPr>
          </a:lstStyle>
          <a:p>
            <a:pPr lvl="0"/>
            <a:r>
              <a:rPr lang="en-US" dirty="0" smtClean="0"/>
              <a:t>January 1, 2017 – Washington, D.C. </a:t>
            </a:r>
          </a:p>
        </p:txBody>
      </p:sp>
    </p:spTree>
    <p:extLst>
      <p:ext uri="{BB962C8B-B14F-4D97-AF65-F5344CB8AC3E}">
        <p14:creationId xmlns:p14="http://schemas.microsoft.com/office/powerpoint/2010/main" val="18554483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295026911"/>
      </p:ext>
    </p:extLst>
  </p:cSld>
  <p:clrMapOvr>
    <a:masterClrMapping/>
  </p:clrMapOvr>
  <p:timing>
    <p:tnLst>
      <p:par>
        <p:cTn id="1" dur="indefinite" restart="never" nodeType="tmRoot"/>
      </p:par>
    </p:tnLst>
  </p:timing>
  <p:hf sldNum="0" hdr="0" ftr="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smtClean="0"/>
              <a:t>Click icon to add chart</a:t>
            </a:r>
            <a:endParaRPr lang="en-US" noProof="0"/>
          </a:p>
        </p:txBody>
      </p:sp>
    </p:spTree>
    <p:extLst>
      <p:ext uri="{BB962C8B-B14F-4D97-AF65-F5344CB8AC3E}">
        <p14:creationId xmlns:p14="http://schemas.microsoft.com/office/powerpoint/2010/main" val="1678361018"/>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3" name="Rectangle 2"/>
          <p:cNvSpPr/>
          <p:nvPr/>
        </p:nvSpPr>
        <p:spPr>
          <a:xfrm>
            <a:off x="0"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4257379260"/>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523301081"/>
      </p:ext>
    </p:extLst>
  </p:cSld>
  <p:clrMapOvr>
    <a:masterClrMapping/>
  </p:clrMapOvr>
  <p:timing>
    <p:tnLst>
      <p:par>
        <p:cTn id="1" dur="indefinite" restart="never" nodeType="tmRoot"/>
      </p:par>
    </p:tnLst>
  </p:timing>
  <p:hf sldNum="0" hdr="0" ftr="0"/>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932659234"/>
      </p:ext>
    </p:extLst>
  </p:cSld>
  <p:clrMapOvr>
    <a:masterClrMapping/>
  </p:clrMapOvr>
  <p:timing>
    <p:tnLst>
      <p:par>
        <p:cTn id="1" dur="indefinite" restart="never" nodeType="tmRoot"/>
      </p:par>
    </p:tnLst>
  </p:timing>
  <p:hf sldNum="0" hdr="0" ftr="0"/>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84887444"/>
      </p:ext>
    </p:extLst>
  </p:cSld>
  <p:clrMapOvr>
    <a:masterClrMapping/>
  </p:clrMapOvr>
  <p:timing>
    <p:tnLst>
      <p:par>
        <p:cTn id="1" dur="indefinite" restart="never" nodeType="tmRoot"/>
      </p:par>
    </p:tnLst>
  </p:timing>
  <p:hf sldNum="0" hdr="0" ftr="0"/>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56117" y="812800"/>
            <a:ext cx="11641667" cy="55308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403041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42234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516635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76609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92101" y="887414"/>
            <a:ext cx="11645900"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698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342724249"/>
      </p:ext>
    </p:extLst>
  </p:cSld>
  <p:clrMapOvr>
    <a:masterClrMapping/>
  </p:clrMapOvr>
  <p:timing>
    <p:tnLst>
      <p:par>
        <p:cTn id="1" dur="indefinite" restart="never" nodeType="tmRoot"/>
      </p:par>
    </p:tnLst>
  </p:timing>
  <p:hf sldNum="0" hdr="0" ftr="0"/>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709453628"/>
      </p:ext>
    </p:extLst>
  </p:cSld>
  <p:clrMapOvr>
    <a:masterClrMapping/>
  </p:clrMapOvr>
  <p:timing>
    <p:tnLst>
      <p:par>
        <p:cTn id="1" dur="indefinite" restart="never" nodeType="tmRoot"/>
      </p:par>
    </p:tnLst>
  </p:timing>
  <p:hf sldNum="0" hdr="0" ftr="0"/>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fontAlgn="base">
              <a:spcBef>
                <a:spcPct val="0"/>
              </a:spcBef>
              <a:spcAft>
                <a:spcPct val="0"/>
              </a:spcAft>
            </a:pPr>
            <a:fld id="{D90241E6-83E4-43C1-B989-4EEA0B8241AE}" type="datetime1">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fontAlgn="base">
              <a:spcBef>
                <a:spcPct val="0"/>
              </a:spcBef>
              <a:spcAft>
                <a:spcPct val="0"/>
              </a:spcAft>
            </a:pPr>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4" name="Slide Number Placeholder 3"/>
          <p:cNvSpPr>
            <a:spLocks noGrp="1"/>
          </p:cNvSpPr>
          <p:nvPr>
            <p:ph type="sldNum" sz="quarter" idx="12"/>
          </p:nvPr>
        </p:nvSpPr>
        <p:spPr>
          <a:xfrm>
            <a:off x="9245600" y="6492876"/>
            <a:ext cx="2844800" cy="365125"/>
          </a:xfrm>
          <a:prstGeom prst="rect">
            <a:avLst/>
          </a:prstGeom>
        </p:spPr>
        <p:txBody>
          <a:bodyPr/>
          <a:lstStyle/>
          <a:p>
            <a:pPr defTabSz="457200" fontAlgn="base">
              <a:spcBef>
                <a:spcPct val="0"/>
              </a:spcBef>
              <a:spcAft>
                <a:spcPct val="0"/>
              </a:spcAft>
            </a:pPr>
            <a:fld id="{D583FAAD-7679-4456-BB8C-CE7E0FD5A794}" type="slidenum">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8" name="Text Placeholder 12"/>
          <p:cNvSpPr>
            <a:spLocks noGrp="1"/>
          </p:cNvSpPr>
          <p:nvPr>
            <p:ph type="body" sz="quarter" idx="13" hasCustomPrompt="1"/>
          </p:nvPr>
        </p:nvSpPr>
        <p:spPr>
          <a:xfrm>
            <a:off x="0" y="0"/>
            <a:ext cx="9956800" cy="609600"/>
          </a:xfrm>
          <a:prstGeom prst="rect">
            <a:avLst/>
          </a:prstGeom>
        </p:spPr>
        <p:txBody>
          <a:bodyPr anchor="ctr"/>
          <a:lstStyle>
            <a:lvl1pPr>
              <a:spcBef>
                <a:spcPts val="0"/>
              </a:spcBef>
              <a:buNone/>
              <a:defRPr sz="2400" b="1" baseline="0">
                <a:solidFill>
                  <a:schemeClr val="bg1"/>
                </a:solidFill>
                <a:latin typeface="+mj-lt"/>
              </a:defRPr>
            </a:lvl1pPr>
          </a:lstStyle>
          <a:p>
            <a:pPr lvl="0"/>
            <a:r>
              <a:rPr lang="en-US" dirty="0" smtClean="0"/>
              <a:t>Slide Heading</a:t>
            </a:r>
            <a:endParaRPr lang="en-US" dirty="0"/>
          </a:p>
        </p:txBody>
      </p:sp>
    </p:spTree>
    <p:extLst>
      <p:ext uri="{BB962C8B-B14F-4D97-AF65-F5344CB8AC3E}">
        <p14:creationId xmlns:p14="http://schemas.microsoft.com/office/powerpoint/2010/main" val="28725237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mp; Content - Bar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872"/>
            <a:ext cx="10972800" cy="566928"/>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SzPct val="80000"/>
              <a:buFont typeface="Courier New" pitchFamily="49" charset="0"/>
              <a:buChar char="o"/>
              <a:defRPr/>
            </a:lvl2pPr>
            <a:lvl3pPr>
              <a:buFont typeface="Calibri" pitchFamily="34" charset="0"/>
              <a:buChar char="–"/>
              <a:defRPr/>
            </a:lvl3pPr>
            <a:lvl4pPr>
              <a:buFont typeface="Wingdings" pitchFamily="2" charset="2"/>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Line 5"/>
          <p:cNvSpPr>
            <a:spLocks noChangeShapeType="1"/>
          </p:cNvSpPr>
          <p:nvPr userDrawn="1"/>
        </p:nvSpPr>
        <p:spPr bwMode="auto">
          <a:xfrm>
            <a:off x="0" y="762000"/>
            <a:ext cx="12192000" cy="0"/>
          </a:xfrm>
          <a:prstGeom prst="line">
            <a:avLst/>
          </a:prstGeom>
          <a:noFill/>
          <a:ln w="28575">
            <a:solidFill>
              <a:schemeClr val="bg2"/>
            </a:solidFill>
            <a:round/>
            <a:headEnd/>
            <a:tailEnd/>
          </a:ln>
        </p:spPr>
        <p:txBody>
          <a:bodyPr wrap="none" anchor="ctr"/>
          <a:lstStyle/>
          <a:p>
            <a:pPr defTabSz="457200" fontAlgn="base">
              <a:spcBef>
                <a:spcPct val="0"/>
              </a:spcBef>
              <a:spcAft>
                <a:spcPct val="0"/>
              </a:spcAft>
              <a:defRPr/>
            </a:pPr>
            <a:endParaRPr lang="en-US" sz="2200" smtClean="0">
              <a:solidFill>
                <a:srgbClr val="50565C"/>
              </a:solidFill>
              <a:latin typeface="Arial" charset="0"/>
              <a:ea typeface="ＭＳ Ｐゴシック" pitchFamily="-109" charset="-128"/>
            </a:endParaRPr>
          </a:p>
        </p:txBody>
      </p:sp>
    </p:spTree>
    <p:extLst>
      <p:ext uri="{BB962C8B-B14F-4D97-AF65-F5344CB8AC3E}">
        <p14:creationId xmlns:p14="http://schemas.microsoft.com/office/powerpoint/2010/main" val="2181500823"/>
      </p:ext>
    </p:extLst>
  </p:cSld>
  <p:clrMapOvr>
    <a:masterClrMapping/>
  </p:clrMapOvr>
  <p:timing>
    <p:tnLst>
      <p:par>
        <p:cTn id="1" dur="indefinite" restart="never" nodeType="tmRoot"/>
      </p:par>
    </p:tnLst>
  </p:timing>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140194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196625429"/>
      </p:ext>
    </p:extLst>
  </p:cSld>
  <p:clrMapOvr>
    <a:masterClrMapping/>
  </p:clrMapOvr>
  <p:timing>
    <p:tnLst>
      <p:par>
        <p:cTn id="1" dur="indefinite" restart="never" nodeType="tmRoot"/>
      </p:par>
    </p:tnLst>
  </p:timing>
  <p:hf sldNum="0" hdr="0" ftr="0"/>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a:prstGeom prst="rect">
            <a:avLst/>
          </a:prstGeo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609600" y="914400"/>
            <a:ext cx="10972800" cy="5257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14473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457200" fontAlgn="base">
              <a:spcBef>
                <a:spcPct val="0"/>
              </a:spcBef>
              <a:spcAft>
                <a:spcPct val="0"/>
              </a:spcAft>
            </a:pPr>
            <a:fld id="{F33D9FB3-77E4-4969-8A37-E7EAAFE0BF2F}" type="datetimeFigureOut">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a:solidFill>
                <a:prstClr val="black">
                  <a:tint val="75000"/>
                </a:prstClr>
              </a:solidFill>
              <a:latin typeface="Arial" panose="020B0604020202020204" pitchFamily="34" charset="0"/>
              <a:ea typeface="MS PGothic" panose="020B0600070205080204" pitchFamily="34" charset="-128"/>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457200" fontAlgn="base">
              <a:spcBef>
                <a:spcPct val="0"/>
              </a:spcBef>
              <a:spcAft>
                <a:spcPct val="0"/>
              </a:spcAft>
            </a:pPr>
            <a:endParaRPr lang="en-US" sz="2400">
              <a:solidFill>
                <a:prstClr val="black">
                  <a:tint val="75000"/>
                </a:prstClr>
              </a:solidFill>
              <a:latin typeface="Arial" panose="020B0604020202020204" pitchFamily="34" charset="0"/>
              <a:ea typeface="MS PGothic" panose="020B0600070205080204" pitchFamily="34" charset="-128"/>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457200" fontAlgn="base">
              <a:spcBef>
                <a:spcPct val="0"/>
              </a:spcBef>
              <a:spcAft>
                <a:spcPct val="0"/>
              </a:spcAft>
            </a:pPr>
            <a:fld id="{9C531CC6-C4CE-4DD0-8317-F8971747385D}" type="slidenum">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a:solidFill>
                <a:prstClr val="black">
                  <a:tint val="75000"/>
                </a:prstClr>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6187436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643226401"/>
      </p:ext>
    </p:extLst>
  </p:cSld>
  <p:clrMapOvr>
    <a:masterClrMapping/>
  </p:clrMapOvr>
  <p:timing>
    <p:tnLst>
      <p:par>
        <p:cTn id="1" dur="indefinite" restart="never" nodeType="tmRoot"/>
      </p:par>
    </p:tnLst>
  </p:timing>
  <p:hf sldNum="0" hdr="0" ftr="0"/>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85412986"/>
      </p:ext>
    </p:extLst>
  </p:cSld>
  <p:clrMapOvr>
    <a:masterClrMapping/>
  </p:clrMapOvr>
  <p:timing>
    <p:tnLst>
      <p:par>
        <p:cTn id="1" dur="indefinite" restart="never" nodeType="tmRoot"/>
      </p:par>
    </p:tnLst>
  </p:timing>
  <p:hf sldNum="0" hdr="0" ftr="0"/>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93361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550518493"/>
      </p:ext>
    </p:extLst>
  </p:cSld>
  <p:clrMapOvr>
    <a:masterClrMapping/>
  </p:clrMapOvr>
  <p:timing>
    <p:tnLst>
      <p:par>
        <p:cTn id="1" dur="indefinite" restart="never" nodeType="tmRoot"/>
      </p:par>
    </p:tnLst>
  </p:timing>
  <p:hf sldNum="0" hdr="0" ftr="0"/>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110436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595897737"/>
      </p:ext>
    </p:extLst>
  </p:cSld>
  <p:clrMapOvr>
    <a:masterClrMapping/>
  </p:clrMapOvr>
  <p:timing>
    <p:tnLst>
      <p:par>
        <p:cTn id="1" dur="indefinite" restart="never" nodeType="tmRoot"/>
      </p:par>
    </p:tnLst>
  </p:timing>
  <p:hf sldNum="0" hdr="0" ftr="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881024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4182238657"/>
      </p:ext>
    </p:extLst>
  </p:cSld>
  <p:clrMapOvr>
    <a:masterClrMapping/>
  </p:clrMapOvr>
  <p:timing>
    <p:tnLst>
      <p:par>
        <p:cTn id="1" dur="indefinite" restart="never" nodeType="tmRoot"/>
      </p:par>
    </p:tnLst>
  </p:timing>
  <p:hf sldNum="0" hdr="0" ftr="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5"/>
          <p:cNvSpPr/>
          <p:nvPr userDrawn="1"/>
        </p:nvSpPr>
        <p:spPr>
          <a:xfrm>
            <a:off x="203200" y="5867400"/>
            <a:ext cx="11785600" cy="838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0291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5867400"/>
            <a:ext cx="11785600" cy="838200"/>
          </a:xfrm>
          <a:noFill/>
        </p:spPr>
        <p:txBody>
          <a:bodyPr anchor="ctr">
            <a:normAutofit/>
          </a:bodyPr>
          <a:lstStyle>
            <a:lvl1pPr marL="0" indent="0" algn="ctr">
              <a:lnSpc>
                <a:spcPct val="15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677789688"/>
      </p:ext>
    </p:extLst>
  </p:cSld>
  <p:clrMapOvr>
    <a:masterClrMapping/>
  </p:clrMapOvr>
  <p:timing>
    <p:tnLst>
      <p:par>
        <p:cTn id="1" dur="indefinite" restart="never" nodeType="tmRoot"/>
      </p:par>
    </p:tnLst>
  </p:timing>
  <p:hf sldNum="0" hdr="0" ftr="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490768488"/>
      </p:ext>
    </p:extLst>
  </p:cSld>
  <p:clrMapOvr>
    <a:masterClrMapping/>
  </p:clrMapOvr>
  <p:timing>
    <p:tnLst>
      <p:par>
        <p:cTn id="1" dur="indefinite" restart="never" nodeType="tmRoot"/>
      </p:par>
    </p:tnLst>
  </p:timing>
  <p:hf sldNum="0" hdr="0" ftr="0"/>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21575806"/>
      </p:ext>
    </p:extLst>
  </p:cSld>
  <p:clrMapOvr>
    <a:masterClrMapping/>
  </p:clrMapOvr>
  <p:timing>
    <p:tnLst>
      <p:par>
        <p:cTn id="1" dur="indefinite" restart="never" nodeType="tmRoot"/>
      </p:par>
    </p:tnLst>
  </p:timing>
  <p:hf sldNum="0" hdr="0" ftr="0"/>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609600" y="914400"/>
            <a:ext cx="10972800" cy="51816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45544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4175969796"/>
      </p:ext>
    </p:extLst>
  </p:cSld>
  <p:clrMapOvr>
    <a:masterClrMapping/>
  </p:clrMapOvr>
  <p:timing>
    <p:tnLst>
      <p:par>
        <p:cTn id="1" dur="indefinite" restart="never" nodeType="tmRoot"/>
      </p:par>
    </p:tnLst>
  </p:timing>
  <p:hf sldNum="0" hdr="0" ftr="0"/>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p:cNvSpPr/>
          <p:nvPr userDrawn="1"/>
        </p:nvSpPr>
        <p:spPr>
          <a:xfrm>
            <a:off x="203200" y="5867400"/>
            <a:ext cx="11785600" cy="838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0291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5867400"/>
            <a:ext cx="11785600" cy="838200"/>
          </a:xfrm>
          <a:noFill/>
        </p:spPr>
        <p:txBody>
          <a:bodyPr anchor="ctr">
            <a:normAutofit/>
          </a:bodyPr>
          <a:lstStyle>
            <a:lvl1pPr marL="0" indent="0" algn="ctr">
              <a:lnSpc>
                <a:spcPct val="15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635211182"/>
      </p:ext>
    </p:extLst>
  </p:cSld>
  <p:clrMapOvr>
    <a:masterClrMapping/>
  </p:clrMapOvr>
  <p:timing>
    <p:tnLst>
      <p:par>
        <p:cTn id="1" dur="indefinite" restart="never" nodeType="tmRoot"/>
      </p:par>
    </p:tnLst>
  </p:timing>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56117" y="812800"/>
            <a:ext cx="11641667" cy="55308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98918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009413866"/>
      </p:ext>
    </p:extLst>
  </p:cSld>
  <p:clrMapOvr>
    <a:masterClrMapping/>
  </p:clrMapOvr>
  <p:timing>
    <p:tnLst>
      <p:par>
        <p:cTn id="1" dur="indefinite" restart="never" nodeType="tmRoot"/>
      </p:par>
    </p:tnLst>
  </p:timing>
  <p:hf sldNum="0" hdr="0" ftr="0"/>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normAutofit/>
          </a:bodyPr>
          <a:lstStyle>
            <a:lvl1pPr>
              <a:defRPr sz="2600" b="1">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615087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8572674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03490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245601" cy="706829"/>
          </a:xfrm>
        </p:spPr>
        <p:txBody>
          <a:bodyPr>
            <a:normAutofit/>
          </a:bodyPr>
          <a:lstStyle>
            <a:lvl1pPr>
              <a:defRPr sz="2600"/>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03200" y="838200"/>
            <a:ext cx="11785600" cy="5791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0981205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8" name="Text Placeholder 12"/>
          <p:cNvSpPr>
            <a:spLocks noGrp="1"/>
          </p:cNvSpPr>
          <p:nvPr>
            <p:ph type="body" sz="quarter" idx="13"/>
          </p:nvPr>
        </p:nvSpPr>
        <p:spPr>
          <a:xfrm>
            <a:off x="304800" y="0"/>
            <a:ext cx="9652000" cy="609600"/>
          </a:xfrm>
          <a:prstGeom prst="rect">
            <a:avLst/>
          </a:prstGeom>
        </p:spPr>
        <p:txBody>
          <a:bodyPr anchor="ctr"/>
          <a:lstStyle>
            <a:lvl1pPr>
              <a:buNone/>
              <a:defRPr sz="2600" b="1" baseline="0">
                <a:solidFill>
                  <a:schemeClr val="bg1"/>
                </a:solidFill>
                <a:latin typeface="Century Gothic" pitchFamily="34" charset="0"/>
              </a:defRPr>
            </a:lvl1pPr>
          </a:lstStyle>
          <a:p>
            <a:pPr lvl="0"/>
            <a:r>
              <a:rPr lang="en-US" smtClean="0"/>
              <a:t>Click to edit Master text styles</a:t>
            </a:r>
          </a:p>
        </p:txBody>
      </p:sp>
      <p:sp>
        <p:nvSpPr>
          <p:cNvPr id="11" name="Text Placeholder 10"/>
          <p:cNvSpPr>
            <a:spLocks noGrp="1"/>
          </p:cNvSpPr>
          <p:nvPr>
            <p:ph type="body" sz="quarter" idx="14"/>
          </p:nvPr>
        </p:nvSpPr>
        <p:spPr>
          <a:xfrm>
            <a:off x="0" y="609600"/>
            <a:ext cx="12192000" cy="685800"/>
          </a:xfrm>
          <a:prstGeom prst="rect">
            <a:avLst/>
          </a:prstGeom>
          <a:solidFill>
            <a:schemeClr val="accent3"/>
          </a:solidFill>
        </p:spPr>
        <p:txBody>
          <a:bodyPr anchor="ctr"/>
          <a:lstStyle>
            <a:lvl1pPr algn="ctr">
              <a:buNone/>
              <a:defRPr sz="2000" b="1" i="1" baseline="0">
                <a:solidFill>
                  <a:schemeClr val="bg1"/>
                </a:solidFill>
                <a:effectLst>
                  <a:outerShdw blurRad="38100" dist="38100" dir="2700000" algn="tl">
                    <a:srgbClr val="000000">
                      <a:alpha val="43137"/>
                    </a:srgbClr>
                  </a:outerShdw>
                </a:effectLst>
              </a:defRPr>
            </a:lvl1pPr>
          </a:lstStyle>
          <a:p>
            <a:pPr lvl="0"/>
            <a:r>
              <a:rPr lang="en-US" smtClean="0"/>
              <a:t>Click to edit Master text styles</a:t>
            </a:r>
          </a:p>
        </p:txBody>
      </p:sp>
      <p:sp>
        <p:nvSpPr>
          <p:cNvPr id="6" name="Slide Number Placeholder 5"/>
          <p:cNvSpPr>
            <a:spLocks noGrp="1"/>
          </p:cNvSpPr>
          <p:nvPr>
            <p:ph type="sldNum" sz="quarter" idx="17"/>
          </p:nvPr>
        </p:nvSpPr>
        <p:spPr>
          <a:xfrm>
            <a:off x="9347200" y="6524108"/>
            <a:ext cx="2844800" cy="365125"/>
          </a:xfrm>
          <a:prstGeom prst="rect">
            <a:avLst/>
          </a:prstGeom>
        </p:spPr>
        <p:txBody>
          <a:bodyPr/>
          <a:lstStyle>
            <a:lvl1pPr>
              <a:defRPr/>
            </a:lvl1pPr>
          </a:lstStyle>
          <a:p>
            <a:pPr defTabSz="457200" fontAlgn="base">
              <a:spcBef>
                <a:spcPct val="0"/>
              </a:spcBef>
              <a:spcAft>
                <a:spcPct val="0"/>
              </a:spcAft>
              <a:defRPr/>
            </a:pPr>
            <a:fld id="{8D8FC70C-B15B-42D0-A62B-B6FA96EBBFEF}" type="slidenum">
              <a:rPr lang="en-US" sz="2400" smtClean="0">
                <a:solidFill>
                  <a:srgbClr val="50565C"/>
                </a:solidFill>
                <a:latin typeface="Arial" panose="020B0604020202020204" pitchFamily="34" charset="0"/>
                <a:ea typeface="MS PGothic" panose="020B0600070205080204" pitchFamily="34" charset="-128"/>
              </a:rPr>
              <a:pPr defTabSz="457200" fontAlgn="base">
                <a:spcBef>
                  <a:spcPct val="0"/>
                </a:spcBef>
                <a:spcAft>
                  <a:spcPct val="0"/>
                </a:spcAft>
                <a:defRPr/>
              </a:pPr>
              <a:t>‹#›</a:t>
            </a:fld>
            <a:endParaRPr lang="en-US" sz="2400">
              <a:solidFill>
                <a:srgbClr val="50565C"/>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78639761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Rectangle 5"/>
          <p:cNvSpPr/>
          <p:nvPr userDrawn="1"/>
        </p:nvSpPr>
        <p:spPr>
          <a:xfrm>
            <a:off x="203200" y="5867400"/>
            <a:ext cx="11785600" cy="838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0291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5867400"/>
            <a:ext cx="11785600" cy="838200"/>
          </a:xfrm>
          <a:noFill/>
        </p:spPr>
        <p:txBody>
          <a:bodyPr anchor="ctr">
            <a:normAutofit/>
          </a:bodyPr>
          <a:lstStyle>
            <a:lvl1pPr marL="0" indent="0" algn="ctr">
              <a:lnSpc>
                <a:spcPct val="15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195258538"/>
      </p:ext>
    </p:extLst>
  </p:cSld>
  <p:clrMapOvr>
    <a:masterClrMapping/>
  </p:clrMapOvr>
  <p:timing>
    <p:tnLst>
      <p:par>
        <p:cTn id="1" dur="indefinite" restart="never" nodeType="tmRoot"/>
      </p:par>
    </p:tnLst>
  </p:timing>
  <p:hf sldNum="0" hdr="0" ftr="0"/>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Shape 26"/>
        <p:cNvGrpSpPr/>
        <p:nvPr/>
      </p:nvGrpSpPr>
      <p:grpSpPr>
        <a:xfrm>
          <a:off x="0" y="0"/>
          <a:ext cx="0" cy="0"/>
          <a:chOff x="0" y="0"/>
          <a:chExt cx="0" cy="0"/>
        </a:xfrm>
      </p:grpSpPr>
      <p:sp>
        <p:nvSpPr>
          <p:cNvPr id="28" name="Shape 28"/>
          <p:cNvSpPr txBox="1">
            <a:spLocks noGrp="1"/>
          </p:cNvSpPr>
          <p:nvPr>
            <p:ph type="body" idx="1"/>
          </p:nvPr>
        </p:nvSpPr>
        <p:spPr>
          <a:xfrm>
            <a:off x="609600" y="1255891"/>
            <a:ext cx="10972800" cy="4870273"/>
          </a:xfrm>
          <a:prstGeom prst="rect">
            <a:avLst/>
          </a:prstGeom>
          <a:noFill/>
          <a:ln>
            <a:noFill/>
          </a:ln>
        </p:spPr>
        <p:txBody>
          <a:bodyPr lIns="91425" tIns="91425" rIns="91425" bIns="91425" anchor="t" anchorCtr="0"/>
          <a:lstStyle>
            <a:lvl1pPr marL="342900" indent="-190500" algn="l" rtl="0">
              <a:spcBef>
                <a:spcPts val="480"/>
              </a:spcBef>
              <a:spcAft>
                <a:spcPts val="0"/>
              </a:spcAft>
              <a:buClr>
                <a:srgbClr val="282B2E"/>
              </a:buClr>
              <a:buFont typeface="Calibri"/>
              <a:buChar char="•"/>
              <a:defRPr/>
            </a:lvl1pPr>
            <a:lvl2pPr marL="742950" indent="-158750" algn="l" rtl="0">
              <a:spcBef>
                <a:spcPts val="400"/>
              </a:spcBef>
              <a:spcAft>
                <a:spcPts val="0"/>
              </a:spcAft>
              <a:buClr>
                <a:srgbClr val="282B2E"/>
              </a:buClr>
              <a:buFont typeface="Calibri"/>
              <a:buChar char="–"/>
              <a:defRPr/>
            </a:lvl2pPr>
            <a:lvl3pPr marL="1143000" indent="-114300" algn="l" rtl="0">
              <a:spcBef>
                <a:spcPts val="360"/>
              </a:spcBef>
              <a:spcAft>
                <a:spcPts val="0"/>
              </a:spcAft>
              <a:buClr>
                <a:srgbClr val="282B2E"/>
              </a:buClr>
              <a:buFont typeface="Calibri"/>
              <a:buChar char="•"/>
              <a:defRPr/>
            </a:lvl3pPr>
            <a:lvl4pPr marL="1600200" indent="-114300" algn="l" rtl="0">
              <a:spcBef>
                <a:spcPts val="360"/>
              </a:spcBef>
              <a:spcAft>
                <a:spcPts val="0"/>
              </a:spcAft>
              <a:buClr>
                <a:srgbClr val="282B2E"/>
              </a:buClr>
              <a:buFont typeface="Calibri"/>
              <a:buChar char="–"/>
              <a:defRPr/>
            </a:lvl4pPr>
            <a:lvl5pPr marL="2057400" indent="-114300" algn="l" rtl="0">
              <a:spcBef>
                <a:spcPts val="360"/>
              </a:spcBef>
              <a:spcAft>
                <a:spcPts val="0"/>
              </a:spcAft>
              <a:buClr>
                <a:srgbClr val="282B2E"/>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dirty="0"/>
          </a:p>
        </p:txBody>
      </p:sp>
      <p:sp>
        <p:nvSpPr>
          <p:cNvPr id="5" name="Title 1"/>
          <p:cNvSpPr>
            <a:spLocks noGrp="1"/>
          </p:cNvSpPr>
          <p:nvPr>
            <p:ph type="title"/>
          </p:nvPr>
        </p:nvSpPr>
        <p:spPr>
          <a:xfrm>
            <a:off x="0" y="0"/>
            <a:ext cx="12192000" cy="1143000"/>
          </a:xfrm>
          <a:solidFill>
            <a:schemeClr val="bg1">
              <a:alpha val="0"/>
            </a:schemeClr>
          </a:solidFill>
        </p:spPr>
        <p:txBody>
          <a:bodyPr/>
          <a:lstStyle>
            <a:lvl1pPr>
              <a:defRPr>
                <a:solidFill>
                  <a:srgbClr val="0000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Shape 31"/>
          <p:cNvSpPr txBox="1">
            <a:spLocks noGrp="1"/>
          </p:cNvSpPr>
          <p:nvPr>
            <p:ph type="sldNum" idx="10"/>
          </p:nvPr>
        </p:nvSpPr>
        <p:spPr>
          <a:xfrm>
            <a:off x="8737600" y="6356352"/>
            <a:ext cx="2844800" cy="365125"/>
          </a:xfrm>
          <a:prstGeom prst="rect">
            <a:avLst/>
          </a:prstGeom>
        </p:spPr>
        <p:txBody>
          <a:bodyPr/>
          <a:lstStyle>
            <a:lvl1pPr marL="0" marR="0" indent="0" algn="l" rtl="0" eaLnBrk="0" hangingPunct="0">
              <a:spcBef>
                <a:spcPts val="0"/>
              </a:spcBef>
              <a:defRPr sz="3200">
                <a:cs typeface="ＭＳ Ｐゴシック" charset="0"/>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457200" fontAlgn="base">
              <a:spcAft>
                <a:spcPct val="0"/>
              </a:spcAft>
              <a:defRPr/>
            </a:pPr>
            <a:endParaRPr lang="en-US">
              <a:solidFill>
                <a:prstClr val="black">
                  <a:tint val="75000"/>
                </a:prstClr>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053806892"/>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449362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Tree>
    <p:extLst>
      <p:ext uri="{BB962C8B-B14F-4D97-AF65-F5344CB8AC3E}">
        <p14:creationId xmlns:p14="http://schemas.microsoft.com/office/powerpoint/2010/main" val="2573711579"/>
      </p:ext>
    </p:extLst>
  </p:cSld>
  <p:clrMapOvr>
    <a:masterClrMapping/>
  </p:clrMapOvr>
  <p:timing>
    <p:tnLst>
      <p:par>
        <p:cTn id="1" dur="indefinite" restart="never" nodeType="tmRoot"/>
      </p:par>
    </p:tnLst>
  </p:timing>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521431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8603" y="0"/>
            <a:ext cx="2476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hasCustomPrompt="1"/>
          </p:nvPr>
        </p:nvSpPr>
        <p:spPr>
          <a:xfrm>
            <a:off x="648604" y="2486026"/>
            <a:ext cx="11038465" cy="521137"/>
          </a:xfrm>
          <a:prstGeom prst="rect">
            <a:avLst/>
          </a:prstGeom>
        </p:spPr>
        <p:txBody>
          <a:bodyPr>
            <a:normAutofit/>
          </a:bodyPr>
          <a:lstStyle>
            <a:lvl1pPr marL="0" indent="0" algn="l">
              <a:buNone/>
              <a:defRPr sz="2400" b="0" i="0" baseline="0">
                <a:solidFill>
                  <a:srgbClr val="282B2E"/>
                </a:solidFill>
                <a:latin typeface="Calibri" panose="020F050202020403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Sunita Satyapal, Director – Fuel Cell Technologies Office </a:t>
            </a:r>
            <a:endParaRPr lang="en-US" dirty="0"/>
          </a:p>
        </p:txBody>
      </p:sp>
      <p:sp>
        <p:nvSpPr>
          <p:cNvPr id="22" name="Text Placeholder 18"/>
          <p:cNvSpPr>
            <a:spLocks noGrp="1"/>
          </p:cNvSpPr>
          <p:nvPr>
            <p:ph type="body" sz="quarter" idx="13" hasCustomPrompt="1"/>
          </p:nvPr>
        </p:nvSpPr>
        <p:spPr>
          <a:xfrm>
            <a:off x="648603" y="3057962"/>
            <a:ext cx="5565931" cy="390540"/>
          </a:xfrm>
          <a:prstGeom prst="rect">
            <a:avLst/>
          </a:prstGeom>
        </p:spPr>
        <p:txBody>
          <a:bodyPr>
            <a:noAutofit/>
          </a:bodyPr>
          <a:lstStyle>
            <a:lvl1pPr>
              <a:buNone/>
              <a:defRPr sz="1800" baseline="0">
                <a:solidFill>
                  <a:srgbClr val="282B2E"/>
                </a:solidFill>
                <a:latin typeface="Calibri" panose="020F0502020204030204" pitchFamily="34" charset="0"/>
                <a:cs typeface="Arial"/>
              </a:defRPr>
            </a:lvl1pPr>
            <a:lvl5pPr>
              <a:defRPr/>
            </a:lvl5pPr>
          </a:lstStyle>
          <a:p>
            <a:pPr lvl="0"/>
            <a:r>
              <a:rPr lang="en-US" dirty="0" smtClean="0"/>
              <a:t>Event/Venue Name </a:t>
            </a:r>
          </a:p>
        </p:txBody>
      </p:sp>
      <p:grpSp>
        <p:nvGrpSpPr>
          <p:cNvPr id="17" name="Group 16"/>
          <p:cNvGrpSpPr/>
          <p:nvPr userDrawn="1"/>
        </p:nvGrpSpPr>
        <p:grpSpPr>
          <a:xfrm>
            <a:off x="2297037" y="4069754"/>
            <a:ext cx="9985872" cy="2788246"/>
            <a:chOff x="1840344" y="3825914"/>
            <a:chExt cx="7489404" cy="2788246"/>
          </a:xfrm>
        </p:grpSpPr>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0344" y="3825916"/>
              <a:ext cx="3353617" cy="2788244"/>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44851" y="3825914"/>
              <a:ext cx="3784897" cy="2788245"/>
            </a:xfrm>
            <a:prstGeom prst="rect">
              <a:avLst/>
            </a:prstGeom>
          </p:spPr>
        </p:pic>
        <p:grpSp>
          <p:nvGrpSpPr>
            <p:cNvPr id="24" name="Group 23"/>
            <p:cNvGrpSpPr/>
            <p:nvPr userDrawn="1"/>
          </p:nvGrpSpPr>
          <p:grpSpPr>
            <a:xfrm>
              <a:off x="4193496" y="3825915"/>
              <a:ext cx="2634492" cy="2784230"/>
              <a:chOff x="1837632" y="3779687"/>
              <a:chExt cx="2634492" cy="2784230"/>
            </a:xfrm>
          </p:grpSpPr>
          <p:pic>
            <p:nvPicPr>
              <p:cNvPr id="25" name="Picture 24"/>
              <p:cNvPicPr>
                <a:picLocks noChangeAspect="1"/>
              </p:cNvPicPr>
              <p:nvPr userDrawn="1"/>
            </p:nvPicPr>
            <p:blipFill>
              <a:blip r:embed="rId5"/>
              <a:stretch>
                <a:fillRect/>
              </a:stretch>
            </p:blipFill>
            <p:spPr>
              <a:xfrm>
                <a:off x="1837632" y="3779687"/>
                <a:ext cx="2634491" cy="1625013"/>
              </a:xfrm>
              <a:prstGeom prst="rect">
                <a:avLst/>
              </a:prstGeom>
            </p:spPr>
          </p:pic>
          <p:pic>
            <p:nvPicPr>
              <p:cNvPr id="26" name="Pictur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37632" y="5279227"/>
                <a:ext cx="2634492" cy="1284690"/>
              </a:xfrm>
              <a:prstGeom prst="rect">
                <a:avLst/>
              </a:prstGeom>
            </p:spPr>
          </p:pic>
        </p:grpSp>
      </p:grpSp>
      <p:pic>
        <p:nvPicPr>
          <p:cNvPr id="4" name="Picture 3"/>
          <p:cNvPicPr>
            <a:picLocks noChangeAspect="1"/>
          </p:cNvPicPr>
          <p:nvPr userDrawn="1"/>
        </p:nvPicPr>
        <p:blipFill>
          <a:blip r:embed="rId7"/>
          <a:stretch>
            <a:fillRect/>
          </a:stretch>
        </p:blipFill>
        <p:spPr>
          <a:xfrm>
            <a:off x="-608321" y="4069756"/>
            <a:ext cx="3532497" cy="2812756"/>
          </a:xfrm>
          <a:prstGeom prst="rect">
            <a:avLst/>
          </a:prstGeom>
        </p:spPr>
      </p:pic>
      <p:pic>
        <p:nvPicPr>
          <p:cNvPr id="5" name="Picture 4"/>
          <p:cNvPicPr>
            <a:picLocks noChangeAspect="1"/>
          </p:cNvPicPr>
          <p:nvPr userDrawn="1"/>
        </p:nvPicPr>
        <p:blipFill>
          <a:blip r:embed="rId8"/>
          <a:stretch>
            <a:fillRect/>
          </a:stretch>
        </p:blipFill>
        <p:spPr>
          <a:xfrm>
            <a:off x="12208934" y="3867150"/>
            <a:ext cx="1333500" cy="3473450"/>
          </a:xfrm>
          <a:prstGeom prst="rect">
            <a:avLst/>
          </a:prstGeom>
        </p:spPr>
      </p:pic>
      <p:pic>
        <p:nvPicPr>
          <p:cNvPr id="27" name="Picture 26"/>
          <p:cNvPicPr>
            <a:picLocks noChangeAspect="1"/>
          </p:cNvPicPr>
          <p:nvPr userDrawn="1"/>
        </p:nvPicPr>
        <p:blipFill>
          <a:blip r:embed="rId8"/>
          <a:stretch>
            <a:fillRect/>
          </a:stretch>
        </p:blipFill>
        <p:spPr>
          <a:xfrm>
            <a:off x="-1350998" y="3867150"/>
            <a:ext cx="1333500" cy="3473450"/>
          </a:xfrm>
          <a:prstGeom prst="rect">
            <a:avLst/>
          </a:prstGeom>
        </p:spPr>
      </p:pic>
      <p:sp>
        <p:nvSpPr>
          <p:cNvPr id="11" name="Title 10"/>
          <p:cNvSpPr>
            <a:spLocks noGrp="1"/>
          </p:cNvSpPr>
          <p:nvPr>
            <p:ph type="title" hasCustomPrompt="1"/>
          </p:nvPr>
        </p:nvSpPr>
        <p:spPr>
          <a:xfrm>
            <a:off x="648604" y="1652802"/>
            <a:ext cx="11038465" cy="812800"/>
          </a:xfrm>
        </p:spPr>
        <p:txBody>
          <a:bodyPr/>
          <a:lstStyle>
            <a:lvl1pPr>
              <a:defRPr sz="3400" baseline="0"/>
            </a:lvl1pPr>
          </a:lstStyle>
          <a:p>
            <a:r>
              <a:rPr lang="en-US" dirty="0" smtClean="0"/>
              <a:t>Presentation Title </a:t>
            </a:r>
            <a:endParaRPr lang="en-US" dirty="0"/>
          </a:p>
        </p:txBody>
      </p:sp>
      <p:sp>
        <p:nvSpPr>
          <p:cNvPr id="35" name="Text Placeholder 18"/>
          <p:cNvSpPr>
            <a:spLocks noGrp="1"/>
          </p:cNvSpPr>
          <p:nvPr>
            <p:ph type="body" sz="quarter" idx="14" hasCustomPrompt="1"/>
          </p:nvPr>
        </p:nvSpPr>
        <p:spPr>
          <a:xfrm>
            <a:off x="648604" y="3499303"/>
            <a:ext cx="5565931" cy="352839"/>
          </a:xfrm>
          <a:prstGeom prst="rect">
            <a:avLst/>
          </a:prstGeom>
        </p:spPr>
        <p:txBody>
          <a:bodyPr>
            <a:noAutofit/>
          </a:bodyPr>
          <a:lstStyle>
            <a:lvl1pPr>
              <a:buNone/>
              <a:defRPr sz="1600" baseline="0">
                <a:solidFill>
                  <a:srgbClr val="282B2E"/>
                </a:solidFill>
                <a:latin typeface="Calibri" panose="020F0502020204030204" pitchFamily="34" charset="0"/>
                <a:cs typeface="Arial"/>
              </a:defRPr>
            </a:lvl1pPr>
            <a:lvl5pPr>
              <a:defRPr/>
            </a:lvl5pPr>
          </a:lstStyle>
          <a:p>
            <a:pPr lvl="0"/>
            <a:r>
              <a:rPr lang="en-US" dirty="0" smtClean="0"/>
              <a:t>January 1, 2017 – Washington, D.C. </a:t>
            </a:r>
          </a:p>
        </p:txBody>
      </p:sp>
    </p:spTree>
    <p:extLst>
      <p:ext uri="{BB962C8B-B14F-4D97-AF65-F5344CB8AC3E}">
        <p14:creationId xmlns:p14="http://schemas.microsoft.com/office/powerpoint/2010/main" val="590136545"/>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35468" y="-38100"/>
            <a:ext cx="11978217" cy="812800"/>
          </a:xfrm>
        </p:spPr>
        <p:txBody>
          <a:bodyPr/>
          <a:lstStyle/>
          <a:p>
            <a:r>
              <a:rPr lang="en-US" smtClean="0"/>
              <a:t>Click to edit Master title style</a:t>
            </a:r>
            <a:endParaRPr lang="en-US" dirty="0"/>
          </a:p>
        </p:txBody>
      </p:sp>
      <p:sp>
        <p:nvSpPr>
          <p:cNvPr id="7" name="Content Placeholder 6"/>
          <p:cNvSpPr>
            <a:spLocks noGrp="1"/>
          </p:cNvSpPr>
          <p:nvPr>
            <p:ph sz="quarter" idx="10"/>
          </p:nvPr>
        </p:nvSpPr>
        <p:spPr>
          <a:xfrm>
            <a:off x="477615" y="1046532"/>
            <a:ext cx="11236267" cy="537070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4732638"/>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35466" y="-38100"/>
            <a:ext cx="11978217" cy="812800"/>
          </a:xfrm>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lvl1pPr>
          </a:lstStyle>
          <a:p>
            <a:pPr lvl="0"/>
            <a:r>
              <a:rPr lang="en-US" smtClean="0"/>
              <a:t>Click to edit Master text styles</a:t>
            </a:r>
          </a:p>
        </p:txBody>
      </p:sp>
      <p:sp>
        <p:nvSpPr>
          <p:cNvPr id="9"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lvl1pPr>
          </a:lstStyle>
          <a:p>
            <a:pPr lvl="0"/>
            <a:r>
              <a:rPr lang="en-US" dirty="0" smtClean="0"/>
              <a:t>Click to edit Master text styles</a:t>
            </a:r>
          </a:p>
        </p:txBody>
      </p:sp>
    </p:spTree>
    <p:extLst>
      <p:ext uri="{BB962C8B-B14F-4D97-AF65-F5344CB8AC3E}">
        <p14:creationId xmlns:p14="http://schemas.microsoft.com/office/powerpoint/2010/main" val="3878590646"/>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a:xfrm>
            <a:off x="118534" y="-38100"/>
            <a:ext cx="11995151" cy="812800"/>
          </a:xfrm>
        </p:spPr>
        <p:txBody>
          <a:bodyPr/>
          <a:lstStyle/>
          <a:p>
            <a:r>
              <a:rPr lang="en-US" dirty="0" smtClean="0"/>
              <a:t>Click to edit Master title style</a:t>
            </a:r>
            <a:endParaRPr lang="en-US" dirty="0"/>
          </a:p>
        </p:txBody>
      </p:sp>
      <p:sp>
        <p:nvSpPr>
          <p:cNvPr id="7" name="Chart Placeholder 6"/>
          <p:cNvSpPr>
            <a:spLocks noGrp="1"/>
          </p:cNvSpPr>
          <p:nvPr>
            <p:ph type="chart" sz="quarter" idx="10"/>
          </p:nvPr>
        </p:nvSpPr>
        <p:spPr>
          <a:xfrm>
            <a:off x="487699" y="1045595"/>
            <a:ext cx="11247101" cy="5244640"/>
          </a:xfrm>
          <a:prstGeom prst="rect">
            <a:avLst/>
          </a:prstGeom>
        </p:spPr>
        <p:txBody>
          <a:bodyPr rtlCol="0">
            <a:normAutofit/>
          </a:bodyPr>
          <a:lstStyle/>
          <a:p>
            <a:pPr lvl="0"/>
            <a:r>
              <a:rPr lang="en-US" noProof="0" smtClean="0"/>
              <a:t>Click icon to add chart</a:t>
            </a:r>
            <a:endParaRPr lang="en-US" noProof="0"/>
          </a:p>
        </p:txBody>
      </p:sp>
    </p:spTree>
    <p:extLst>
      <p:ext uri="{BB962C8B-B14F-4D97-AF65-F5344CB8AC3E}">
        <p14:creationId xmlns:p14="http://schemas.microsoft.com/office/powerpoint/2010/main" val="847838335"/>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smtClean="0"/>
              <a:t>Click to edit Master title style</a:t>
            </a:r>
            <a:endParaRPr lang="en-US" dirty="0"/>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307458112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 column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8" name="Content Placeholder 6"/>
          <p:cNvSpPr>
            <a:spLocks noGrp="1"/>
          </p:cNvSpPr>
          <p:nvPr>
            <p:ph sz="quarter" idx="10"/>
          </p:nvPr>
        </p:nvSpPr>
        <p:spPr>
          <a:xfrm>
            <a:off x="477615" y="1046532"/>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6984350"/>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7" name="Rectangle 6"/>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
        <p:nvSpPr>
          <p:cNvPr id="12"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532745432"/>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smtClean="0"/>
              <a:t>Click icon to add chart</a:t>
            </a:r>
            <a:endParaRPr lang="en-US" noProof="0"/>
          </a:p>
        </p:txBody>
      </p:sp>
    </p:spTree>
    <p:extLst>
      <p:ext uri="{BB962C8B-B14F-4D97-AF65-F5344CB8AC3E}">
        <p14:creationId xmlns:p14="http://schemas.microsoft.com/office/powerpoint/2010/main" val="3454493048"/>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3" name="Rectangle 2"/>
          <p:cNvSpPr/>
          <p:nvPr/>
        </p:nvSpPr>
        <p:spPr>
          <a:xfrm>
            <a:off x="0"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base">
              <a:spcAft>
                <a:spcPct val="0"/>
              </a:spcAft>
              <a:defRPr/>
            </a:pPr>
            <a:r>
              <a:rPr sz="3300">
                <a:solidFill>
                  <a:srgbClr val="FFFFFF"/>
                </a:solidFill>
                <a:latin typeface="Calibri" panose="020F0502020204030204" pitchFamily="34" charset="0"/>
              </a:rPr>
              <a:t>Click to edit Master title style</a:t>
            </a: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671873079"/>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884159782"/>
      </p:ext>
    </p:extLst>
  </p:cSld>
  <p:clrMapOvr>
    <a:masterClrMapping/>
  </p:clrMapOvr>
  <p:timing>
    <p:tnLst>
      <p:par>
        <p:cTn id="1" dur="indefinite" restart="never" nodeType="tmRoot"/>
      </p:par>
    </p:tnLst>
  </p:timing>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245601" cy="706829"/>
          </a:xfrm>
        </p:spPr>
        <p:txBody>
          <a:bodyPr>
            <a:normAutofit/>
          </a:bodyPr>
          <a:lstStyle>
            <a:lvl1pPr>
              <a:defRPr sz="2600"/>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03200" y="838200"/>
            <a:ext cx="11785600" cy="5791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0364977"/>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02016334"/>
      </p:ext>
    </p:extLst>
  </p:cSld>
  <p:clrMapOvr>
    <a:masterClrMapping/>
  </p:clrMapOvr>
  <p:timing>
    <p:tnLst>
      <p:par>
        <p:cTn id="1" dur="indefinite" restart="never" nodeType="tmRoot"/>
      </p:par>
    </p:tnLst>
  </p:timing>
  <p:hf sldNum="0" hdr="0" ftr="0"/>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62988004"/>
      </p:ext>
    </p:extLst>
  </p:cSld>
  <p:clrMapOvr>
    <a:masterClrMapping/>
  </p:clrMapOvr>
  <p:timing>
    <p:tnLst>
      <p:par>
        <p:cTn id="1" dur="indefinite" restart="never" nodeType="tmRoot"/>
      </p:par>
    </p:tnLst>
  </p:timing>
  <p:hf sldNum="0" hdr="0" ftr="0"/>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56117" y="812800"/>
            <a:ext cx="11641667" cy="55308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814308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482530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565235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510859"/>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92101" y="887414"/>
            <a:ext cx="11645900"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82873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698979336"/>
      </p:ext>
    </p:extLst>
  </p:cSld>
  <p:clrMapOvr>
    <a:masterClrMapping/>
  </p:clrMapOvr>
  <p:timing>
    <p:tnLst>
      <p:par>
        <p:cTn id="1" dur="indefinite" restart="never" nodeType="tmRoot"/>
      </p:par>
    </p:tnLst>
  </p:timing>
  <p:hf sldNum="0" hdr="0" ftr="0"/>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551545055"/>
      </p:ext>
    </p:extLst>
  </p:cSld>
  <p:clrMapOvr>
    <a:masterClrMapping/>
  </p:clrMapOvr>
  <p:timing>
    <p:tnLst>
      <p:par>
        <p:cTn id="1" dur="indefinite" restart="never" nodeType="tmRoot"/>
      </p:par>
    </p:tnLst>
  </p:timing>
  <p:hf sldNum="0" hdr="0" ftr="0"/>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fontAlgn="base">
              <a:spcBef>
                <a:spcPct val="0"/>
              </a:spcBef>
              <a:spcAft>
                <a:spcPct val="0"/>
              </a:spcAft>
            </a:pPr>
            <a:fld id="{D90241E6-83E4-43C1-B989-4EEA0B8241AE}" type="datetime1">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fontAlgn="base">
              <a:spcBef>
                <a:spcPct val="0"/>
              </a:spcBef>
              <a:spcAft>
                <a:spcPct val="0"/>
              </a:spcAft>
            </a:pPr>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4" name="Slide Number Placeholder 3"/>
          <p:cNvSpPr>
            <a:spLocks noGrp="1"/>
          </p:cNvSpPr>
          <p:nvPr>
            <p:ph type="sldNum" sz="quarter" idx="12"/>
          </p:nvPr>
        </p:nvSpPr>
        <p:spPr>
          <a:xfrm>
            <a:off x="9245600" y="6492876"/>
            <a:ext cx="2844800" cy="365125"/>
          </a:xfrm>
          <a:prstGeom prst="rect">
            <a:avLst/>
          </a:prstGeom>
        </p:spPr>
        <p:txBody>
          <a:bodyPr/>
          <a:lstStyle/>
          <a:p>
            <a:pPr defTabSz="457200" fontAlgn="base">
              <a:spcBef>
                <a:spcPct val="0"/>
              </a:spcBef>
              <a:spcAft>
                <a:spcPct val="0"/>
              </a:spcAft>
            </a:pPr>
            <a:fld id="{D583FAAD-7679-4456-BB8C-CE7E0FD5A794}" type="slidenum">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8" name="Text Placeholder 12"/>
          <p:cNvSpPr>
            <a:spLocks noGrp="1"/>
          </p:cNvSpPr>
          <p:nvPr>
            <p:ph type="body" sz="quarter" idx="13" hasCustomPrompt="1"/>
          </p:nvPr>
        </p:nvSpPr>
        <p:spPr>
          <a:xfrm>
            <a:off x="0" y="0"/>
            <a:ext cx="9956800" cy="609600"/>
          </a:xfrm>
          <a:prstGeom prst="rect">
            <a:avLst/>
          </a:prstGeom>
        </p:spPr>
        <p:txBody>
          <a:bodyPr anchor="ctr"/>
          <a:lstStyle>
            <a:lvl1pPr>
              <a:spcBef>
                <a:spcPts val="0"/>
              </a:spcBef>
              <a:buNone/>
              <a:defRPr sz="2400" b="1" baseline="0">
                <a:solidFill>
                  <a:schemeClr val="bg1"/>
                </a:solidFill>
                <a:latin typeface="+mj-lt"/>
              </a:defRPr>
            </a:lvl1pPr>
          </a:lstStyle>
          <a:p>
            <a:pPr lvl="0"/>
            <a:r>
              <a:rPr lang="en-US" dirty="0" smtClean="0"/>
              <a:t>Slide Heading</a:t>
            </a:r>
            <a:endParaRPr lang="en-US" dirty="0"/>
          </a:p>
        </p:txBody>
      </p:sp>
    </p:spTree>
    <p:extLst>
      <p:ext uri="{BB962C8B-B14F-4D97-AF65-F5344CB8AC3E}">
        <p14:creationId xmlns:p14="http://schemas.microsoft.com/office/powerpoint/2010/main" val="3742591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699810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mp; Content - Bar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872"/>
            <a:ext cx="10972800" cy="566928"/>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SzPct val="80000"/>
              <a:buFont typeface="Courier New" pitchFamily="49" charset="0"/>
              <a:buChar char="o"/>
              <a:defRPr/>
            </a:lvl2pPr>
            <a:lvl3pPr>
              <a:buFont typeface="Calibri" pitchFamily="34" charset="0"/>
              <a:buChar char="–"/>
              <a:defRPr/>
            </a:lvl3pPr>
            <a:lvl4pPr>
              <a:buFont typeface="Wingdings" pitchFamily="2" charset="2"/>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Line 5"/>
          <p:cNvSpPr>
            <a:spLocks noChangeShapeType="1"/>
          </p:cNvSpPr>
          <p:nvPr userDrawn="1"/>
        </p:nvSpPr>
        <p:spPr bwMode="auto">
          <a:xfrm>
            <a:off x="0" y="762000"/>
            <a:ext cx="12192000" cy="0"/>
          </a:xfrm>
          <a:prstGeom prst="line">
            <a:avLst/>
          </a:prstGeom>
          <a:noFill/>
          <a:ln w="28575">
            <a:solidFill>
              <a:schemeClr val="bg2"/>
            </a:solidFill>
            <a:round/>
            <a:headEnd/>
            <a:tailEnd/>
          </a:ln>
        </p:spPr>
        <p:txBody>
          <a:bodyPr wrap="none" anchor="ctr"/>
          <a:lstStyle/>
          <a:p>
            <a:pPr defTabSz="457200" fontAlgn="base">
              <a:spcBef>
                <a:spcPct val="0"/>
              </a:spcBef>
              <a:spcAft>
                <a:spcPct val="0"/>
              </a:spcAft>
              <a:defRPr/>
            </a:pPr>
            <a:endParaRPr lang="en-US" sz="2200">
              <a:solidFill>
                <a:srgbClr val="50565C"/>
              </a:solidFill>
              <a:latin typeface="Arial" charset="0"/>
              <a:ea typeface="ＭＳ Ｐゴシック" pitchFamily="-109" charset="-128"/>
            </a:endParaRPr>
          </a:p>
        </p:txBody>
      </p:sp>
    </p:spTree>
    <p:extLst>
      <p:ext uri="{BB962C8B-B14F-4D97-AF65-F5344CB8AC3E}">
        <p14:creationId xmlns:p14="http://schemas.microsoft.com/office/powerpoint/2010/main" val="231945021"/>
      </p:ext>
    </p:extLst>
  </p:cSld>
  <p:clrMapOvr>
    <a:masterClrMapping/>
  </p:clrMapOvr>
  <p:timing>
    <p:tnLst>
      <p:par>
        <p:cTn id="1" dur="indefinite" restart="never" nodeType="tmRoot"/>
      </p:par>
    </p:tnLst>
  </p:timing>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134240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262467" y="800100"/>
            <a:ext cx="11635317" cy="5543550"/>
          </a:xfrm>
        </p:spPr>
        <p:txBody>
          <a:bodyPr/>
          <a:lstStyle/>
          <a:p>
            <a:endParaRPr lang="en-US"/>
          </a:p>
        </p:txBody>
      </p:sp>
    </p:spTree>
    <p:extLst>
      <p:ext uri="{BB962C8B-B14F-4D97-AF65-F5344CB8AC3E}">
        <p14:creationId xmlns:p14="http://schemas.microsoft.com/office/powerpoint/2010/main" val="23277973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442400999"/>
      </p:ext>
    </p:extLst>
  </p:cSld>
  <p:clrMapOvr>
    <a:masterClrMapping/>
  </p:clrMapOvr>
  <p:timing>
    <p:tnLst>
      <p:par>
        <p:cTn id="1" dur="indefinite" restart="never" nodeType="tmRoot"/>
      </p:par>
    </p:tnLst>
  </p:timing>
  <p:hf sldNum="0" hdr="0" ftr="0"/>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457200" fontAlgn="base">
              <a:spcBef>
                <a:spcPct val="0"/>
              </a:spcBef>
              <a:spcAft>
                <a:spcPct val="0"/>
              </a:spcAft>
            </a:pPr>
            <a:fld id="{F33D9FB3-77E4-4969-8A37-E7EAAFE0BF2F}" type="datetimeFigureOut">
              <a:rPr lang="en-US" sz="2400" smtClean="0">
                <a:solidFill>
                  <a:srgbClr val="000000"/>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a:solidFill>
                <a:srgbClr val="000000"/>
              </a:solidFill>
              <a:latin typeface="Arial" panose="020B0604020202020204" pitchFamily="34" charset="0"/>
              <a:ea typeface="MS PGothic" panose="020B0600070205080204" pitchFamily="34" charset="-128"/>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457200" fontAlgn="base">
              <a:spcBef>
                <a:spcPct val="0"/>
              </a:spcBef>
              <a:spcAft>
                <a:spcPct val="0"/>
              </a:spcAft>
            </a:pPr>
            <a:endParaRPr lang="en-US" sz="2400">
              <a:solidFill>
                <a:srgbClr val="000000"/>
              </a:solidFill>
              <a:latin typeface="Arial" panose="020B0604020202020204" pitchFamily="34" charset="0"/>
              <a:ea typeface="MS PGothic" panose="020B0600070205080204" pitchFamily="34" charset="-128"/>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457200" fontAlgn="base">
              <a:spcBef>
                <a:spcPct val="0"/>
              </a:spcBef>
              <a:spcAft>
                <a:spcPct val="0"/>
              </a:spcAft>
            </a:pPr>
            <a:fld id="{9C531CC6-C4CE-4DD0-8317-F8971747385D}" type="slidenum">
              <a:rPr lang="en-US" sz="2400" smtClean="0">
                <a:solidFill>
                  <a:srgbClr val="000000"/>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6091591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a:prstGeom prst="rect">
            <a:avLst/>
          </a:prstGeo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609600" y="914400"/>
            <a:ext cx="10972800" cy="5257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31057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457200" fontAlgn="base">
              <a:spcBef>
                <a:spcPct val="0"/>
              </a:spcBef>
              <a:spcAft>
                <a:spcPct val="0"/>
              </a:spcAft>
            </a:pPr>
            <a:fld id="{F33D9FB3-77E4-4969-8A37-E7EAAFE0BF2F}" type="datetimeFigureOut">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a:solidFill>
                <a:prstClr val="black">
                  <a:tint val="75000"/>
                </a:prstClr>
              </a:solidFill>
              <a:latin typeface="Arial" panose="020B0604020202020204" pitchFamily="34" charset="0"/>
              <a:ea typeface="MS PGothic" panose="020B0600070205080204" pitchFamily="34" charset="-128"/>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457200" fontAlgn="base">
              <a:spcBef>
                <a:spcPct val="0"/>
              </a:spcBef>
              <a:spcAft>
                <a:spcPct val="0"/>
              </a:spcAft>
            </a:pPr>
            <a:endParaRPr lang="en-US" sz="2400">
              <a:solidFill>
                <a:prstClr val="black">
                  <a:tint val="75000"/>
                </a:prstClr>
              </a:solidFill>
              <a:latin typeface="Arial" panose="020B0604020202020204" pitchFamily="34" charset="0"/>
              <a:ea typeface="MS PGothic" panose="020B0600070205080204" pitchFamily="34" charset="-128"/>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457200" fontAlgn="base">
              <a:spcBef>
                <a:spcPct val="0"/>
              </a:spcBef>
              <a:spcAft>
                <a:spcPct val="0"/>
              </a:spcAft>
            </a:pPr>
            <a:fld id="{9C531CC6-C4CE-4DD0-8317-F8971747385D}" type="slidenum">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a:solidFill>
                <a:prstClr val="black">
                  <a:tint val="75000"/>
                </a:prstClr>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094876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52831123"/>
      </p:ext>
    </p:extLst>
  </p:cSld>
  <p:clrMapOvr>
    <a:masterClrMapping/>
  </p:clrMapOvr>
  <p:timing>
    <p:tnLst>
      <p:par>
        <p:cTn id="1" dur="indefinite" restart="never" nodeType="tmRoot"/>
      </p:par>
    </p:tnLst>
  </p:timing>
  <p:hf sldNum="0" hdr="0" ftr="0"/>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13360929"/>
      </p:ext>
    </p:extLst>
  </p:cSld>
  <p:clrMapOvr>
    <a:masterClrMapping/>
  </p:clrMapOvr>
  <p:timing>
    <p:tnLst>
      <p:par>
        <p:cTn id="1" dur="indefinite" restart="never" nodeType="tmRoot"/>
      </p:par>
    </p:tnLst>
  </p:timing>
  <p:hf sldNum="0" hdr="0" ftr="0"/>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05554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74742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91600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455160078"/>
      </p:ext>
    </p:extLst>
  </p:cSld>
  <p:clrMapOvr>
    <a:masterClrMapping/>
  </p:clrMapOvr>
  <p:timing>
    <p:tnLst>
      <p:par>
        <p:cTn id="1" dur="indefinite" restart="never" nodeType="tmRoot"/>
      </p:par>
    </p:tnLst>
  </p:timing>
  <p:hf sldNum="0" hdr="0" ftr="0"/>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4981622"/>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503056529"/>
      </p:ext>
    </p:extLst>
  </p:cSld>
  <p:clrMapOvr>
    <a:masterClrMapping/>
  </p:clrMapOvr>
  <p:timing>
    <p:tnLst>
      <p:par>
        <p:cTn id="1" dur="indefinite" restart="never" nodeType="tmRoot"/>
      </p:par>
    </p:tnLst>
  </p:timing>
  <p:hf sldNum="0" hdr="0" ftr="0"/>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5"/>
          <p:cNvSpPr/>
          <p:nvPr userDrawn="1"/>
        </p:nvSpPr>
        <p:spPr>
          <a:xfrm>
            <a:off x="203200" y="5867400"/>
            <a:ext cx="11785600" cy="838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0291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5867400"/>
            <a:ext cx="11785600" cy="838200"/>
          </a:xfrm>
          <a:noFill/>
        </p:spPr>
        <p:txBody>
          <a:bodyPr anchor="ctr">
            <a:normAutofit/>
          </a:bodyPr>
          <a:lstStyle>
            <a:lvl1pPr marL="0" indent="0" algn="ctr">
              <a:lnSpc>
                <a:spcPct val="15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077159860"/>
      </p:ext>
    </p:extLst>
  </p:cSld>
  <p:clrMapOvr>
    <a:masterClrMapping/>
  </p:clrMapOvr>
  <p:timing>
    <p:tnLst>
      <p:par>
        <p:cTn id="1" dur="indefinite" restart="never" nodeType="tmRoot"/>
      </p:par>
    </p:tnLst>
  </p:timing>
  <p:hf sldNum="0" hdr="0" ftr="0"/>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06429294"/>
      </p:ext>
    </p:extLst>
  </p:cSld>
  <p:clrMapOvr>
    <a:masterClrMapping/>
  </p:clrMapOvr>
  <p:timing>
    <p:tnLst>
      <p:par>
        <p:cTn id="1" dur="indefinite" restart="never" nodeType="tmRoot"/>
      </p:par>
    </p:tnLst>
  </p:timing>
  <p:hf sldNum="0" hdr="0" ftr="0"/>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448944845"/>
      </p:ext>
    </p:extLst>
  </p:cSld>
  <p:clrMapOvr>
    <a:masterClrMapping/>
  </p:clrMapOvr>
  <p:timing>
    <p:tnLst>
      <p:par>
        <p:cTn id="1" dur="indefinite" restart="never" nodeType="tmRoot"/>
      </p:par>
    </p:tnLst>
  </p:timing>
  <p:hf sldNum="0" hdr="0" ftr="0"/>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609600" y="914400"/>
            <a:ext cx="10972800" cy="51816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10240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523680687"/>
      </p:ext>
    </p:extLst>
  </p:cSld>
  <p:clrMapOvr>
    <a:masterClrMapping/>
  </p:clrMapOvr>
  <p:timing>
    <p:tnLst>
      <p:par>
        <p:cTn id="1" dur="indefinite" restart="never" nodeType="tmRoot"/>
      </p:par>
    </p:tnLst>
  </p:timing>
  <p:hf sldNum="0" hdr="0" ftr="0"/>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p:cNvSpPr/>
          <p:nvPr userDrawn="1"/>
        </p:nvSpPr>
        <p:spPr>
          <a:xfrm>
            <a:off x="203200" y="5867400"/>
            <a:ext cx="11785600" cy="838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0291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5867400"/>
            <a:ext cx="11785600" cy="838200"/>
          </a:xfrm>
          <a:noFill/>
        </p:spPr>
        <p:txBody>
          <a:bodyPr anchor="ctr">
            <a:normAutofit/>
          </a:bodyPr>
          <a:lstStyle>
            <a:lvl1pPr marL="0" indent="0" algn="ctr">
              <a:lnSpc>
                <a:spcPct val="15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027935491"/>
      </p:ext>
    </p:extLst>
  </p:cSld>
  <p:clrMapOvr>
    <a:masterClrMapping/>
  </p:clrMapOvr>
  <p:timing>
    <p:tnLst>
      <p:par>
        <p:cTn id="1" dur="indefinite" restart="never" nodeType="tmRoot"/>
      </p:par>
    </p:tnLst>
  </p:timing>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5502560"/>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087275145"/>
      </p:ext>
    </p:extLst>
  </p:cSld>
  <p:clrMapOvr>
    <a:masterClrMapping/>
  </p:clrMapOvr>
  <p:timing>
    <p:tnLst>
      <p:par>
        <p:cTn id="1" dur="indefinite" restart="never" nodeType="tmRoot"/>
      </p:par>
    </p:tnLst>
  </p:timing>
  <p:hf sldNum="0" hdr="0" ftr="0"/>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normAutofit/>
          </a:bodyPr>
          <a:lstStyle>
            <a:lvl1pPr>
              <a:defRPr sz="2600" b="1">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999018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60229570"/>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33071"/>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245601" cy="706829"/>
          </a:xfrm>
        </p:spPr>
        <p:txBody>
          <a:bodyPr>
            <a:normAutofit/>
          </a:bodyPr>
          <a:lstStyle>
            <a:lvl1pPr>
              <a:defRPr sz="2600"/>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03200" y="838200"/>
            <a:ext cx="11785600" cy="5791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75590702"/>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8603" y="0"/>
            <a:ext cx="2476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hasCustomPrompt="1"/>
          </p:nvPr>
        </p:nvSpPr>
        <p:spPr>
          <a:xfrm>
            <a:off x="648604" y="2486026"/>
            <a:ext cx="11038465" cy="521137"/>
          </a:xfrm>
          <a:prstGeom prst="rect">
            <a:avLst/>
          </a:prstGeom>
        </p:spPr>
        <p:txBody>
          <a:bodyPr>
            <a:normAutofit/>
          </a:bodyPr>
          <a:lstStyle>
            <a:lvl1pPr marL="0" indent="0" algn="l">
              <a:buNone/>
              <a:defRPr sz="2400" b="0" i="0" baseline="0">
                <a:solidFill>
                  <a:srgbClr val="282B2E"/>
                </a:solidFill>
                <a:latin typeface="Calibri" panose="020F050202020403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Sunita Satyapal, Director – Fuel Cell Technologies Office </a:t>
            </a:r>
            <a:endParaRPr lang="en-US" dirty="0"/>
          </a:p>
        </p:txBody>
      </p:sp>
      <p:sp>
        <p:nvSpPr>
          <p:cNvPr id="22" name="Text Placeholder 18"/>
          <p:cNvSpPr>
            <a:spLocks noGrp="1"/>
          </p:cNvSpPr>
          <p:nvPr>
            <p:ph type="body" sz="quarter" idx="13" hasCustomPrompt="1"/>
          </p:nvPr>
        </p:nvSpPr>
        <p:spPr>
          <a:xfrm>
            <a:off x="648603" y="3057962"/>
            <a:ext cx="5565931" cy="390540"/>
          </a:xfrm>
          <a:prstGeom prst="rect">
            <a:avLst/>
          </a:prstGeom>
        </p:spPr>
        <p:txBody>
          <a:bodyPr>
            <a:noAutofit/>
          </a:bodyPr>
          <a:lstStyle>
            <a:lvl1pPr>
              <a:buNone/>
              <a:defRPr sz="1800" baseline="0">
                <a:solidFill>
                  <a:srgbClr val="282B2E"/>
                </a:solidFill>
                <a:latin typeface="Calibri" panose="020F0502020204030204" pitchFamily="34" charset="0"/>
                <a:cs typeface="Arial"/>
              </a:defRPr>
            </a:lvl1pPr>
            <a:lvl5pPr>
              <a:defRPr/>
            </a:lvl5pPr>
          </a:lstStyle>
          <a:p>
            <a:pPr lvl="0"/>
            <a:r>
              <a:rPr lang="en-US" dirty="0" smtClean="0"/>
              <a:t>Event/Venue Name </a:t>
            </a:r>
          </a:p>
        </p:txBody>
      </p:sp>
      <p:grpSp>
        <p:nvGrpSpPr>
          <p:cNvPr id="17" name="Group 16"/>
          <p:cNvGrpSpPr/>
          <p:nvPr userDrawn="1"/>
        </p:nvGrpSpPr>
        <p:grpSpPr>
          <a:xfrm>
            <a:off x="2297037" y="4069754"/>
            <a:ext cx="9985872" cy="2788246"/>
            <a:chOff x="1840344" y="3825914"/>
            <a:chExt cx="7489404" cy="2788246"/>
          </a:xfrm>
        </p:grpSpPr>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0344" y="3825916"/>
              <a:ext cx="3353617" cy="2788244"/>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44851" y="3825914"/>
              <a:ext cx="3784897" cy="2788245"/>
            </a:xfrm>
            <a:prstGeom prst="rect">
              <a:avLst/>
            </a:prstGeom>
          </p:spPr>
        </p:pic>
        <p:grpSp>
          <p:nvGrpSpPr>
            <p:cNvPr id="24" name="Group 23"/>
            <p:cNvGrpSpPr/>
            <p:nvPr userDrawn="1"/>
          </p:nvGrpSpPr>
          <p:grpSpPr>
            <a:xfrm>
              <a:off x="4193496" y="3825915"/>
              <a:ext cx="2634492" cy="2784230"/>
              <a:chOff x="1837632" y="3779687"/>
              <a:chExt cx="2634492" cy="2784230"/>
            </a:xfrm>
          </p:grpSpPr>
          <p:pic>
            <p:nvPicPr>
              <p:cNvPr id="25" name="Picture 24"/>
              <p:cNvPicPr>
                <a:picLocks noChangeAspect="1"/>
              </p:cNvPicPr>
              <p:nvPr userDrawn="1"/>
            </p:nvPicPr>
            <p:blipFill>
              <a:blip r:embed="rId5"/>
              <a:stretch>
                <a:fillRect/>
              </a:stretch>
            </p:blipFill>
            <p:spPr>
              <a:xfrm>
                <a:off x="1837632" y="3779687"/>
                <a:ext cx="2634491" cy="1625013"/>
              </a:xfrm>
              <a:prstGeom prst="rect">
                <a:avLst/>
              </a:prstGeom>
            </p:spPr>
          </p:pic>
          <p:pic>
            <p:nvPicPr>
              <p:cNvPr id="26" name="Pictur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37632" y="5279227"/>
                <a:ext cx="2634492" cy="1284690"/>
              </a:xfrm>
              <a:prstGeom prst="rect">
                <a:avLst/>
              </a:prstGeom>
            </p:spPr>
          </p:pic>
        </p:grpSp>
      </p:grpSp>
      <p:pic>
        <p:nvPicPr>
          <p:cNvPr id="4" name="Picture 3"/>
          <p:cNvPicPr>
            <a:picLocks noChangeAspect="1"/>
          </p:cNvPicPr>
          <p:nvPr userDrawn="1"/>
        </p:nvPicPr>
        <p:blipFill>
          <a:blip r:embed="rId7"/>
          <a:stretch>
            <a:fillRect/>
          </a:stretch>
        </p:blipFill>
        <p:spPr>
          <a:xfrm>
            <a:off x="-608321" y="4069756"/>
            <a:ext cx="3532497" cy="2812756"/>
          </a:xfrm>
          <a:prstGeom prst="rect">
            <a:avLst/>
          </a:prstGeom>
        </p:spPr>
      </p:pic>
      <p:pic>
        <p:nvPicPr>
          <p:cNvPr id="5" name="Picture 4"/>
          <p:cNvPicPr>
            <a:picLocks noChangeAspect="1"/>
          </p:cNvPicPr>
          <p:nvPr userDrawn="1"/>
        </p:nvPicPr>
        <p:blipFill>
          <a:blip r:embed="rId8"/>
          <a:stretch>
            <a:fillRect/>
          </a:stretch>
        </p:blipFill>
        <p:spPr>
          <a:xfrm>
            <a:off x="12208934" y="3867150"/>
            <a:ext cx="1333500" cy="3473450"/>
          </a:xfrm>
          <a:prstGeom prst="rect">
            <a:avLst/>
          </a:prstGeom>
        </p:spPr>
      </p:pic>
      <p:pic>
        <p:nvPicPr>
          <p:cNvPr id="27" name="Picture 26"/>
          <p:cNvPicPr>
            <a:picLocks noChangeAspect="1"/>
          </p:cNvPicPr>
          <p:nvPr userDrawn="1"/>
        </p:nvPicPr>
        <p:blipFill>
          <a:blip r:embed="rId8"/>
          <a:stretch>
            <a:fillRect/>
          </a:stretch>
        </p:blipFill>
        <p:spPr>
          <a:xfrm>
            <a:off x="-1350998" y="3867150"/>
            <a:ext cx="1333500" cy="3473450"/>
          </a:xfrm>
          <a:prstGeom prst="rect">
            <a:avLst/>
          </a:prstGeom>
        </p:spPr>
      </p:pic>
      <p:sp>
        <p:nvSpPr>
          <p:cNvPr id="11" name="Title 10"/>
          <p:cNvSpPr>
            <a:spLocks noGrp="1"/>
          </p:cNvSpPr>
          <p:nvPr>
            <p:ph type="title" hasCustomPrompt="1"/>
          </p:nvPr>
        </p:nvSpPr>
        <p:spPr>
          <a:xfrm>
            <a:off x="648604" y="1652802"/>
            <a:ext cx="11038465" cy="812800"/>
          </a:xfrm>
        </p:spPr>
        <p:txBody>
          <a:bodyPr/>
          <a:lstStyle>
            <a:lvl1pPr>
              <a:defRPr sz="3400" baseline="0"/>
            </a:lvl1pPr>
          </a:lstStyle>
          <a:p>
            <a:r>
              <a:rPr lang="en-US" dirty="0" smtClean="0"/>
              <a:t>Presentation Title </a:t>
            </a:r>
            <a:endParaRPr lang="en-US" dirty="0"/>
          </a:p>
        </p:txBody>
      </p:sp>
      <p:sp>
        <p:nvSpPr>
          <p:cNvPr id="35" name="Text Placeholder 18"/>
          <p:cNvSpPr>
            <a:spLocks noGrp="1"/>
          </p:cNvSpPr>
          <p:nvPr>
            <p:ph type="body" sz="quarter" idx="14" hasCustomPrompt="1"/>
          </p:nvPr>
        </p:nvSpPr>
        <p:spPr>
          <a:xfrm>
            <a:off x="648604" y="3499303"/>
            <a:ext cx="5565931" cy="352839"/>
          </a:xfrm>
          <a:prstGeom prst="rect">
            <a:avLst/>
          </a:prstGeom>
        </p:spPr>
        <p:txBody>
          <a:bodyPr>
            <a:noAutofit/>
          </a:bodyPr>
          <a:lstStyle>
            <a:lvl1pPr>
              <a:buNone/>
              <a:defRPr sz="1600" baseline="0">
                <a:solidFill>
                  <a:srgbClr val="282B2E"/>
                </a:solidFill>
                <a:latin typeface="Calibri" panose="020F0502020204030204" pitchFamily="34" charset="0"/>
                <a:cs typeface="Arial"/>
              </a:defRPr>
            </a:lvl1pPr>
            <a:lvl5pPr>
              <a:defRPr/>
            </a:lvl5pPr>
          </a:lstStyle>
          <a:p>
            <a:pPr lvl="0"/>
            <a:r>
              <a:rPr lang="en-US" dirty="0" smtClean="0"/>
              <a:t>January 1, 2017 – Washington, D.C. </a:t>
            </a:r>
          </a:p>
        </p:txBody>
      </p:sp>
    </p:spTree>
    <p:extLst>
      <p:ext uri="{BB962C8B-B14F-4D97-AF65-F5344CB8AC3E}">
        <p14:creationId xmlns:p14="http://schemas.microsoft.com/office/powerpoint/2010/main" val="1072388602"/>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35468" y="-38100"/>
            <a:ext cx="11978217" cy="812800"/>
          </a:xfrm>
        </p:spPr>
        <p:txBody>
          <a:bodyPr/>
          <a:lstStyle/>
          <a:p>
            <a:r>
              <a:rPr lang="en-US" smtClean="0"/>
              <a:t>Click to edit Master title style</a:t>
            </a:r>
            <a:endParaRPr lang="en-US" dirty="0"/>
          </a:p>
        </p:txBody>
      </p:sp>
      <p:sp>
        <p:nvSpPr>
          <p:cNvPr id="7" name="Content Placeholder 6"/>
          <p:cNvSpPr>
            <a:spLocks noGrp="1"/>
          </p:cNvSpPr>
          <p:nvPr>
            <p:ph sz="quarter" idx="10"/>
          </p:nvPr>
        </p:nvSpPr>
        <p:spPr>
          <a:xfrm>
            <a:off x="477615" y="1046532"/>
            <a:ext cx="11236267" cy="537070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16436441"/>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35466" y="-38100"/>
            <a:ext cx="11978217" cy="812800"/>
          </a:xfrm>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lvl1pPr>
          </a:lstStyle>
          <a:p>
            <a:pPr lvl="0"/>
            <a:r>
              <a:rPr lang="en-US" smtClean="0"/>
              <a:t>Click to edit Master text styles</a:t>
            </a:r>
          </a:p>
        </p:txBody>
      </p:sp>
      <p:sp>
        <p:nvSpPr>
          <p:cNvPr id="9"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lvl1pPr>
          </a:lstStyle>
          <a:p>
            <a:pPr lvl="0"/>
            <a:r>
              <a:rPr lang="en-US" dirty="0" smtClean="0"/>
              <a:t>Click to edit Master text styles</a:t>
            </a:r>
          </a:p>
        </p:txBody>
      </p:sp>
    </p:spTree>
    <p:extLst>
      <p:ext uri="{BB962C8B-B14F-4D97-AF65-F5344CB8AC3E}">
        <p14:creationId xmlns:p14="http://schemas.microsoft.com/office/powerpoint/2010/main" val="913030991"/>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a:xfrm>
            <a:off x="118534" y="-38100"/>
            <a:ext cx="11995151" cy="812800"/>
          </a:xfrm>
        </p:spPr>
        <p:txBody>
          <a:bodyPr/>
          <a:lstStyle/>
          <a:p>
            <a:r>
              <a:rPr lang="en-US" dirty="0" smtClean="0"/>
              <a:t>Click to edit Master title style</a:t>
            </a:r>
            <a:endParaRPr lang="en-US" dirty="0"/>
          </a:p>
        </p:txBody>
      </p:sp>
      <p:sp>
        <p:nvSpPr>
          <p:cNvPr id="7" name="Chart Placeholder 6"/>
          <p:cNvSpPr>
            <a:spLocks noGrp="1"/>
          </p:cNvSpPr>
          <p:nvPr>
            <p:ph type="chart" sz="quarter" idx="10"/>
          </p:nvPr>
        </p:nvSpPr>
        <p:spPr>
          <a:xfrm>
            <a:off x="487699" y="1045595"/>
            <a:ext cx="11247101" cy="5244640"/>
          </a:xfrm>
          <a:prstGeom prst="rect">
            <a:avLst/>
          </a:prstGeom>
        </p:spPr>
        <p:txBody>
          <a:bodyPr rtlCol="0">
            <a:normAutofit/>
          </a:bodyPr>
          <a:lstStyle/>
          <a:p>
            <a:pPr lvl="0"/>
            <a:r>
              <a:rPr lang="en-US" noProof="0" smtClean="0"/>
              <a:t>Click icon to add chart</a:t>
            </a:r>
            <a:endParaRPr lang="en-US" noProof="0"/>
          </a:p>
        </p:txBody>
      </p:sp>
    </p:spTree>
    <p:extLst>
      <p:ext uri="{BB962C8B-B14F-4D97-AF65-F5344CB8AC3E}">
        <p14:creationId xmlns:p14="http://schemas.microsoft.com/office/powerpoint/2010/main" val="4169736488"/>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smtClean="0"/>
              <a:t>Click to edit Master title style</a:t>
            </a:r>
            <a:endParaRPr lang="en-US" dirty="0"/>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164196039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92101" y="887414"/>
            <a:ext cx="11645900"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59254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 column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8" name="Content Placeholder 6"/>
          <p:cNvSpPr>
            <a:spLocks noGrp="1"/>
          </p:cNvSpPr>
          <p:nvPr>
            <p:ph sz="quarter" idx="10"/>
          </p:nvPr>
        </p:nvSpPr>
        <p:spPr>
          <a:xfrm>
            <a:off x="477615" y="1046532"/>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6864196"/>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7" name="Rectangle 6"/>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
        <p:nvSpPr>
          <p:cNvPr id="12"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317049969"/>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smtClean="0"/>
              <a:t>Click icon to add chart</a:t>
            </a:r>
            <a:endParaRPr lang="en-US" noProof="0"/>
          </a:p>
        </p:txBody>
      </p:sp>
    </p:spTree>
    <p:extLst>
      <p:ext uri="{BB962C8B-B14F-4D97-AF65-F5344CB8AC3E}">
        <p14:creationId xmlns:p14="http://schemas.microsoft.com/office/powerpoint/2010/main" val="1026355421"/>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3" name="Rectangle 2"/>
          <p:cNvSpPr/>
          <p:nvPr/>
        </p:nvSpPr>
        <p:spPr>
          <a:xfrm>
            <a:off x="0"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base">
              <a:spcAft>
                <a:spcPct val="0"/>
              </a:spcAft>
              <a:defRPr/>
            </a:pPr>
            <a:r>
              <a:rPr sz="3300">
                <a:solidFill>
                  <a:srgbClr val="FFFFFF"/>
                </a:solidFill>
                <a:latin typeface="Calibri" panose="020F0502020204030204" pitchFamily="34" charset="0"/>
              </a:rPr>
              <a:t>Click to edit Master title style</a:t>
            </a: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105339330"/>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880336168"/>
      </p:ext>
    </p:extLst>
  </p:cSld>
  <p:clrMapOvr>
    <a:masterClrMapping/>
  </p:clrMapOvr>
  <p:timing>
    <p:tnLst>
      <p:par>
        <p:cTn id="1" dur="indefinite" restart="never" nodeType="tmRoot"/>
      </p:par>
    </p:tnLst>
  </p:timing>
  <p:hf sldNum="0" hdr="0" ftr="0"/>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63528492"/>
      </p:ext>
    </p:extLst>
  </p:cSld>
  <p:clrMapOvr>
    <a:masterClrMapping/>
  </p:clrMapOvr>
  <p:timing>
    <p:tnLst>
      <p:par>
        <p:cTn id="1" dur="indefinite" restart="never" nodeType="tmRoot"/>
      </p:par>
    </p:tnLst>
  </p:timing>
  <p:hf sldNum="0" hdr="0" ftr="0"/>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059704207"/>
      </p:ext>
    </p:extLst>
  </p:cSld>
  <p:clrMapOvr>
    <a:masterClrMapping/>
  </p:clrMapOvr>
  <p:timing>
    <p:tnLst>
      <p:par>
        <p:cTn id="1" dur="indefinite" restart="never" nodeType="tmRoot"/>
      </p:par>
    </p:tnLst>
  </p:timing>
  <p:hf sldNum="0" hdr="0" ftr="0"/>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56117" y="812800"/>
            <a:ext cx="11641667" cy="55308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26132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47097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245601" cy="706829"/>
          </a:xfrm>
        </p:spPr>
        <p:txBody>
          <a:bodyPr>
            <a:normAutofit/>
          </a:bodyPr>
          <a:lstStyle>
            <a:lvl1pPr>
              <a:defRPr sz="2600"/>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03200" y="838200"/>
            <a:ext cx="11785600" cy="5791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642415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35468" y="-38100"/>
            <a:ext cx="11978217" cy="812800"/>
          </a:xfrm>
        </p:spPr>
        <p:txBody>
          <a:bodyPr/>
          <a:lstStyle/>
          <a:p>
            <a:r>
              <a:rPr lang="en-US" smtClean="0"/>
              <a:t>Click to edit Master title style</a:t>
            </a:r>
            <a:endParaRPr lang="en-US" dirty="0"/>
          </a:p>
        </p:txBody>
      </p:sp>
      <p:sp>
        <p:nvSpPr>
          <p:cNvPr id="7" name="Content Placeholder 6"/>
          <p:cNvSpPr>
            <a:spLocks noGrp="1"/>
          </p:cNvSpPr>
          <p:nvPr>
            <p:ph sz="quarter" idx="10"/>
          </p:nvPr>
        </p:nvSpPr>
        <p:spPr>
          <a:xfrm>
            <a:off x="477615" y="1046532"/>
            <a:ext cx="11236267" cy="537070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183277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575276582"/>
      </p:ext>
    </p:extLst>
  </p:cSld>
  <p:clrMapOvr>
    <a:masterClrMapping/>
  </p:clrMapOvr>
  <p:timing>
    <p:tnLst>
      <p:par>
        <p:cTn id="1" dur="indefinite" restart="never" nodeType="tmRoot"/>
      </p:par>
    </p:tnLst>
  </p:timing>
  <p:hf sldNum="0" hdr="0" ftr="0"/>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377732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075499"/>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4221607"/>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92101" y="887414"/>
            <a:ext cx="11645900"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140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606330839"/>
      </p:ext>
    </p:extLst>
  </p:cSld>
  <p:clrMapOvr>
    <a:masterClrMapping/>
  </p:clrMapOvr>
  <p:timing>
    <p:tnLst>
      <p:par>
        <p:cTn id="1" dur="indefinite" restart="never" nodeType="tmRoot"/>
      </p:par>
    </p:tnLst>
  </p:timing>
  <p:hf sldNum="0" hdr="0" ftr="0"/>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793303195"/>
      </p:ext>
    </p:extLst>
  </p:cSld>
  <p:clrMapOvr>
    <a:masterClrMapping/>
  </p:clrMapOvr>
  <p:timing>
    <p:tnLst>
      <p:par>
        <p:cTn id="1" dur="indefinite" restart="never" nodeType="tmRoot"/>
      </p:par>
    </p:tnLst>
  </p:timing>
  <p:hf sldNum="0" hdr="0" ftr="0"/>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fontAlgn="base">
              <a:spcBef>
                <a:spcPct val="0"/>
              </a:spcBef>
              <a:spcAft>
                <a:spcPct val="0"/>
              </a:spcAft>
            </a:pPr>
            <a:fld id="{D90241E6-83E4-43C1-B989-4EEA0B8241AE}" type="datetime1">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fontAlgn="base">
              <a:spcBef>
                <a:spcPct val="0"/>
              </a:spcBef>
              <a:spcAft>
                <a:spcPct val="0"/>
              </a:spcAft>
            </a:pPr>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4" name="Slide Number Placeholder 3"/>
          <p:cNvSpPr>
            <a:spLocks noGrp="1"/>
          </p:cNvSpPr>
          <p:nvPr>
            <p:ph type="sldNum" sz="quarter" idx="12"/>
          </p:nvPr>
        </p:nvSpPr>
        <p:spPr>
          <a:xfrm>
            <a:off x="9245600" y="6492876"/>
            <a:ext cx="2844800" cy="365125"/>
          </a:xfrm>
          <a:prstGeom prst="rect">
            <a:avLst/>
          </a:prstGeom>
        </p:spPr>
        <p:txBody>
          <a:bodyPr/>
          <a:lstStyle/>
          <a:p>
            <a:pPr defTabSz="457200" fontAlgn="base">
              <a:spcBef>
                <a:spcPct val="0"/>
              </a:spcBef>
              <a:spcAft>
                <a:spcPct val="0"/>
              </a:spcAft>
            </a:pPr>
            <a:fld id="{D583FAAD-7679-4456-BB8C-CE7E0FD5A794}" type="slidenum">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8" name="Text Placeholder 12"/>
          <p:cNvSpPr>
            <a:spLocks noGrp="1"/>
          </p:cNvSpPr>
          <p:nvPr>
            <p:ph type="body" sz="quarter" idx="13" hasCustomPrompt="1"/>
          </p:nvPr>
        </p:nvSpPr>
        <p:spPr>
          <a:xfrm>
            <a:off x="0" y="0"/>
            <a:ext cx="9956800" cy="609600"/>
          </a:xfrm>
          <a:prstGeom prst="rect">
            <a:avLst/>
          </a:prstGeom>
        </p:spPr>
        <p:txBody>
          <a:bodyPr anchor="ctr"/>
          <a:lstStyle>
            <a:lvl1pPr>
              <a:spcBef>
                <a:spcPts val="0"/>
              </a:spcBef>
              <a:buNone/>
              <a:defRPr sz="2400" b="1" baseline="0">
                <a:solidFill>
                  <a:schemeClr val="bg1"/>
                </a:solidFill>
                <a:latin typeface="+mj-lt"/>
              </a:defRPr>
            </a:lvl1pPr>
          </a:lstStyle>
          <a:p>
            <a:pPr lvl="0"/>
            <a:r>
              <a:rPr lang="en-US" dirty="0" smtClean="0"/>
              <a:t>Slide Heading</a:t>
            </a:r>
            <a:endParaRPr lang="en-US" dirty="0"/>
          </a:p>
        </p:txBody>
      </p:sp>
    </p:spTree>
    <p:extLst>
      <p:ext uri="{BB962C8B-B14F-4D97-AF65-F5344CB8AC3E}">
        <p14:creationId xmlns:p14="http://schemas.microsoft.com/office/powerpoint/2010/main" val="15708146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Title &amp; Content - Bar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872"/>
            <a:ext cx="10972800" cy="566928"/>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SzPct val="80000"/>
              <a:buFont typeface="Courier New" pitchFamily="49" charset="0"/>
              <a:buChar char="o"/>
              <a:defRPr/>
            </a:lvl2pPr>
            <a:lvl3pPr>
              <a:buFont typeface="Calibri" pitchFamily="34" charset="0"/>
              <a:buChar char="–"/>
              <a:defRPr/>
            </a:lvl3pPr>
            <a:lvl4pPr>
              <a:buFont typeface="Wingdings" pitchFamily="2" charset="2"/>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Line 5"/>
          <p:cNvSpPr>
            <a:spLocks noChangeShapeType="1"/>
          </p:cNvSpPr>
          <p:nvPr userDrawn="1"/>
        </p:nvSpPr>
        <p:spPr bwMode="auto">
          <a:xfrm>
            <a:off x="0" y="762000"/>
            <a:ext cx="12192000" cy="0"/>
          </a:xfrm>
          <a:prstGeom prst="line">
            <a:avLst/>
          </a:prstGeom>
          <a:noFill/>
          <a:ln w="28575">
            <a:solidFill>
              <a:schemeClr val="bg2"/>
            </a:solidFill>
            <a:round/>
            <a:headEnd/>
            <a:tailEnd/>
          </a:ln>
        </p:spPr>
        <p:txBody>
          <a:bodyPr wrap="none" anchor="ctr"/>
          <a:lstStyle/>
          <a:p>
            <a:pPr defTabSz="457200" fontAlgn="base">
              <a:spcBef>
                <a:spcPct val="0"/>
              </a:spcBef>
              <a:spcAft>
                <a:spcPct val="0"/>
              </a:spcAft>
              <a:defRPr/>
            </a:pPr>
            <a:endParaRPr lang="en-US" sz="2200" smtClean="0">
              <a:solidFill>
                <a:srgbClr val="50565C"/>
              </a:solidFill>
              <a:latin typeface="Arial" charset="0"/>
              <a:ea typeface="ＭＳ Ｐゴシック" pitchFamily="-109" charset="-128"/>
            </a:endParaRPr>
          </a:p>
        </p:txBody>
      </p:sp>
    </p:spTree>
    <p:extLst>
      <p:ext uri="{BB962C8B-B14F-4D97-AF65-F5344CB8AC3E}">
        <p14:creationId xmlns:p14="http://schemas.microsoft.com/office/powerpoint/2010/main" val="3347928524"/>
      </p:ext>
    </p:extLst>
  </p:cSld>
  <p:clrMapOvr>
    <a:masterClrMapping/>
  </p:clrMapOvr>
  <p:timing>
    <p:tnLst>
      <p:par>
        <p:cTn id="1" dur="indefinite" restart="never" nodeType="tmRoot"/>
      </p:par>
    </p:tnLst>
  </p:timing>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834150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262467" y="800100"/>
            <a:ext cx="11635317" cy="5543550"/>
          </a:xfrm>
        </p:spPr>
        <p:txBody>
          <a:bodyPr/>
          <a:lstStyle/>
          <a:p>
            <a:endParaRPr lang="en-US"/>
          </a:p>
        </p:txBody>
      </p:sp>
    </p:spTree>
    <p:extLst>
      <p:ext uri="{BB962C8B-B14F-4D97-AF65-F5344CB8AC3E}">
        <p14:creationId xmlns:p14="http://schemas.microsoft.com/office/powerpoint/2010/main" val="4069213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438842568"/>
      </p:ext>
    </p:extLst>
  </p:cSld>
  <p:clrMapOvr>
    <a:masterClrMapping/>
  </p:clrMapOvr>
  <p:timing>
    <p:tnLst>
      <p:par>
        <p:cTn id="1" dur="indefinite" restart="never" nodeType="tmRoot"/>
      </p:par>
    </p:tnLst>
  </p:timing>
  <p:hf sldNum="0" hdr="0" ftr="0"/>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641987215"/>
      </p:ext>
    </p:extLst>
  </p:cSld>
  <p:clrMapOvr>
    <a:masterClrMapping/>
  </p:clrMapOvr>
  <p:timing>
    <p:tnLst>
      <p:par>
        <p:cTn id="1" dur="indefinite" restart="never" nodeType="tmRoot"/>
      </p:par>
    </p:tnLst>
  </p:timing>
  <p:hf sldNum="0" hdr="0" ftr="0"/>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457200" fontAlgn="base">
              <a:spcBef>
                <a:spcPct val="0"/>
              </a:spcBef>
              <a:spcAft>
                <a:spcPct val="0"/>
              </a:spcAft>
            </a:pPr>
            <a:fld id="{F33D9FB3-77E4-4969-8A37-E7EAAFE0BF2F}" type="datetimeFigureOut">
              <a:rPr lang="en-US" sz="2400" smtClean="0">
                <a:solidFill>
                  <a:srgbClr val="000000"/>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a:solidFill>
                <a:srgbClr val="000000"/>
              </a:solidFill>
              <a:latin typeface="Arial" panose="020B0604020202020204" pitchFamily="34" charset="0"/>
              <a:ea typeface="MS PGothic" panose="020B0600070205080204" pitchFamily="34" charset="-128"/>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457200" fontAlgn="base">
              <a:spcBef>
                <a:spcPct val="0"/>
              </a:spcBef>
              <a:spcAft>
                <a:spcPct val="0"/>
              </a:spcAft>
            </a:pPr>
            <a:endParaRPr lang="en-US" sz="2400">
              <a:solidFill>
                <a:srgbClr val="000000"/>
              </a:solidFill>
              <a:latin typeface="Arial" panose="020B0604020202020204" pitchFamily="34" charset="0"/>
              <a:ea typeface="MS PGothic" panose="020B0600070205080204" pitchFamily="34" charset="-128"/>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457200" fontAlgn="base">
              <a:spcBef>
                <a:spcPct val="0"/>
              </a:spcBef>
              <a:spcAft>
                <a:spcPct val="0"/>
              </a:spcAft>
            </a:pPr>
            <a:fld id="{9C531CC6-C4CE-4DD0-8317-F8971747385D}" type="slidenum">
              <a:rPr lang="en-US" sz="2400" smtClean="0">
                <a:solidFill>
                  <a:srgbClr val="000000"/>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95080909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a:prstGeom prst="rect">
            <a:avLst/>
          </a:prstGeo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609600" y="914400"/>
            <a:ext cx="10972800" cy="5257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4980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457200" fontAlgn="base">
              <a:spcBef>
                <a:spcPct val="0"/>
              </a:spcBef>
              <a:spcAft>
                <a:spcPct val="0"/>
              </a:spcAft>
            </a:pPr>
            <a:fld id="{F33D9FB3-77E4-4969-8A37-E7EAAFE0BF2F}" type="datetimeFigureOut">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a:solidFill>
                <a:prstClr val="black">
                  <a:tint val="75000"/>
                </a:prstClr>
              </a:solidFill>
              <a:latin typeface="Arial" panose="020B0604020202020204" pitchFamily="34" charset="0"/>
              <a:ea typeface="MS PGothic" panose="020B0600070205080204" pitchFamily="34" charset="-128"/>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457200" fontAlgn="base">
              <a:spcBef>
                <a:spcPct val="0"/>
              </a:spcBef>
              <a:spcAft>
                <a:spcPct val="0"/>
              </a:spcAft>
            </a:pPr>
            <a:endParaRPr lang="en-US" sz="2400">
              <a:solidFill>
                <a:prstClr val="black">
                  <a:tint val="75000"/>
                </a:prstClr>
              </a:solidFill>
              <a:latin typeface="Arial" panose="020B0604020202020204" pitchFamily="34" charset="0"/>
              <a:ea typeface="MS PGothic" panose="020B0600070205080204" pitchFamily="34" charset="-128"/>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457200" fontAlgn="base">
              <a:spcBef>
                <a:spcPct val="0"/>
              </a:spcBef>
              <a:spcAft>
                <a:spcPct val="0"/>
              </a:spcAft>
            </a:pPr>
            <a:fld id="{9C531CC6-C4CE-4DD0-8317-F8971747385D}" type="slidenum">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a:solidFill>
                <a:prstClr val="black">
                  <a:tint val="75000"/>
                </a:prstClr>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044783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344972476"/>
      </p:ext>
    </p:extLst>
  </p:cSld>
  <p:clrMapOvr>
    <a:masterClrMapping/>
  </p:clrMapOvr>
  <p:timing>
    <p:tnLst>
      <p:par>
        <p:cTn id="1" dur="indefinite" restart="never" nodeType="tmRoot"/>
      </p:par>
    </p:tnLst>
  </p:timing>
  <p:hf sldNum="0" hdr="0" ftr="0"/>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613380299"/>
      </p:ext>
    </p:extLst>
  </p:cSld>
  <p:clrMapOvr>
    <a:masterClrMapping/>
  </p:clrMapOvr>
  <p:timing>
    <p:tnLst>
      <p:par>
        <p:cTn id="1" dur="indefinite" restart="never" nodeType="tmRoot"/>
      </p:par>
    </p:tnLst>
  </p:timing>
  <p:hf sldNum="0" hdr="0" ftr="0"/>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417718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271247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539732407"/>
      </p:ext>
    </p:extLst>
  </p:cSld>
  <p:clrMapOvr>
    <a:masterClrMapping/>
  </p:clrMapOvr>
  <p:timing>
    <p:tnLst>
      <p:par>
        <p:cTn id="1" dur="indefinite" restart="never" nodeType="tmRoot"/>
      </p:par>
    </p:tnLst>
  </p:timing>
  <p:hf sldNum="0" hdr="0" ftr="0"/>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9992985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fontAlgn="base">
              <a:spcBef>
                <a:spcPct val="0"/>
              </a:spcBef>
              <a:spcAft>
                <a:spcPct val="0"/>
              </a:spcAft>
            </a:pPr>
            <a:fld id="{D90241E6-83E4-43C1-B989-4EEA0B8241AE}" type="datetime1">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fontAlgn="base">
              <a:spcBef>
                <a:spcPct val="0"/>
              </a:spcBef>
              <a:spcAft>
                <a:spcPct val="0"/>
              </a:spcAft>
            </a:pPr>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4" name="Slide Number Placeholder 3"/>
          <p:cNvSpPr>
            <a:spLocks noGrp="1"/>
          </p:cNvSpPr>
          <p:nvPr>
            <p:ph type="sldNum" sz="quarter" idx="12"/>
          </p:nvPr>
        </p:nvSpPr>
        <p:spPr>
          <a:xfrm>
            <a:off x="9245600" y="6492876"/>
            <a:ext cx="2844800" cy="365125"/>
          </a:xfrm>
          <a:prstGeom prst="rect">
            <a:avLst/>
          </a:prstGeom>
        </p:spPr>
        <p:txBody>
          <a:bodyPr/>
          <a:lstStyle/>
          <a:p>
            <a:pPr defTabSz="457200" fontAlgn="base">
              <a:spcBef>
                <a:spcPct val="0"/>
              </a:spcBef>
              <a:spcAft>
                <a:spcPct val="0"/>
              </a:spcAft>
            </a:pPr>
            <a:fld id="{D583FAAD-7679-4456-BB8C-CE7E0FD5A794}" type="slidenum">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8" name="Text Placeholder 12"/>
          <p:cNvSpPr>
            <a:spLocks noGrp="1"/>
          </p:cNvSpPr>
          <p:nvPr>
            <p:ph type="body" sz="quarter" idx="13" hasCustomPrompt="1"/>
          </p:nvPr>
        </p:nvSpPr>
        <p:spPr>
          <a:xfrm>
            <a:off x="0" y="0"/>
            <a:ext cx="9956800" cy="609600"/>
          </a:xfrm>
          <a:prstGeom prst="rect">
            <a:avLst/>
          </a:prstGeom>
        </p:spPr>
        <p:txBody>
          <a:bodyPr anchor="ctr"/>
          <a:lstStyle>
            <a:lvl1pPr>
              <a:spcBef>
                <a:spcPts val="0"/>
              </a:spcBef>
              <a:buNone/>
              <a:defRPr sz="2400" b="1" baseline="0">
                <a:solidFill>
                  <a:schemeClr val="bg1"/>
                </a:solidFill>
                <a:latin typeface="+mj-lt"/>
              </a:defRPr>
            </a:lvl1pPr>
          </a:lstStyle>
          <a:p>
            <a:pPr lvl="0"/>
            <a:r>
              <a:rPr lang="en-US" dirty="0" smtClean="0"/>
              <a:t>Slide Heading</a:t>
            </a:r>
            <a:endParaRPr lang="en-US" dirty="0"/>
          </a:p>
        </p:txBody>
      </p:sp>
    </p:spTree>
    <p:extLst>
      <p:ext uri="{BB962C8B-B14F-4D97-AF65-F5344CB8AC3E}">
        <p14:creationId xmlns:p14="http://schemas.microsoft.com/office/powerpoint/2010/main" val="301661103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756316694"/>
      </p:ext>
    </p:extLst>
  </p:cSld>
  <p:clrMapOvr>
    <a:masterClrMapping/>
  </p:clrMapOvr>
  <p:timing>
    <p:tnLst>
      <p:par>
        <p:cTn id="1" dur="indefinite" restart="never" nodeType="tmRoot"/>
      </p:par>
    </p:tnLst>
  </p:timing>
  <p:hf sldNum="0" hdr="0" ftr="0"/>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5"/>
          <p:cNvSpPr/>
          <p:nvPr userDrawn="1"/>
        </p:nvSpPr>
        <p:spPr>
          <a:xfrm>
            <a:off x="203200" y="5867400"/>
            <a:ext cx="11785600" cy="838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0291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5867400"/>
            <a:ext cx="11785600" cy="838200"/>
          </a:xfrm>
          <a:noFill/>
        </p:spPr>
        <p:txBody>
          <a:bodyPr anchor="ctr">
            <a:normAutofit/>
          </a:bodyPr>
          <a:lstStyle>
            <a:lvl1pPr marL="0" indent="0" algn="ctr">
              <a:lnSpc>
                <a:spcPct val="15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961924978"/>
      </p:ext>
    </p:extLst>
  </p:cSld>
  <p:clrMapOvr>
    <a:masterClrMapping/>
  </p:clrMapOvr>
  <p:timing>
    <p:tnLst>
      <p:par>
        <p:cTn id="1" dur="indefinite" restart="never" nodeType="tmRoot"/>
      </p:par>
    </p:tnLst>
  </p:timing>
  <p:hf sldNum="0" hdr="0" ftr="0"/>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660366963"/>
      </p:ext>
    </p:extLst>
  </p:cSld>
  <p:clrMapOvr>
    <a:masterClrMapping/>
  </p:clrMapOvr>
  <p:timing>
    <p:tnLst>
      <p:par>
        <p:cTn id="1" dur="indefinite" restart="never" nodeType="tmRoot"/>
      </p:par>
    </p:tnLst>
  </p:timing>
  <p:hf sldNum="0" hdr="0" ftr="0"/>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4254118484"/>
      </p:ext>
    </p:extLst>
  </p:cSld>
  <p:clrMapOvr>
    <a:masterClrMapping/>
  </p:clrMapOvr>
  <p:timing>
    <p:tnLst>
      <p:par>
        <p:cTn id="1" dur="indefinite" restart="never" nodeType="tmRoot"/>
      </p:par>
    </p:tnLst>
  </p:timing>
  <p:hf sldNum="0" hdr="0" ftr="0"/>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609600" y="914400"/>
            <a:ext cx="10972800" cy="51816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41489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151152386"/>
      </p:ext>
    </p:extLst>
  </p:cSld>
  <p:clrMapOvr>
    <a:masterClrMapping/>
  </p:clrMapOvr>
  <p:timing>
    <p:tnLst>
      <p:par>
        <p:cTn id="1" dur="indefinite" restart="never" nodeType="tmRoot"/>
      </p:par>
    </p:tnLst>
  </p:timing>
  <p:hf sldNum="0" hdr="0" ftr="0"/>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p:cNvSpPr/>
          <p:nvPr userDrawn="1"/>
        </p:nvSpPr>
        <p:spPr>
          <a:xfrm>
            <a:off x="203200" y="5867400"/>
            <a:ext cx="11785600" cy="838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0291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5867400"/>
            <a:ext cx="11785600" cy="838200"/>
          </a:xfrm>
          <a:noFill/>
        </p:spPr>
        <p:txBody>
          <a:bodyPr anchor="ctr">
            <a:normAutofit/>
          </a:bodyPr>
          <a:lstStyle>
            <a:lvl1pPr marL="0" indent="0" algn="ctr">
              <a:lnSpc>
                <a:spcPct val="15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780763124"/>
      </p:ext>
    </p:extLst>
  </p:cSld>
  <p:clrMapOvr>
    <a:masterClrMapping/>
  </p:clrMapOvr>
  <p:timing>
    <p:tnLst>
      <p:par>
        <p:cTn id="1" dur="indefinite" restart="never" nodeType="tmRoot"/>
      </p:par>
    </p:tnLst>
  </p:timing>
  <p:hf sldNum="0" hdr="0" ftr="0"/>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368463720"/>
      </p:ext>
    </p:extLst>
  </p:cSld>
  <p:clrMapOvr>
    <a:masterClrMapping/>
  </p:clrMapOvr>
  <p:timing>
    <p:tnLst>
      <p:par>
        <p:cTn id="1" dur="indefinite" restart="never" nodeType="tmRoot"/>
      </p:par>
    </p:tnLst>
  </p:timing>
  <p:hf sldNum="0" hdr="0" ftr="0"/>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normAutofit/>
          </a:bodyPr>
          <a:lstStyle>
            <a:lvl1pPr>
              <a:defRPr sz="2600" b="1">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054070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22373037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mp; Content - Bar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872"/>
            <a:ext cx="10972800" cy="566928"/>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SzPct val="80000"/>
              <a:buFont typeface="Courier New" pitchFamily="49" charset="0"/>
              <a:buChar char="o"/>
              <a:defRPr/>
            </a:lvl2pPr>
            <a:lvl3pPr>
              <a:buFont typeface="Calibri" pitchFamily="34" charset="0"/>
              <a:buChar char="–"/>
              <a:defRPr/>
            </a:lvl3pPr>
            <a:lvl4pPr>
              <a:buFont typeface="Wingdings" pitchFamily="2" charset="2"/>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Line 5"/>
          <p:cNvSpPr>
            <a:spLocks noChangeShapeType="1"/>
          </p:cNvSpPr>
          <p:nvPr userDrawn="1"/>
        </p:nvSpPr>
        <p:spPr bwMode="auto">
          <a:xfrm>
            <a:off x="0" y="762000"/>
            <a:ext cx="12192000" cy="0"/>
          </a:xfrm>
          <a:prstGeom prst="line">
            <a:avLst/>
          </a:prstGeom>
          <a:noFill/>
          <a:ln w="28575">
            <a:solidFill>
              <a:schemeClr val="bg2"/>
            </a:solidFill>
            <a:round/>
            <a:headEnd/>
            <a:tailEnd/>
          </a:ln>
        </p:spPr>
        <p:txBody>
          <a:bodyPr wrap="none" anchor="ctr"/>
          <a:lstStyle/>
          <a:p>
            <a:pPr defTabSz="457200" fontAlgn="base">
              <a:spcBef>
                <a:spcPct val="0"/>
              </a:spcBef>
              <a:spcAft>
                <a:spcPct val="0"/>
              </a:spcAft>
              <a:defRPr/>
            </a:pPr>
            <a:endParaRPr lang="en-US" sz="2200">
              <a:solidFill>
                <a:srgbClr val="50565C"/>
              </a:solidFill>
              <a:latin typeface="Arial" charset="0"/>
              <a:ea typeface="ＭＳ Ｐゴシック" pitchFamily="-109" charset="-128"/>
            </a:endParaRPr>
          </a:p>
        </p:txBody>
      </p:sp>
    </p:spTree>
    <p:extLst>
      <p:ext uri="{BB962C8B-B14F-4D97-AF65-F5344CB8AC3E}">
        <p14:creationId xmlns:p14="http://schemas.microsoft.com/office/powerpoint/2010/main" val="3583548343"/>
      </p:ext>
    </p:extLst>
  </p:cSld>
  <p:clrMapOvr>
    <a:masterClrMapping/>
  </p:clrMapOvr>
  <p:timing>
    <p:tnLst>
      <p:par>
        <p:cTn id="1" dur="indefinite" restart="never" nodeType="tmRoot"/>
      </p:par>
    </p:tnLst>
  </p:timing>
  <p:hf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23600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13475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262467" y="800100"/>
            <a:ext cx="11635317" cy="5543550"/>
          </a:xfrm>
        </p:spPr>
        <p:txBody>
          <a:bodyPr/>
          <a:lstStyle/>
          <a:p>
            <a:endParaRPr lang="en-US"/>
          </a:p>
        </p:txBody>
      </p:sp>
    </p:spTree>
    <p:extLst>
      <p:ext uri="{BB962C8B-B14F-4D97-AF65-F5344CB8AC3E}">
        <p14:creationId xmlns:p14="http://schemas.microsoft.com/office/powerpoint/2010/main" val="3003847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229093189"/>
      </p:ext>
    </p:extLst>
  </p:cSld>
  <p:clrMapOvr>
    <a:masterClrMapping/>
  </p:clrMapOvr>
  <p:timing>
    <p:tnLst>
      <p:par>
        <p:cTn id="1" dur="indefinite" restart="never" nodeType="tmRoot"/>
      </p:par>
    </p:tnLst>
  </p:timing>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457200" fontAlgn="base">
              <a:spcBef>
                <a:spcPct val="0"/>
              </a:spcBef>
              <a:spcAft>
                <a:spcPct val="0"/>
              </a:spcAft>
            </a:pPr>
            <a:fld id="{F33D9FB3-77E4-4969-8A37-E7EAAFE0BF2F}" type="datetimeFigureOut">
              <a:rPr lang="en-US" sz="2400" smtClean="0">
                <a:solidFill>
                  <a:srgbClr val="000000"/>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a:solidFill>
                <a:srgbClr val="000000"/>
              </a:solidFill>
              <a:latin typeface="Arial" panose="020B0604020202020204" pitchFamily="34" charset="0"/>
              <a:ea typeface="MS PGothic" panose="020B0600070205080204" pitchFamily="34" charset="-128"/>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457200" fontAlgn="base">
              <a:spcBef>
                <a:spcPct val="0"/>
              </a:spcBef>
              <a:spcAft>
                <a:spcPct val="0"/>
              </a:spcAft>
            </a:pPr>
            <a:endParaRPr lang="en-US" sz="2400">
              <a:solidFill>
                <a:srgbClr val="000000"/>
              </a:solidFill>
              <a:latin typeface="Arial" panose="020B0604020202020204" pitchFamily="34" charset="0"/>
              <a:ea typeface="MS PGothic" panose="020B0600070205080204" pitchFamily="34" charset="-128"/>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457200" fontAlgn="base">
              <a:spcBef>
                <a:spcPct val="0"/>
              </a:spcBef>
              <a:spcAft>
                <a:spcPct val="0"/>
              </a:spcAft>
            </a:pPr>
            <a:fld id="{9C531CC6-C4CE-4DD0-8317-F8971747385D}" type="slidenum">
              <a:rPr lang="en-US" sz="2400" smtClean="0">
                <a:solidFill>
                  <a:srgbClr val="000000"/>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433605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a:prstGeom prst="rect">
            <a:avLst/>
          </a:prstGeo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609600" y="914400"/>
            <a:ext cx="10972800" cy="5257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038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457200" fontAlgn="base">
              <a:spcBef>
                <a:spcPct val="0"/>
              </a:spcBef>
              <a:spcAft>
                <a:spcPct val="0"/>
              </a:spcAft>
            </a:pPr>
            <a:fld id="{F33D9FB3-77E4-4969-8A37-E7EAAFE0BF2F}" type="datetimeFigureOut">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a:solidFill>
                <a:prstClr val="black">
                  <a:tint val="75000"/>
                </a:prstClr>
              </a:solidFill>
              <a:latin typeface="Arial" panose="020B0604020202020204" pitchFamily="34" charset="0"/>
              <a:ea typeface="MS PGothic" panose="020B0600070205080204" pitchFamily="34" charset="-128"/>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457200" fontAlgn="base">
              <a:spcBef>
                <a:spcPct val="0"/>
              </a:spcBef>
              <a:spcAft>
                <a:spcPct val="0"/>
              </a:spcAft>
            </a:pPr>
            <a:endParaRPr lang="en-US" sz="2400">
              <a:solidFill>
                <a:prstClr val="black">
                  <a:tint val="75000"/>
                </a:prstClr>
              </a:solidFill>
              <a:latin typeface="Arial" panose="020B0604020202020204" pitchFamily="34" charset="0"/>
              <a:ea typeface="MS PGothic" panose="020B0600070205080204" pitchFamily="34" charset="-128"/>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457200" fontAlgn="base">
              <a:spcBef>
                <a:spcPct val="0"/>
              </a:spcBef>
              <a:spcAft>
                <a:spcPct val="0"/>
              </a:spcAft>
            </a:pPr>
            <a:fld id="{9C531CC6-C4CE-4DD0-8317-F8971747385D}" type="slidenum">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a:solidFill>
                <a:prstClr val="black">
                  <a:tint val="75000"/>
                </a:prstClr>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246411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35466" y="-38100"/>
            <a:ext cx="11978217" cy="812800"/>
          </a:xfrm>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lvl1pPr>
          </a:lstStyle>
          <a:p>
            <a:pPr lvl="0"/>
            <a:r>
              <a:rPr lang="en-US" smtClean="0"/>
              <a:t>Click to edit Master text styles</a:t>
            </a:r>
          </a:p>
        </p:txBody>
      </p:sp>
      <p:sp>
        <p:nvSpPr>
          <p:cNvPr id="9"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lvl1pPr>
          </a:lstStyle>
          <a:p>
            <a:pPr lvl="0"/>
            <a:r>
              <a:rPr lang="en-US" dirty="0" smtClean="0"/>
              <a:t>Click to edit Master text styles</a:t>
            </a:r>
          </a:p>
        </p:txBody>
      </p:sp>
    </p:spTree>
    <p:extLst>
      <p:ext uri="{BB962C8B-B14F-4D97-AF65-F5344CB8AC3E}">
        <p14:creationId xmlns:p14="http://schemas.microsoft.com/office/powerpoint/2010/main" val="266644414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91474143"/>
      </p:ext>
    </p:extLst>
  </p:cSld>
  <p:clrMapOvr>
    <a:masterClrMapping/>
  </p:clrMapOvr>
  <p:timing>
    <p:tnLst>
      <p:par>
        <p:cTn id="1" dur="indefinite" restart="never" nodeType="tmRoot"/>
      </p:par>
    </p:tnLst>
  </p:timing>
  <p:hf sldNum="0"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663716627"/>
      </p:ext>
    </p:extLst>
  </p:cSld>
  <p:clrMapOvr>
    <a:masterClrMapping/>
  </p:clrMapOvr>
  <p:timing>
    <p:tnLst>
      <p:par>
        <p:cTn id="1" dur="indefinite" restart="never" nodeType="tmRoot"/>
      </p:par>
    </p:tnLst>
  </p:timing>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953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02993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726817773"/>
      </p:ext>
    </p:extLst>
  </p:cSld>
  <p:clrMapOvr>
    <a:masterClrMapping/>
  </p:clrMapOvr>
  <p:timing>
    <p:tnLst>
      <p:par>
        <p:cTn id="1" dur="indefinite" restart="never" nodeType="tmRoot"/>
      </p:par>
    </p:tnLst>
  </p:timing>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6498584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4224877076"/>
      </p:ext>
    </p:extLst>
  </p:cSld>
  <p:clrMapOvr>
    <a:masterClrMapping/>
  </p:clrMapOvr>
  <p:timing>
    <p:tnLst>
      <p:par>
        <p:cTn id="1" dur="indefinite" restart="never" nodeType="tmRoot"/>
      </p:par>
    </p:tnLst>
  </p:timing>
  <p:hf sldNum="0"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5"/>
          <p:cNvSpPr/>
          <p:nvPr userDrawn="1"/>
        </p:nvSpPr>
        <p:spPr>
          <a:xfrm>
            <a:off x="203200" y="5867400"/>
            <a:ext cx="11785600" cy="838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0291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5867400"/>
            <a:ext cx="11785600" cy="838200"/>
          </a:xfrm>
          <a:noFill/>
        </p:spPr>
        <p:txBody>
          <a:bodyPr anchor="ctr">
            <a:normAutofit/>
          </a:bodyPr>
          <a:lstStyle>
            <a:lvl1pPr marL="0" indent="0" algn="ctr">
              <a:lnSpc>
                <a:spcPct val="15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321838223"/>
      </p:ext>
    </p:extLst>
  </p:cSld>
  <p:clrMapOvr>
    <a:masterClrMapping/>
  </p:clrMapOvr>
  <p:timing>
    <p:tnLst>
      <p:par>
        <p:cTn id="1" dur="indefinite" restart="never" nodeType="tmRoot"/>
      </p:par>
    </p:tnLst>
  </p:timing>
  <p:hf sldNum="0"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165114352"/>
      </p:ext>
    </p:extLst>
  </p:cSld>
  <p:clrMapOvr>
    <a:masterClrMapping/>
  </p:clrMapOvr>
  <p:timing>
    <p:tnLst>
      <p:par>
        <p:cTn id="1" dur="indefinite" restart="never" nodeType="tmRoot"/>
      </p:par>
    </p:tnLst>
  </p:timing>
  <p:hf sldNum="0"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890274481"/>
      </p:ext>
    </p:extLst>
  </p:cSld>
  <p:clrMapOvr>
    <a:masterClrMapping/>
  </p:clrMapOvr>
  <p:timing>
    <p:tnLst>
      <p:par>
        <p:cTn id="1" dur="indefinite" restart="never" nodeType="tmRoot"/>
      </p:par>
    </p:tnLst>
  </p:timing>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a:xfrm>
            <a:off x="118534" y="-38100"/>
            <a:ext cx="11995151" cy="812800"/>
          </a:xfrm>
        </p:spPr>
        <p:txBody>
          <a:bodyPr/>
          <a:lstStyle/>
          <a:p>
            <a:r>
              <a:rPr lang="en-US" dirty="0" smtClean="0"/>
              <a:t>Click to edit Master title style</a:t>
            </a:r>
            <a:endParaRPr lang="en-US" dirty="0"/>
          </a:p>
        </p:txBody>
      </p:sp>
      <p:sp>
        <p:nvSpPr>
          <p:cNvPr id="7" name="Chart Placeholder 6"/>
          <p:cNvSpPr>
            <a:spLocks noGrp="1"/>
          </p:cNvSpPr>
          <p:nvPr>
            <p:ph type="chart" sz="quarter" idx="10"/>
          </p:nvPr>
        </p:nvSpPr>
        <p:spPr>
          <a:xfrm>
            <a:off x="487699" y="1045595"/>
            <a:ext cx="11247101" cy="5244640"/>
          </a:xfrm>
          <a:prstGeom prst="rect">
            <a:avLst/>
          </a:prstGeom>
        </p:spPr>
        <p:txBody>
          <a:bodyPr rtlCol="0">
            <a:normAutofit/>
          </a:bodyPr>
          <a:lstStyle/>
          <a:p>
            <a:pPr lvl="0"/>
            <a:r>
              <a:rPr lang="en-US" noProof="0" smtClean="0"/>
              <a:t>Click icon to add chart</a:t>
            </a:r>
            <a:endParaRPr lang="en-US" noProof="0"/>
          </a:p>
        </p:txBody>
      </p:sp>
    </p:spTree>
    <p:extLst>
      <p:ext uri="{BB962C8B-B14F-4D97-AF65-F5344CB8AC3E}">
        <p14:creationId xmlns:p14="http://schemas.microsoft.com/office/powerpoint/2010/main" val="412817615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609600" y="914400"/>
            <a:ext cx="10972800" cy="51816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0963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99651823"/>
      </p:ext>
    </p:extLst>
  </p:cSld>
  <p:clrMapOvr>
    <a:masterClrMapping/>
  </p:clrMapOvr>
  <p:timing>
    <p:tnLst>
      <p:par>
        <p:cTn id="1" dur="indefinite" restart="never" nodeType="tmRoot"/>
      </p:par>
    </p:tnLst>
  </p:timing>
  <p:hf sldNum="0"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p:cNvSpPr/>
          <p:nvPr userDrawn="1"/>
        </p:nvSpPr>
        <p:spPr>
          <a:xfrm>
            <a:off x="203200" y="5867400"/>
            <a:ext cx="11785600" cy="838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0291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5867400"/>
            <a:ext cx="11785600" cy="838200"/>
          </a:xfrm>
          <a:noFill/>
        </p:spPr>
        <p:txBody>
          <a:bodyPr anchor="ctr">
            <a:normAutofit/>
          </a:bodyPr>
          <a:lstStyle>
            <a:lvl1pPr marL="0" indent="0" algn="ctr">
              <a:lnSpc>
                <a:spcPct val="15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719690522"/>
      </p:ext>
    </p:extLst>
  </p:cSld>
  <p:clrMapOvr>
    <a:masterClrMapping/>
  </p:clrMapOvr>
  <p:timing>
    <p:tnLst>
      <p:par>
        <p:cTn id="1" dur="indefinite" restart="never" nodeType="tmRoot"/>
      </p:par>
    </p:tnLst>
  </p:timing>
  <p:hf sldNum="0"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354237995"/>
      </p:ext>
    </p:extLst>
  </p:cSld>
  <p:clrMapOvr>
    <a:masterClrMapping/>
  </p:clrMapOvr>
  <p:timing>
    <p:tnLst>
      <p:par>
        <p:cTn id="1" dur="indefinite" restart="never" nodeType="tmRoot"/>
      </p:par>
    </p:tnLst>
  </p:timing>
  <p:hf sldNum="0"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normAutofit/>
          </a:bodyPr>
          <a:lstStyle>
            <a:lvl1pPr>
              <a:defRPr sz="2600" b="1">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3628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5622610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45410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8603" y="0"/>
            <a:ext cx="2476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hasCustomPrompt="1"/>
          </p:nvPr>
        </p:nvSpPr>
        <p:spPr>
          <a:xfrm>
            <a:off x="648604" y="2486026"/>
            <a:ext cx="11038465" cy="521137"/>
          </a:xfrm>
          <a:prstGeom prst="rect">
            <a:avLst/>
          </a:prstGeom>
        </p:spPr>
        <p:txBody>
          <a:bodyPr>
            <a:normAutofit/>
          </a:bodyPr>
          <a:lstStyle>
            <a:lvl1pPr marL="0" indent="0" algn="l">
              <a:buNone/>
              <a:defRPr sz="2400" b="0" i="0" baseline="0">
                <a:solidFill>
                  <a:srgbClr val="282B2E"/>
                </a:solidFill>
                <a:latin typeface="Calibri" panose="020F050202020403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Sunita Satyapal, Director – Fuel Cell Technologies Office </a:t>
            </a:r>
            <a:endParaRPr lang="en-US" dirty="0"/>
          </a:p>
        </p:txBody>
      </p:sp>
      <p:sp>
        <p:nvSpPr>
          <p:cNvPr id="22" name="Text Placeholder 18"/>
          <p:cNvSpPr>
            <a:spLocks noGrp="1"/>
          </p:cNvSpPr>
          <p:nvPr>
            <p:ph type="body" sz="quarter" idx="13" hasCustomPrompt="1"/>
          </p:nvPr>
        </p:nvSpPr>
        <p:spPr>
          <a:xfrm>
            <a:off x="648603" y="3057962"/>
            <a:ext cx="5565931" cy="390540"/>
          </a:xfrm>
          <a:prstGeom prst="rect">
            <a:avLst/>
          </a:prstGeom>
        </p:spPr>
        <p:txBody>
          <a:bodyPr>
            <a:noAutofit/>
          </a:bodyPr>
          <a:lstStyle>
            <a:lvl1pPr>
              <a:buNone/>
              <a:defRPr sz="1800" baseline="0">
                <a:solidFill>
                  <a:srgbClr val="282B2E"/>
                </a:solidFill>
                <a:latin typeface="Calibri" panose="020F0502020204030204" pitchFamily="34" charset="0"/>
                <a:cs typeface="Arial"/>
              </a:defRPr>
            </a:lvl1pPr>
            <a:lvl5pPr>
              <a:defRPr/>
            </a:lvl5pPr>
          </a:lstStyle>
          <a:p>
            <a:pPr lvl="0"/>
            <a:r>
              <a:rPr lang="en-US" dirty="0" smtClean="0"/>
              <a:t>Event/Venue Name </a:t>
            </a:r>
          </a:p>
        </p:txBody>
      </p:sp>
      <p:grpSp>
        <p:nvGrpSpPr>
          <p:cNvPr id="17" name="Group 16"/>
          <p:cNvGrpSpPr/>
          <p:nvPr userDrawn="1"/>
        </p:nvGrpSpPr>
        <p:grpSpPr>
          <a:xfrm>
            <a:off x="2297037" y="4069754"/>
            <a:ext cx="9985872" cy="2788246"/>
            <a:chOff x="1840344" y="3825914"/>
            <a:chExt cx="7489404" cy="2788246"/>
          </a:xfrm>
        </p:grpSpPr>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0344" y="3825916"/>
              <a:ext cx="3353617" cy="2788244"/>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44851" y="3825914"/>
              <a:ext cx="3784897" cy="2788245"/>
            </a:xfrm>
            <a:prstGeom prst="rect">
              <a:avLst/>
            </a:prstGeom>
          </p:spPr>
        </p:pic>
        <p:grpSp>
          <p:nvGrpSpPr>
            <p:cNvPr id="24" name="Group 23"/>
            <p:cNvGrpSpPr/>
            <p:nvPr userDrawn="1"/>
          </p:nvGrpSpPr>
          <p:grpSpPr>
            <a:xfrm>
              <a:off x="4193496" y="3825915"/>
              <a:ext cx="2634492" cy="2784230"/>
              <a:chOff x="1837632" y="3779687"/>
              <a:chExt cx="2634492" cy="2784230"/>
            </a:xfrm>
          </p:grpSpPr>
          <p:pic>
            <p:nvPicPr>
              <p:cNvPr id="25" name="Picture 24"/>
              <p:cNvPicPr>
                <a:picLocks noChangeAspect="1"/>
              </p:cNvPicPr>
              <p:nvPr userDrawn="1"/>
            </p:nvPicPr>
            <p:blipFill>
              <a:blip r:embed="rId5"/>
              <a:stretch>
                <a:fillRect/>
              </a:stretch>
            </p:blipFill>
            <p:spPr>
              <a:xfrm>
                <a:off x="1837632" y="3779687"/>
                <a:ext cx="2634491" cy="1625013"/>
              </a:xfrm>
              <a:prstGeom prst="rect">
                <a:avLst/>
              </a:prstGeom>
            </p:spPr>
          </p:pic>
          <p:pic>
            <p:nvPicPr>
              <p:cNvPr id="26" name="Pictur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37632" y="5279227"/>
                <a:ext cx="2634492" cy="1284690"/>
              </a:xfrm>
              <a:prstGeom prst="rect">
                <a:avLst/>
              </a:prstGeom>
            </p:spPr>
          </p:pic>
        </p:grpSp>
      </p:grpSp>
      <p:pic>
        <p:nvPicPr>
          <p:cNvPr id="4" name="Picture 3"/>
          <p:cNvPicPr>
            <a:picLocks noChangeAspect="1"/>
          </p:cNvPicPr>
          <p:nvPr userDrawn="1"/>
        </p:nvPicPr>
        <p:blipFill>
          <a:blip r:embed="rId7"/>
          <a:stretch>
            <a:fillRect/>
          </a:stretch>
        </p:blipFill>
        <p:spPr>
          <a:xfrm>
            <a:off x="-608321" y="4069756"/>
            <a:ext cx="3532497" cy="2812756"/>
          </a:xfrm>
          <a:prstGeom prst="rect">
            <a:avLst/>
          </a:prstGeom>
        </p:spPr>
      </p:pic>
      <p:pic>
        <p:nvPicPr>
          <p:cNvPr id="5" name="Picture 4"/>
          <p:cNvPicPr>
            <a:picLocks noChangeAspect="1"/>
          </p:cNvPicPr>
          <p:nvPr userDrawn="1"/>
        </p:nvPicPr>
        <p:blipFill>
          <a:blip r:embed="rId8"/>
          <a:stretch>
            <a:fillRect/>
          </a:stretch>
        </p:blipFill>
        <p:spPr>
          <a:xfrm>
            <a:off x="12208934" y="3867150"/>
            <a:ext cx="1333500" cy="3473450"/>
          </a:xfrm>
          <a:prstGeom prst="rect">
            <a:avLst/>
          </a:prstGeom>
        </p:spPr>
      </p:pic>
      <p:pic>
        <p:nvPicPr>
          <p:cNvPr id="27" name="Picture 26"/>
          <p:cNvPicPr>
            <a:picLocks noChangeAspect="1"/>
          </p:cNvPicPr>
          <p:nvPr userDrawn="1"/>
        </p:nvPicPr>
        <p:blipFill>
          <a:blip r:embed="rId8"/>
          <a:stretch>
            <a:fillRect/>
          </a:stretch>
        </p:blipFill>
        <p:spPr>
          <a:xfrm>
            <a:off x="-1350998" y="3867150"/>
            <a:ext cx="1333500" cy="3473450"/>
          </a:xfrm>
          <a:prstGeom prst="rect">
            <a:avLst/>
          </a:prstGeom>
        </p:spPr>
      </p:pic>
      <p:sp>
        <p:nvSpPr>
          <p:cNvPr id="11" name="Title 10"/>
          <p:cNvSpPr>
            <a:spLocks noGrp="1"/>
          </p:cNvSpPr>
          <p:nvPr>
            <p:ph type="title" hasCustomPrompt="1"/>
          </p:nvPr>
        </p:nvSpPr>
        <p:spPr>
          <a:xfrm>
            <a:off x="648604" y="1652802"/>
            <a:ext cx="11038465" cy="812800"/>
          </a:xfrm>
        </p:spPr>
        <p:txBody>
          <a:bodyPr/>
          <a:lstStyle>
            <a:lvl1pPr>
              <a:defRPr sz="3400" baseline="0"/>
            </a:lvl1pPr>
          </a:lstStyle>
          <a:p>
            <a:r>
              <a:rPr lang="en-US" dirty="0" smtClean="0"/>
              <a:t>Presentation Title </a:t>
            </a:r>
            <a:endParaRPr lang="en-US" dirty="0"/>
          </a:p>
        </p:txBody>
      </p:sp>
      <p:sp>
        <p:nvSpPr>
          <p:cNvPr id="35" name="Text Placeholder 18"/>
          <p:cNvSpPr>
            <a:spLocks noGrp="1"/>
          </p:cNvSpPr>
          <p:nvPr>
            <p:ph type="body" sz="quarter" idx="14" hasCustomPrompt="1"/>
          </p:nvPr>
        </p:nvSpPr>
        <p:spPr>
          <a:xfrm>
            <a:off x="648604" y="3499303"/>
            <a:ext cx="5565931" cy="352839"/>
          </a:xfrm>
          <a:prstGeom prst="rect">
            <a:avLst/>
          </a:prstGeom>
        </p:spPr>
        <p:txBody>
          <a:bodyPr>
            <a:noAutofit/>
          </a:bodyPr>
          <a:lstStyle>
            <a:lvl1pPr>
              <a:buNone/>
              <a:defRPr sz="1600" baseline="0">
                <a:solidFill>
                  <a:srgbClr val="282B2E"/>
                </a:solidFill>
                <a:latin typeface="Calibri" panose="020F0502020204030204" pitchFamily="34" charset="0"/>
                <a:cs typeface="Arial"/>
              </a:defRPr>
            </a:lvl1pPr>
            <a:lvl5pPr>
              <a:defRPr/>
            </a:lvl5pPr>
          </a:lstStyle>
          <a:p>
            <a:pPr lvl="0"/>
            <a:r>
              <a:rPr lang="en-US" dirty="0" smtClean="0"/>
              <a:t>January 1, 2017 – Washington, D.C. </a:t>
            </a:r>
          </a:p>
        </p:txBody>
      </p:sp>
    </p:spTree>
    <p:extLst>
      <p:ext uri="{BB962C8B-B14F-4D97-AF65-F5344CB8AC3E}">
        <p14:creationId xmlns:p14="http://schemas.microsoft.com/office/powerpoint/2010/main" val="317527791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35468" y="-38100"/>
            <a:ext cx="11978217" cy="812800"/>
          </a:xfrm>
        </p:spPr>
        <p:txBody>
          <a:bodyPr/>
          <a:lstStyle/>
          <a:p>
            <a:r>
              <a:rPr lang="en-US" smtClean="0"/>
              <a:t>Click to edit Master title style</a:t>
            </a:r>
            <a:endParaRPr lang="en-US" dirty="0"/>
          </a:p>
        </p:txBody>
      </p:sp>
      <p:sp>
        <p:nvSpPr>
          <p:cNvPr id="7" name="Content Placeholder 6"/>
          <p:cNvSpPr>
            <a:spLocks noGrp="1"/>
          </p:cNvSpPr>
          <p:nvPr>
            <p:ph sz="quarter" idx="10"/>
          </p:nvPr>
        </p:nvSpPr>
        <p:spPr>
          <a:xfrm>
            <a:off x="477615" y="1046532"/>
            <a:ext cx="11236267" cy="537070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952293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35466" y="-38100"/>
            <a:ext cx="11978217" cy="812800"/>
          </a:xfrm>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lvl1pPr>
          </a:lstStyle>
          <a:p>
            <a:pPr lvl="0"/>
            <a:r>
              <a:rPr lang="en-US" smtClean="0"/>
              <a:t>Click to edit Master text styles</a:t>
            </a:r>
          </a:p>
        </p:txBody>
      </p:sp>
      <p:sp>
        <p:nvSpPr>
          <p:cNvPr id="9"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lvl1pPr>
          </a:lstStyle>
          <a:p>
            <a:pPr lvl="0"/>
            <a:r>
              <a:rPr lang="en-US" dirty="0" smtClean="0"/>
              <a:t>Click to edit Master text styles</a:t>
            </a:r>
          </a:p>
        </p:txBody>
      </p:sp>
    </p:spTree>
    <p:extLst>
      <p:ext uri="{BB962C8B-B14F-4D97-AF65-F5344CB8AC3E}">
        <p14:creationId xmlns:p14="http://schemas.microsoft.com/office/powerpoint/2010/main" val="2992757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smtClean="0"/>
              <a:t>Click to edit Master title style</a:t>
            </a:r>
            <a:endParaRPr lang="en-US" dirty="0"/>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399532592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a:xfrm>
            <a:off x="118534" y="-38100"/>
            <a:ext cx="11995151" cy="812800"/>
          </a:xfrm>
        </p:spPr>
        <p:txBody>
          <a:bodyPr/>
          <a:lstStyle/>
          <a:p>
            <a:r>
              <a:rPr lang="en-US" dirty="0" smtClean="0"/>
              <a:t>Click to edit Master title style</a:t>
            </a:r>
            <a:endParaRPr lang="en-US" dirty="0"/>
          </a:p>
        </p:txBody>
      </p:sp>
      <p:sp>
        <p:nvSpPr>
          <p:cNvPr id="7" name="Chart Placeholder 6"/>
          <p:cNvSpPr>
            <a:spLocks noGrp="1"/>
          </p:cNvSpPr>
          <p:nvPr>
            <p:ph type="chart" sz="quarter" idx="10"/>
          </p:nvPr>
        </p:nvSpPr>
        <p:spPr>
          <a:xfrm>
            <a:off x="487699" y="1045595"/>
            <a:ext cx="11247101" cy="5244640"/>
          </a:xfrm>
          <a:prstGeom prst="rect">
            <a:avLst/>
          </a:prstGeom>
        </p:spPr>
        <p:txBody>
          <a:bodyPr rtlCol="0">
            <a:normAutofit/>
          </a:bodyPr>
          <a:lstStyle/>
          <a:p>
            <a:pPr lvl="0"/>
            <a:r>
              <a:rPr lang="en-US" noProof="0" smtClean="0"/>
              <a:t>Click icon to add chart</a:t>
            </a:r>
            <a:endParaRPr lang="en-US" noProof="0"/>
          </a:p>
        </p:txBody>
      </p:sp>
    </p:spTree>
    <p:extLst>
      <p:ext uri="{BB962C8B-B14F-4D97-AF65-F5344CB8AC3E}">
        <p14:creationId xmlns:p14="http://schemas.microsoft.com/office/powerpoint/2010/main" val="129597991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smtClean="0"/>
              <a:t>Click to edit Master title style</a:t>
            </a:r>
            <a:endParaRPr lang="en-US" dirty="0"/>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407910500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column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8" name="Content Placeholder 6"/>
          <p:cNvSpPr>
            <a:spLocks noGrp="1"/>
          </p:cNvSpPr>
          <p:nvPr>
            <p:ph sz="quarter" idx="10"/>
          </p:nvPr>
        </p:nvSpPr>
        <p:spPr>
          <a:xfrm>
            <a:off x="477615" y="1046532"/>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041597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7" name="Rectangle 6"/>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
        <p:nvSpPr>
          <p:cNvPr id="12"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81768141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smtClean="0"/>
              <a:t>Click icon to add chart</a:t>
            </a:r>
            <a:endParaRPr lang="en-US" noProof="0"/>
          </a:p>
        </p:txBody>
      </p:sp>
    </p:spTree>
    <p:extLst>
      <p:ext uri="{BB962C8B-B14F-4D97-AF65-F5344CB8AC3E}">
        <p14:creationId xmlns:p14="http://schemas.microsoft.com/office/powerpoint/2010/main" val="418033333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3" name="Rectangle 2"/>
          <p:cNvSpPr/>
          <p:nvPr/>
        </p:nvSpPr>
        <p:spPr>
          <a:xfrm>
            <a:off x="0"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base">
              <a:spcAft>
                <a:spcPct val="0"/>
              </a:spcAft>
              <a:defRPr/>
            </a:pPr>
            <a:r>
              <a:rPr sz="3300">
                <a:solidFill>
                  <a:srgbClr val="FFFFFF"/>
                </a:solidFill>
                <a:latin typeface="Calibri" panose="020F0502020204030204" pitchFamily="34" charset="0"/>
              </a:rPr>
              <a:t>Click to edit Master title style</a:t>
            </a: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6823237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931693873"/>
      </p:ext>
    </p:extLst>
  </p:cSld>
  <p:clrMapOvr>
    <a:masterClrMapping/>
  </p:clrMapOvr>
  <p:timing>
    <p:tnLst>
      <p:par>
        <p:cTn id="1" dur="indefinite" restart="never" nodeType="tmRoot"/>
      </p:par>
    </p:tnLst>
  </p:timing>
  <p:hf sldNum="0"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956470925"/>
      </p:ext>
    </p:extLst>
  </p:cSld>
  <p:clrMapOvr>
    <a:masterClrMapping/>
  </p:clrMapOvr>
  <p:timing>
    <p:tnLst>
      <p:par>
        <p:cTn id="1" dur="indefinite" restart="never" nodeType="tmRoot"/>
      </p:par>
    </p:tnLst>
  </p:timing>
  <p:hf sldNum="0"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4036393998"/>
      </p:ext>
    </p:extLst>
  </p:cSld>
  <p:clrMapOvr>
    <a:masterClrMapping/>
  </p:clrMapOvr>
  <p:timing>
    <p:tnLst>
      <p:par>
        <p:cTn id="1" dur="indefinite" restart="never" nodeType="tmRoot"/>
      </p:par>
    </p:tnLst>
  </p:timing>
  <p:hf sldNum="0"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56117" y="812800"/>
            <a:ext cx="11641667" cy="55308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0426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8" name="Content Placeholder 6"/>
          <p:cNvSpPr>
            <a:spLocks noGrp="1"/>
          </p:cNvSpPr>
          <p:nvPr>
            <p:ph sz="quarter" idx="10"/>
          </p:nvPr>
        </p:nvSpPr>
        <p:spPr>
          <a:xfrm>
            <a:off x="477615" y="1046532"/>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294520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76325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245601" cy="706829"/>
          </a:xfrm>
        </p:spPr>
        <p:txBody>
          <a:bodyPr>
            <a:normAutofit/>
          </a:bodyPr>
          <a:lstStyle>
            <a:lvl1pPr>
              <a:defRPr sz="2600"/>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03200" y="838200"/>
            <a:ext cx="11785600" cy="5791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998478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957103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33717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255059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92101" y="887414"/>
            <a:ext cx="11645900"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01519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428151622"/>
      </p:ext>
    </p:extLst>
  </p:cSld>
  <p:clrMapOvr>
    <a:masterClrMapping/>
  </p:clrMapOvr>
  <p:timing>
    <p:tnLst>
      <p:par>
        <p:cTn id="1" dur="indefinite" restart="never" nodeType="tmRoot"/>
      </p:par>
    </p:tnLst>
  </p:timing>
  <p:hf sldNum="0"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507899207"/>
      </p:ext>
    </p:extLst>
  </p:cSld>
  <p:clrMapOvr>
    <a:masterClrMapping/>
  </p:clrMapOvr>
  <p:timing>
    <p:tnLst>
      <p:par>
        <p:cTn id="1" dur="indefinite" restart="never" nodeType="tmRoot"/>
      </p:par>
    </p:tnLst>
  </p:timing>
  <p:hf sldNum="0"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fontAlgn="base">
              <a:spcBef>
                <a:spcPct val="0"/>
              </a:spcBef>
              <a:spcAft>
                <a:spcPct val="0"/>
              </a:spcAft>
            </a:pPr>
            <a:fld id="{D90241E6-83E4-43C1-B989-4EEA0B8241AE}" type="datetime1">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fontAlgn="base">
              <a:spcBef>
                <a:spcPct val="0"/>
              </a:spcBef>
              <a:spcAft>
                <a:spcPct val="0"/>
              </a:spcAft>
            </a:pPr>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4" name="Slide Number Placeholder 3"/>
          <p:cNvSpPr>
            <a:spLocks noGrp="1"/>
          </p:cNvSpPr>
          <p:nvPr>
            <p:ph type="sldNum" sz="quarter" idx="12"/>
          </p:nvPr>
        </p:nvSpPr>
        <p:spPr>
          <a:xfrm>
            <a:off x="9245600" y="6492876"/>
            <a:ext cx="2844800" cy="365125"/>
          </a:xfrm>
          <a:prstGeom prst="rect">
            <a:avLst/>
          </a:prstGeom>
        </p:spPr>
        <p:txBody>
          <a:bodyPr/>
          <a:lstStyle/>
          <a:p>
            <a:pPr defTabSz="457200" fontAlgn="base">
              <a:spcBef>
                <a:spcPct val="0"/>
              </a:spcBef>
              <a:spcAft>
                <a:spcPct val="0"/>
              </a:spcAft>
            </a:pPr>
            <a:fld id="{D583FAAD-7679-4456-BB8C-CE7E0FD5A794}" type="slidenum">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dirty="0">
              <a:solidFill>
                <a:prstClr val="black">
                  <a:tint val="75000"/>
                </a:prstClr>
              </a:solidFill>
              <a:latin typeface="Arial" panose="020B0604020202020204" pitchFamily="34" charset="0"/>
              <a:ea typeface="MS PGothic" panose="020B0600070205080204" pitchFamily="34" charset="-128"/>
            </a:endParaRPr>
          </a:p>
        </p:txBody>
      </p:sp>
      <p:sp>
        <p:nvSpPr>
          <p:cNvPr id="8" name="Text Placeholder 12"/>
          <p:cNvSpPr>
            <a:spLocks noGrp="1"/>
          </p:cNvSpPr>
          <p:nvPr>
            <p:ph type="body" sz="quarter" idx="13" hasCustomPrompt="1"/>
          </p:nvPr>
        </p:nvSpPr>
        <p:spPr>
          <a:xfrm>
            <a:off x="0" y="0"/>
            <a:ext cx="9956800" cy="609600"/>
          </a:xfrm>
          <a:prstGeom prst="rect">
            <a:avLst/>
          </a:prstGeom>
        </p:spPr>
        <p:txBody>
          <a:bodyPr anchor="ctr"/>
          <a:lstStyle>
            <a:lvl1pPr>
              <a:spcBef>
                <a:spcPts val="0"/>
              </a:spcBef>
              <a:buNone/>
              <a:defRPr sz="2400" b="1" baseline="0">
                <a:solidFill>
                  <a:schemeClr val="bg1"/>
                </a:solidFill>
                <a:latin typeface="+mj-lt"/>
              </a:defRPr>
            </a:lvl1pPr>
          </a:lstStyle>
          <a:p>
            <a:pPr lvl="0"/>
            <a:r>
              <a:rPr lang="en-US" dirty="0" smtClean="0"/>
              <a:t>Slide Heading</a:t>
            </a:r>
            <a:endParaRPr lang="en-US" dirty="0"/>
          </a:p>
        </p:txBody>
      </p:sp>
    </p:spTree>
    <p:extLst>
      <p:ext uri="{BB962C8B-B14F-4D97-AF65-F5344CB8AC3E}">
        <p14:creationId xmlns:p14="http://schemas.microsoft.com/office/powerpoint/2010/main" val="9144676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mp; Content - Bar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872"/>
            <a:ext cx="10972800" cy="566928"/>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SzPct val="80000"/>
              <a:buFont typeface="Courier New" pitchFamily="49" charset="0"/>
              <a:buChar char="o"/>
              <a:defRPr/>
            </a:lvl2pPr>
            <a:lvl3pPr>
              <a:buFont typeface="Calibri" pitchFamily="34" charset="0"/>
              <a:buChar char="–"/>
              <a:defRPr/>
            </a:lvl3pPr>
            <a:lvl4pPr>
              <a:buFont typeface="Wingdings" pitchFamily="2" charset="2"/>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Line 5"/>
          <p:cNvSpPr>
            <a:spLocks noChangeShapeType="1"/>
          </p:cNvSpPr>
          <p:nvPr userDrawn="1"/>
        </p:nvSpPr>
        <p:spPr bwMode="auto">
          <a:xfrm>
            <a:off x="0" y="762000"/>
            <a:ext cx="12192000" cy="0"/>
          </a:xfrm>
          <a:prstGeom prst="line">
            <a:avLst/>
          </a:prstGeom>
          <a:noFill/>
          <a:ln w="28575">
            <a:solidFill>
              <a:schemeClr val="bg2"/>
            </a:solidFill>
            <a:round/>
            <a:headEnd/>
            <a:tailEnd/>
          </a:ln>
        </p:spPr>
        <p:txBody>
          <a:bodyPr wrap="none" anchor="ctr"/>
          <a:lstStyle/>
          <a:p>
            <a:pPr defTabSz="457200" fontAlgn="base">
              <a:spcBef>
                <a:spcPct val="0"/>
              </a:spcBef>
              <a:spcAft>
                <a:spcPct val="0"/>
              </a:spcAft>
              <a:defRPr/>
            </a:pPr>
            <a:endParaRPr lang="en-US" sz="2200">
              <a:solidFill>
                <a:srgbClr val="50565C"/>
              </a:solidFill>
              <a:latin typeface="Arial" charset="0"/>
              <a:ea typeface="ＭＳ Ｐゴシック" pitchFamily="-109" charset="-128"/>
            </a:endParaRPr>
          </a:p>
        </p:txBody>
      </p:sp>
    </p:spTree>
    <p:extLst>
      <p:ext uri="{BB962C8B-B14F-4D97-AF65-F5344CB8AC3E}">
        <p14:creationId xmlns:p14="http://schemas.microsoft.com/office/powerpoint/2010/main" val="1687842914"/>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7" name="Rectangle 6"/>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
        <p:nvSpPr>
          <p:cNvPr id="12"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96738876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48458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262467" y="800100"/>
            <a:ext cx="11635317" cy="5543550"/>
          </a:xfrm>
        </p:spPr>
        <p:txBody>
          <a:bodyPr/>
          <a:lstStyle/>
          <a:p>
            <a:endParaRPr lang="en-US"/>
          </a:p>
        </p:txBody>
      </p:sp>
    </p:spTree>
    <p:extLst>
      <p:ext uri="{BB962C8B-B14F-4D97-AF65-F5344CB8AC3E}">
        <p14:creationId xmlns:p14="http://schemas.microsoft.com/office/powerpoint/2010/main" val="40274029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227806540"/>
      </p:ext>
    </p:extLst>
  </p:cSld>
  <p:clrMapOvr>
    <a:masterClrMapping/>
  </p:clrMapOvr>
  <p:timing>
    <p:tnLst>
      <p:par>
        <p:cTn id="1" dur="indefinite" restart="never" nodeType="tmRoot"/>
      </p:par>
    </p:tnLst>
  </p:timing>
  <p:hf sldNum="0"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457200" fontAlgn="base">
              <a:spcBef>
                <a:spcPct val="0"/>
              </a:spcBef>
              <a:spcAft>
                <a:spcPct val="0"/>
              </a:spcAft>
            </a:pPr>
            <a:fld id="{F33D9FB3-77E4-4969-8A37-E7EAAFE0BF2F}" type="datetimeFigureOut">
              <a:rPr lang="en-US" sz="2400" smtClean="0">
                <a:solidFill>
                  <a:srgbClr val="000000"/>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a:solidFill>
                <a:srgbClr val="000000"/>
              </a:solidFill>
              <a:latin typeface="Arial" panose="020B0604020202020204" pitchFamily="34" charset="0"/>
              <a:ea typeface="MS PGothic" panose="020B0600070205080204" pitchFamily="34" charset="-128"/>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457200" fontAlgn="base">
              <a:spcBef>
                <a:spcPct val="0"/>
              </a:spcBef>
              <a:spcAft>
                <a:spcPct val="0"/>
              </a:spcAft>
            </a:pPr>
            <a:endParaRPr lang="en-US" sz="2400">
              <a:solidFill>
                <a:srgbClr val="000000"/>
              </a:solidFill>
              <a:latin typeface="Arial" panose="020B0604020202020204" pitchFamily="34" charset="0"/>
              <a:ea typeface="MS PGothic" panose="020B0600070205080204" pitchFamily="34" charset="-128"/>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457200" fontAlgn="base">
              <a:spcBef>
                <a:spcPct val="0"/>
              </a:spcBef>
              <a:spcAft>
                <a:spcPct val="0"/>
              </a:spcAft>
            </a:pPr>
            <a:fld id="{9C531CC6-C4CE-4DD0-8317-F8971747385D}" type="slidenum">
              <a:rPr lang="en-US" sz="2400" smtClean="0">
                <a:solidFill>
                  <a:srgbClr val="000000"/>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347397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a:prstGeom prst="rect">
            <a:avLst/>
          </a:prstGeo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609600" y="914400"/>
            <a:ext cx="10972800" cy="5257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3796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457200" fontAlgn="base">
              <a:spcBef>
                <a:spcPct val="0"/>
              </a:spcBef>
              <a:spcAft>
                <a:spcPct val="0"/>
              </a:spcAft>
            </a:pPr>
            <a:fld id="{F33D9FB3-77E4-4969-8A37-E7EAAFE0BF2F}" type="datetimeFigureOut">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9/28/2017</a:t>
            </a:fld>
            <a:endParaRPr lang="en-US" sz="2400">
              <a:solidFill>
                <a:prstClr val="black">
                  <a:tint val="75000"/>
                </a:prstClr>
              </a:solidFill>
              <a:latin typeface="Arial" panose="020B0604020202020204" pitchFamily="34" charset="0"/>
              <a:ea typeface="MS PGothic" panose="020B0600070205080204" pitchFamily="34" charset="-128"/>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pPr defTabSz="457200" fontAlgn="base">
              <a:spcBef>
                <a:spcPct val="0"/>
              </a:spcBef>
              <a:spcAft>
                <a:spcPct val="0"/>
              </a:spcAft>
            </a:pPr>
            <a:endParaRPr lang="en-US" sz="2400">
              <a:solidFill>
                <a:prstClr val="black">
                  <a:tint val="75000"/>
                </a:prstClr>
              </a:solidFill>
              <a:latin typeface="Arial" panose="020B0604020202020204" pitchFamily="34" charset="0"/>
              <a:ea typeface="MS PGothic" panose="020B0600070205080204" pitchFamily="34" charset="-128"/>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457200" fontAlgn="base">
              <a:spcBef>
                <a:spcPct val="0"/>
              </a:spcBef>
              <a:spcAft>
                <a:spcPct val="0"/>
              </a:spcAft>
            </a:pPr>
            <a:fld id="{9C531CC6-C4CE-4DD0-8317-F8971747385D}" type="slidenum">
              <a:rPr lang="en-US" sz="2400" smtClean="0">
                <a:solidFill>
                  <a:prstClr val="black">
                    <a:tint val="75000"/>
                  </a:prstClr>
                </a:solidFill>
                <a:latin typeface="Arial" panose="020B0604020202020204" pitchFamily="34" charset="0"/>
                <a:ea typeface="MS PGothic" panose="020B0600070205080204" pitchFamily="34" charset="-128"/>
              </a:rPr>
              <a:pPr defTabSz="457200" fontAlgn="base">
                <a:spcBef>
                  <a:spcPct val="0"/>
                </a:spcBef>
                <a:spcAft>
                  <a:spcPct val="0"/>
                </a:spcAft>
              </a:pPr>
              <a:t>‹#›</a:t>
            </a:fld>
            <a:endParaRPr lang="en-US" sz="2400">
              <a:solidFill>
                <a:prstClr val="black">
                  <a:tint val="75000"/>
                </a:prstClr>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296402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193315654"/>
      </p:ext>
    </p:extLst>
  </p:cSld>
  <p:clrMapOvr>
    <a:masterClrMapping/>
  </p:clrMapOvr>
  <p:timing>
    <p:tnLst>
      <p:par>
        <p:cTn id="1" dur="indefinite" restart="never" nodeType="tmRoot"/>
      </p:par>
    </p:tnLst>
  </p:timing>
  <p:hf sldNum="0" hdr="0" ftr="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699579030"/>
      </p:ext>
    </p:extLst>
  </p:cSld>
  <p:clrMapOvr>
    <a:masterClrMapping/>
  </p:clrMapOvr>
  <p:timing>
    <p:tnLst>
      <p:par>
        <p:cTn id="1" dur="indefinite" restart="never" nodeType="tmRoot"/>
      </p:par>
    </p:tnLst>
  </p:timing>
  <p:hf sldNum="0" hdr="0" ftr="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355169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b="1">
                <a:latin typeface="Century Gothic"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2244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smtClean="0"/>
              <a:t>Click icon to add chart</a:t>
            </a:r>
            <a:endParaRPr lang="en-US" noProof="0"/>
          </a:p>
        </p:txBody>
      </p:sp>
    </p:spTree>
    <p:extLst>
      <p:ext uri="{BB962C8B-B14F-4D97-AF65-F5344CB8AC3E}">
        <p14:creationId xmlns:p14="http://schemas.microsoft.com/office/powerpoint/2010/main" val="259217138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1272372468"/>
      </p:ext>
    </p:extLst>
  </p:cSld>
  <p:clrMapOvr>
    <a:masterClrMapping/>
  </p:clrMapOvr>
  <p:timing>
    <p:tnLst>
      <p:par>
        <p:cTn id="1" dur="indefinite" restart="never" nodeType="tmRoot"/>
      </p:par>
    </p:tnLst>
  </p:timing>
  <p:hf sldNum="0" hdr="0" ftr="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357601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979531986"/>
      </p:ext>
    </p:extLst>
  </p:cSld>
  <p:clrMapOvr>
    <a:masterClrMapping/>
  </p:clrMapOvr>
  <p:timing>
    <p:tnLst>
      <p:par>
        <p:cTn id="1" dur="indefinite" restart="never" nodeType="tmRoot"/>
      </p:par>
    </p:tnLst>
  </p:timing>
  <p:hf sldNum="0" hdr="0" ftr="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5"/>
          <p:cNvSpPr/>
          <p:nvPr userDrawn="1"/>
        </p:nvSpPr>
        <p:spPr>
          <a:xfrm>
            <a:off x="203200" y="5867400"/>
            <a:ext cx="11785600" cy="838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0291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5867400"/>
            <a:ext cx="11785600" cy="838200"/>
          </a:xfrm>
          <a:noFill/>
        </p:spPr>
        <p:txBody>
          <a:bodyPr anchor="ctr">
            <a:normAutofit/>
          </a:bodyPr>
          <a:lstStyle>
            <a:lvl1pPr marL="0" indent="0" algn="ctr">
              <a:lnSpc>
                <a:spcPct val="15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4150794261"/>
      </p:ext>
    </p:extLst>
  </p:cSld>
  <p:clrMapOvr>
    <a:masterClrMapping/>
  </p:clrMapOvr>
  <p:timing>
    <p:tnLst>
      <p:par>
        <p:cTn id="1" dur="indefinite" restart="never" nodeType="tmRoot"/>
      </p:par>
    </p:tnLst>
  </p:timing>
  <p:hf sldNum="0" hdr="0" ftr="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990106389"/>
      </p:ext>
    </p:extLst>
  </p:cSld>
  <p:clrMapOvr>
    <a:masterClrMapping/>
  </p:clrMapOvr>
  <p:timing>
    <p:tnLst>
      <p:par>
        <p:cTn id="1" dur="indefinite" restart="never" nodeType="tmRoot"/>
      </p:par>
    </p:tnLst>
  </p:timing>
  <p:hf sldNum="0" hdr="0" ftr="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583213538"/>
      </p:ext>
    </p:extLst>
  </p:cSld>
  <p:clrMapOvr>
    <a:masterClrMapping/>
  </p:clrMapOvr>
  <p:timing>
    <p:tnLst>
      <p:par>
        <p:cTn id="1" dur="indefinite" restart="never" nodeType="tmRoot"/>
      </p:par>
    </p:tnLst>
  </p:timing>
  <p:hf sldNum="0" hdr="0" ftr="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609600" y="914400"/>
            <a:ext cx="10972800" cy="51816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36654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2683313494"/>
      </p:ext>
    </p:extLst>
  </p:cSld>
  <p:clrMapOvr>
    <a:masterClrMapping/>
  </p:clrMapOvr>
  <p:timing>
    <p:tnLst>
      <p:par>
        <p:cTn id="1" dur="indefinite" restart="never" nodeType="tmRoot"/>
      </p:par>
    </p:tnLst>
  </p:timing>
  <p:hf sldNum="0" hdr="0" ftr="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p:cNvSpPr/>
          <p:nvPr userDrawn="1"/>
        </p:nvSpPr>
        <p:spPr>
          <a:xfrm>
            <a:off x="203200" y="5867400"/>
            <a:ext cx="11785600" cy="838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0291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5867400"/>
            <a:ext cx="11785600" cy="838200"/>
          </a:xfrm>
          <a:noFill/>
        </p:spPr>
        <p:txBody>
          <a:bodyPr anchor="ctr">
            <a:normAutofit/>
          </a:bodyPr>
          <a:lstStyle>
            <a:lvl1pPr marL="0" indent="0" algn="ctr">
              <a:lnSpc>
                <a:spcPct val="15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967150852"/>
      </p:ext>
    </p:extLst>
  </p:cSld>
  <p:clrMapOvr>
    <a:masterClrMapping/>
  </p:clrMapOvr>
  <p:timing>
    <p:tnLst>
      <p:par>
        <p:cTn id="1" dur="indefinite" restart="never" nodeType="tmRoot"/>
      </p:par>
    </p:tnLst>
  </p:timing>
  <p:hf sldNum="0" hdr="0" ftr="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6" name="Rectangle 5"/>
          <p:cNvSpPr/>
          <p:nvPr userDrawn="1"/>
        </p:nvSpPr>
        <p:spPr>
          <a:xfrm>
            <a:off x="197853" y="6320589"/>
            <a:ext cx="11785600"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0" y="685802"/>
            <a:ext cx="12192000" cy="5486399"/>
          </a:xfrm>
          <a:prstGeom prst="rect">
            <a:avLst/>
          </a:prstGeom>
        </p:spPr>
        <p:txBody>
          <a:bodyPr/>
          <a:lstStyle>
            <a:lvl1pPr marL="457200">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normAutofit/>
          </a:bodyPr>
          <a:lstStyle>
            <a:lvl1pPr>
              <a:defRPr sz="2600"/>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03200" y="6320589"/>
            <a:ext cx="11785600" cy="457200"/>
          </a:xfrm>
          <a:noFill/>
        </p:spPr>
        <p:txBody>
          <a:bodyPr anchor="ctr">
            <a:normAutofit/>
          </a:bodyPr>
          <a:lstStyle>
            <a:lvl1pPr marL="0" indent="0" algn="ctr">
              <a:lnSpc>
                <a:spcPct val="100000"/>
              </a:lnSpc>
              <a:spcBef>
                <a:spcPts val="0"/>
              </a:spcBef>
              <a:buNone/>
              <a:defRPr sz="2200" b="1" i="1" baseline="0">
                <a:solidFill>
                  <a:schemeClr val="bg1"/>
                </a:solidFill>
                <a:effectLst/>
              </a:defRPr>
            </a:lvl1pPr>
          </a:lstStyle>
          <a:p>
            <a:pPr lvl="0"/>
            <a:endParaRPr lang="en-US" dirty="0" smtClean="0"/>
          </a:p>
        </p:txBody>
      </p:sp>
    </p:spTree>
    <p:extLst>
      <p:ext uri="{BB962C8B-B14F-4D97-AF65-F5344CB8AC3E}">
        <p14:creationId xmlns:p14="http://schemas.microsoft.com/office/powerpoint/2010/main" val="3733379012"/>
      </p:ext>
    </p:extLst>
  </p:cSld>
  <p:clrMapOvr>
    <a:masterClrMapping/>
  </p:clrMapOvr>
  <p:timing>
    <p:tnLst>
      <p:par>
        <p:cTn id="1" dur="indefinite" restart="never" nodeType="tmRoot"/>
      </p:par>
    </p:tnLst>
  </p:timing>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3" name="Rectangle 2"/>
          <p:cNvSpPr/>
          <p:nvPr/>
        </p:nvSpPr>
        <p:spPr>
          <a:xfrm>
            <a:off x="0"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base">
              <a:spcAft>
                <a:spcPct val="0"/>
              </a:spcAft>
              <a:defRPr/>
            </a:pPr>
            <a:r>
              <a:rPr sz="3300">
                <a:solidFill>
                  <a:srgbClr val="FFFFFF"/>
                </a:solidFill>
                <a:latin typeface="Calibri" panose="020F0502020204030204" pitchFamily="34" charset="0"/>
              </a:rPr>
              <a:t>Click to edit Master title style</a:t>
            </a: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750706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257"/>
            <a:ext cx="10972800" cy="5404219"/>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normAutofit/>
          </a:bodyPr>
          <a:lstStyle>
            <a:lvl1pPr>
              <a:defRPr sz="2600" b="1">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352277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90675"/>
            <a:ext cx="10972800" cy="4876800"/>
          </a:xfrm>
          <a:prstGeom prst="rect">
            <a:avLst/>
          </a:prstGeom>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8420616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09436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8603" y="0"/>
            <a:ext cx="2476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hasCustomPrompt="1"/>
          </p:nvPr>
        </p:nvSpPr>
        <p:spPr>
          <a:xfrm>
            <a:off x="648604" y="2486026"/>
            <a:ext cx="11038465" cy="521137"/>
          </a:xfrm>
          <a:prstGeom prst="rect">
            <a:avLst/>
          </a:prstGeom>
        </p:spPr>
        <p:txBody>
          <a:bodyPr>
            <a:normAutofit/>
          </a:bodyPr>
          <a:lstStyle>
            <a:lvl1pPr marL="0" indent="0" algn="l">
              <a:buNone/>
              <a:defRPr sz="2400" b="0" i="0" baseline="0">
                <a:solidFill>
                  <a:srgbClr val="282B2E"/>
                </a:solidFill>
                <a:latin typeface="Calibri" panose="020F050202020403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Sunita Satyapal, Director – Fuel Cell Technologies Office </a:t>
            </a:r>
            <a:endParaRPr lang="en-US" dirty="0"/>
          </a:p>
        </p:txBody>
      </p:sp>
      <p:sp>
        <p:nvSpPr>
          <p:cNvPr id="22" name="Text Placeholder 18"/>
          <p:cNvSpPr>
            <a:spLocks noGrp="1"/>
          </p:cNvSpPr>
          <p:nvPr>
            <p:ph type="body" sz="quarter" idx="13" hasCustomPrompt="1"/>
          </p:nvPr>
        </p:nvSpPr>
        <p:spPr>
          <a:xfrm>
            <a:off x="648603" y="3057962"/>
            <a:ext cx="5565931" cy="390540"/>
          </a:xfrm>
          <a:prstGeom prst="rect">
            <a:avLst/>
          </a:prstGeom>
        </p:spPr>
        <p:txBody>
          <a:bodyPr>
            <a:noAutofit/>
          </a:bodyPr>
          <a:lstStyle>
            <a:lvl1pPr>
              <a:buNone/>
              <a:defRPr sz="1800" baseline="0">
                <a:solidFill>
                  <a:srgbClr val="282B2E"/>
                </a:solidFill>
                <a:latin typeface="Calibri" panose="020F0502020204030204" pitchFamily="34" charset="0"/>
                <a:cs typeface="Arial"/>
              </a:defRPr>
            </a:lvl1pPr>
            <a:lvl5pPr>
              <a:defRPr/>
            </a:lvl5pPr>
          </a:lstStyle>
          <a:p>
            <a:pPr lvl="0"/>
            <a:r>
              <a:rPr lang="en-US" dirty="0" smtClean="0"/>
              <a:t>Event/Venue Name </a:t>
            </a:r>
          </a:p>
        </p:txBody>
      </p:sp>
      <p:grpSp>
        <p:nvGrpSpPr>
          <p:cNvPr id="17" name="Group 16"/>
          <p:cNvGrpSpPr/>
          <p:nvPr userDrawn="1"/>
        </p:nvGrpSpPr>
        <p:grpSpPr>
          <a:xfrm>
            <a:off x="2297037" y="4069754"/>
            <a:ext cx="9985872" cy="2788246"/>
            <a:chOff x="1840344" y="3825914"/>
            <a:chExt cx="7489404" cy="2788246"/>
          </a:xfrm>
        </p:grpSpPr>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0344" y="3825916"/>
              <a:ext cx="3353617" cy="2788244"/>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44851" y="3825914"/>
              <a:ext cx="3784897" cy="2788245"/>
            </a:xfrm>
            <a:prstGeom prst="rect">
              <a:avLst/>
            </a:prstGeom>
          </p:spPr>
        </p:pic>
        <p:grpSp>
          <p:nvGrpSpPr>
            <p:cNvPr id="24" name="Group 23"/>
            <p:cNvGrpSpPr/>
            <p:nvPr userDrawn="1"/>
          </p:nvGrpSpPr>
          <p:grpSpPr>
            <a:xfrm>
              <a:off x="4193496" y="3825915"/>
              <a:ext cx="2634492" cy="2784230"/>
              <a:chOff x="1837632" y="3779687"/>
              <a:chExt cx="2634492" cy="2784230"/>
            </a:xfrm>
          </p:grpSpPr>
          <p:pic>
            <p:nvPicPr>
              <p:cNvPr id="25" name="Picture 24"/>
              <p:cNvPicPr>
                <a:picLocks noChangeAspect="1"/>
              </p:cNvPicPr>
              <p:nvPr userDrawn="1"/>
            </p:nvPicPr>
            <p:blipFill>
              <a:blip r:embed="rId5"/>
              <a:stretch>
                <a:fillRect/>
              </a:stretch>
            </p:blipFill>
            <p:spPr>
              <a:xfrm>
                <a:off x="1837632" y="3779687"/>
                <a:ext cx="2634491" cy="1625013"/>
              </a:xfrm>
              <a:prstGeom prst="rect">
                <a:avLst/>
              </a:prstGeom>
            </p:spPr>
          </p:pic>
          <p:pic>
            <p:nvPicPr>
              <p:cNvPr id="26" name="Pictur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37632" y="5279227"/>
                <a:ext cx="2634492" cy="1284690"/>
              </a:xfrm>
              <a:prstGeom prst="rect">
                <a:avLst/>
              </a:prstGeom>
            </p:spPr>
          </p:pic>
        </p:grpSp>
      </p:grpSp>
      <p:pic>
        <p:nvPicPr>
          <p:cNvPr id="4" name="Picture 3"/>
          <p:cNvPicPr>
            <a:picLocks noChangeAspect="1"/>
          </p:cNvPicPr>
          <p:nvPr userDrawn="1"/>
        </p:nvPicPr>
        <p:blipFill>
          <a:blip r:embed="rId7"/>
          <a:stretch>
            <a:fillRect/>
          </a:stretch>
        </p:blipFill>
        <p:spPr>
          <a:xfrm>
            <a:off x="-608321" y="4069756"/>
            <a:ext cx="3532497" cy="2812756"/>
          </a:xfrm>
          <a:prstGeom prst="rect">
            <a:avLst/>
          </a:prstGeom>
        </p:spPr>
      </p:pic>
      <p:pic>
        <p:nvPicPr>
          <p:cNvPr id="5" name="Picture 4"/>
          <p:cNvPicPr>
            <a:picLocks noChangeAspect="1"/>
          </p:cNvPicPr>
          <p:nvPr userDrawn="1"/>
        </p:nvPicPr>
        <p:blipFill>
          <a:blip r:embed="rId8"/>
          <a:stretch>
            <a:fillRect/>
          </a:stretch>
        </p:blipFill>
        <p:spPr>
          <a:xfrm>
            <a:off x="12208934" y="3867150"/>
            <a:ext cx="1333500" cy="3473450"/>
          </a:xfrm>
          <a:prstGeom prst="rect">
            <a:avLst/>
          </a:prstGeom>
        </p:spPr>
      </p:pic>
      <p:pic>
        <p:nvPicPr>
          <p:cNvPr id="27" name="Picture 26"/>
          <p:cNvPicPr>
            <a:picLocks noChangeAspect="1"/>
          </p:cNvPicPr>
          <p:nvPr userDrawn="1"/>
        </p:nvPicPr>
        <p:blipFill>
          <a:blip r:embed="rId8"/>
          <a:stretch>
            <a:fillRect/>
          </a:stretch>
        </p:blipFill>
        <p:spPr>
          <a:xfrm>
            <a:off x="-1350998" y="3867150"/>
            <a:ext cx="1333500" cy="3473450"/>
          </a:xfrm>
          <a:prstGeom prst="rect">
            <a:avLst/>
          </a:prstGeom>
        </p:spPr>
      </p:pic>
      <p:sp>
        <p:nvSpPr>
          <p:cNvPr id="11" name="Title 10"/>
          <p:cNvSpPr>
            <a:spLocks noGrp="1"/>
          </p:cNvSpPr>
          <p:nvPr>
            <p:ph type="title" hasCustomPrompt="1"/>
          </p:nvPr>
        </p:nvSpPr>
        <p:spPr>
          <a:xfrm>
            <a:off x="648604" y="1652802"/>
            <a:ext cx="11038465" cy="812800"/>
          </a:xfrm>
        </p:spPr>
        <p:txBody>
          <a:bodyPr/>
          <a:lstStyle>
            <a:lvl1pPr>
              <a:defRPr sz="3400" baseline="0"/>
            </a:lvl1pPr>
          </a:lstStyle>
          <a:p>
            <a:r>
              <a:rPr lang="en-US" dirty="0" smtClean="0"/>
              <a:t>Presentation Title </a:t>
            </a:r>
            <a:endParaRPr lang="en-US" dirty="0"/>
          </a:p>
        </p:txBody>
      </p:sp>
      <p:sp>
        <p:nvSpPr>
          <p:cNvPr id="35" name="Text Placeholder 18"/>
          <p:cNvSpPr>
            <a:spLocks noGrp="1"/>
          </p:cNvSpPr>
          <p:nvPr>
            <p:ph type="body" sz="quarter" idx="14" hasCustomPrompt="1"/>
          </p:nvPr>
        </p:nvSpPr>
        <p:spPr>
          <a:xfrm>
            <a:off x="648604" y="3499303"/>
            <a:ext cx="5565931" cy="352839"/>
          </a:xfrm>
          <a:prstGeom prst="rect">
            <a:avLst/>
          </a:prstGeom>
        </p:spPr>
        <p:txBody>
          <a:bodyPr>
            <a:noAutofit/>
          </a:bodyPr>
          <a:lstStyle>
            <a:lvl1pPr>
              <a:buNone/>
              <a:defRPr sz="1600" baseline="0">
                <a:solidFill>
                  <a:srgbClr val="282B2E"/>
                </a:solidFill>
                <a:latin typeface="Calibri" panose="020F0502020204030204" pitchFamily="34" charset="0"/>
                <a:cs typeface="Arial"/>
              </a:defRPr>
            </a:lvl1pPr>
            <a:lvl5pPr>
              <a:defRPr/>
            </a:lvl5pPr>
          </a:lstStyle>
          <a:p>
            <a:pPr lvl="0"/>
            <a:r>
              <a:rPr lang="en-US" dirty="0" smtClean="0"/>
              <a:t>January 1, 2017 – Washington, D.C. </a:t>
            </a:r>
          </a:p>
        </p:txBody>
      </p:sp>
    </p:spTree>
    <p:extLst>
      <p:ext uri="{BB962C8B-B14F-4D97-AF65-F5344CB8AC3E}">
        <p14:creationId xmlns:p14="http://schemas.microsoft.com/office/powerpoint/2010/main" val="348671612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35468" y="-38100"/>
            <a:ext cx="11978217" cy="812800"/>
          </a:xfrm>
        </p:spPr>
        <p:txBody>
          <a:bodyPr/>
          <a:lstStyle/>
          <a:p>
            <a:r>
              <a:rPr lang="en-US" smtClean="0"/>
              <a:t>Click to edit Master title style</a:t>
            </a:r>
            <a:endParaRPr lang="en-US" dirty="0"/>
          </a:p>
        </p:txBody>
      </p:sp>
      <p:sp>
        <p:nvSpPr>
          <p:cNvPr id="7" name="Content Placeholder 6"/>
          <p:cNvSpPr>
            <a:spLocks noGrp="1"/>
          </p:cNvSpPr>
          <p:nvPr>
            <p:ph sz="quarter" idx="10"/>
          </p:nvPr>
        </p:nvSpPr>
        <p:spPr>
          <a:xfrm>
            <a:off x="477615" y="1046532"/>
            <a:ext cx="11236267" cy="537070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5556741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35466" y="-38100"/>
            <a:ext cx="11978217" cy="812800"/>
          </a:xfrm>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lvl1pPr>
          </a:lstStyle>
          <a:p>
            <a:pPr lvl="0"/>
            <a:r>
              <a:rPr lang="en-US" smtClean="0"/>
              <a:t>Click to edit Master text styles</a:t>
            </a:r>
          </a:p>
        </p:txBody>
      </p:sp>
      <p:sp>
        <p:nvSpPr>
          <p:cNvPr id="9"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lvl1pPr>
          </a:lstStyle>
          <a:p>
            <a:pPr lvl="0"/>
            <a:r>
              <a:rPr lang="en-US" dirty="0" smtClean="0"/>
              <a:t>Click to edit Master text styles</a:t>
            </a:r>
          </a:p>
        </p:txBody>
      </p:sp>
    </p:spTree>
    <p:extLst>
      <p:ext uri="{BB962C8B-B14F-4D97-AF65-F5344CB8AC3E}">
        <p14:creationId xmlns:p14="http://schemas.microsoft.com/office/powerpoint/2010/main" val="2872605331"/>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a:xfrm>
            <a:off x="118534" y="-38100"/>
            <a:ext cx="11995151" cy="812800"/>
          </a:xfrm>
        </p:spPr>
        <p:txBody>
          <a:bodyPr/>
          <a:lstStyle/>
          <a:p>
            <a:r>
              <a:rPr lang="en-US" dirty="0" smtClean="0"/>
              <a:t>Click to edit Master title style</a:t>
            </a:r>
            <a:endParaRPr lang="en-US" dirty="0"/>
          </a:p>
        </p:txBody>
      </p:sp>
      <p:sp>
        <p:nvSpPr>
          <p:cNvPr id="7" name="Chart Placeholder 6"/>
          <p:cNvSpPr>
            <a:spLocks noGrp="1"/>
          </p:cNvSpPr>
          <p:nvPr>
            <p:ph type="chart" sz="quarter" idx="10"/>
          </p:nvPr>
        </p:nvSpPr>
        <p:spPr>
          <a:xfrm>
            <a:off x="487699" y="1045595"/>
            <a:ext cx="11247101" cy="5244640"/>
          </a:xfrm>
          <a:prstGeom prst="rect">
            <a:avLst/>
          </a:prstGeom>
        </p:spPr>
        <p:txBody>
          <a:bodyPr rtlCol="0">
            <a:normAutofit/>
          </a:bodyPr>
          <a:lstStyle/>
          <a:p>
            <a:pPr lvl="0"/>
            <a:r>
              <a:rPr lang="en-US" noProof="0" smtClean="0"/>
              <a:t>Click icon to add chart</a:t>
            </a:r>
            <a:endParaRPr lang="en-US" noProof="0"/>
          </a:p>
        </p:txBody>
      </p:sp>
    </p:spTree>
    <p:extLst>
      <p:ext uri="{BB962C8B-B14F-4D97-AF65-F5344CB8AC3E}">
        <p14:creationId xmlns:p14="http://schemas.microsoft.com/office/powerpoint/2010/main" val="1297028695"/>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smtClean="0"/>
              <a:t>Click to edit Master title style</a:t>
            </a:r>
            <a:endParaRPr lang="en-US" dirty="0"/>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305299656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 column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8" name="Content Placeholder 6"/>
          <p:cNvSpPr>
            <a:spLocks noGrp="1"/>
          </p:cNvSpPr>
          <p:nvPr>
            <p:ph sz="quarter" idx="10"/>
          </p:nvPr>
        </p:nvSpPr>
        <p:spPr>
          <a:xfrm>
            <a:off x="477615" y="1046532"/>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421225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7" name="Rectangle 6"/>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
        <p:nvSpPr>
          <p:cNvPr id="12"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24145277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theme" Target="../theme/theme2.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41" Type="http://schemas.openxmlformats.org/officeDocument/2006/relationships/slideLayout" Target="../slideLayouts/slideLayout13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9" Type="http://schemas.openxmlformats.org/officeDocument/2006/relationships/slideLayout" Target="../slideLayouts/slideLayout178.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42" Type="http://schemas.openxmlformats.org/officeDocument/2006/relationships/slideLayout" Target="../slideLayouts/slideLayout181.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theme" Target="../theme/theme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slideLayout" Target="../slideLayouts/slideLayout168.xml"/><Relationship Id="rId41" Type="http://schemas.openxmlformats.org/officeDocument/2006/relationships/slideLayout" Target="../slideLayouts/slideLayout180.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43" Type="http://schemas.openxmlformats.org/officeDocument/2006/relationships/slideLayout" Target="../slideLayouts/slideLayout1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slideLayout" Target="../slideLayouts/slideLayout210.xml"/><Relationship Id="rId39" Type="http://schemas.openxmlformats.org/officeDocument/2006/relationships/slideLayout" Target="../slideLayouts/slideLayout223.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34" Type="http://schemas.openxmlformats.org/officeDocument/2006/relationships/slideLayout" Target="../slideLayouts/slideLayout218.xml"/><Relationship Id="rId42" Type="http://schemas.openxmlformats.org/officeDocument/2006/relationships/slideLayout" Target="../slideLayouts/slideLayout226.xml"/><Relationship Id="rId47" Type="http://schemas.openxmlformats.org/officeDocument/2006/relationships/theme" Target="../theme/theme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46" Type="http://schemas.openxmlformats.org/officeDocument/2006/relationships/slideLayout" Target="../slideLayouts/slideLayout230.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29" Type="http://schemas.openxmlformats.org/officeDocument/2006/relationships/slideLayout" Target="../slideLayouts/slideLayout213.xml"/><Relationship Id="rId41" Type="http://schemas.openxmlformats.org/officeDocument/2006/relationships/slideLayout" Target="../slideLayouts/slideLayout225.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45" Type="http://schemas.openxmlformats.org/officeDocument/2006/relationships/slideLayout" Target="../slideLayouts/slideLayout229.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31" Type="http://schemas.openxmlformats.org/officeDocument/2006/relationships/slideLayout" Target="../slideLayouts/slideLayout215.xml"/><Relationship Id="rId44" Type="http://schemas.openxmlformats.org/officeDocument/2006/relationships/slideLayout" Target="../slideLayouts/slideLayout228.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slideLayout" Target="../slideLayouts/slideLayout2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421467" y="6578601"/>
            <a:ext cx="9770533"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1" y="6578601"/>
            <a:ext cx="2434167"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97367" y="-38100"/>
            <a:ext cx="1201631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4" name="Text Placeholder 9"/>
          <p:cNvSpPr txBox="1">
            <a:spLocks/>
          </p:cNvSpPr>
          <p:nvPr/>
        </p:nvSpPr>
        <p:spPr>
          <a:xfrm>
            <a:off x="11588752" y="6605588"/>
            <a:ext cx="603249" cy="241300"/>
          </a:xfrm>
          <a:prstGeom prst="rect">
            <a:avLst/>
          </a:prstGeom>
        </p:spPr>
        <p:txBody>
          <a:bodyPr>
            <a:norm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200" eaLnBrk="1" fontAlgn="base" hangingPunct="1">
              <a:lnSpc>
                <a:spcPct val="90000"/>
              </a:lnSpc>
              <a:spcBef>
                <a:spcPct val="20000"/>
              </a:spcBef>
              <a:spcAft>
                <a:spcPct val="0"/>
              </a:spcAft>
              <a:buFont typeface="Arial" panose="020B0604020202020204" pitchFamily="34" charset="0"/>
              <a:buNone/>
            </a:pPr>
            <a:fld id="{2CCD9EC0-66C5-4446-9EA5-B869C9FB46F0}" type="slidenum">
              <a:rPr lang="en-US" altLang="en-US" sz="900">
                <a:solidFill>
                  <a:srgbClr val="FFFFFF"/>
                </a:solidFill>
                <a:latin typeface="Franklin Gothic Book" panose="020B0503020102020204" pitchFamily="34" charset="0"/>
                <a:cs typeface="Arial" panose="020B0604020202020204" pitchFamily="34" charset="0"/>
              </a:rPr>
              <a:pPr algn="ctr" defTabSz="457200" eaLnBrk="1" fontAlgn="base" hangingPunct="1">
                <a:lnSpc>
                  <a:spcPct val="90000"/>
                </a:lnSpc>
                <a:spcBef>
                  <a:spcPct val="20000"/>
                </a:spcBef>
                <a:spcAft>
                  <a:spcPct val="0"/>
                </a:spcAft>
                <a:buFont typeface="Arial" panose="020B0604020202020204" pitchFamily="34" charset="0"/>
                <a:buNone/>
              </a:pPr>
              <a:t>‹#›</a:t>
            </a:fld>
            <a:endParaRPr lang="en-US" altLang="en-US" sz="900">
              <a:solidFill>
                <a:srgbClr val="FFFFFF"/>
              </a:solidFill>
              <a:latin typeface="Franklin Gothic Book" panose="020B0503020102020204" pitchFamily="34" charset="0"/>
              <a:cs typeface="Arial" panose="020B0604020202020204" pitchFamily="34" charset="0"/>
            </a:endParaRPr>
          </a:p>
        </p:txBody>
      </p:sp>
      <p:sp>
        <p:nvSpPr>
          <p:cNvPr id="11" name="Rectangle 10"/>
          <p:cNvSpPr/>
          <p:nvPr/>
        </p:nvSpPr>
        <p:spPr bwMode="auto">
          <a:xfrm flipH="1" flipV="1">
            <a:off x="0" y="787401"/>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TextBox 4"/>
          <p:cNvSpPr txBox="1"/>
          <p:nvPr/>
        </p:nvSpPr>
        <p:spPr>
          <a:xfrm>
            <a:off x="97368" y="6596064"/>
            <a:ext cx="6593417" cy="238125"/>
          </a:xfrm>
          <a:prstGeom prst="rect">
            <a:avLst/>
          </a:prstGeom>
          <a:noFill/>
        </p:spPr>
        <p:txBody>
          <a:bodyPr>
            <a:spAutoFit/>
          </a:bodyPr>
          <a:lstStyle/>
          <a:p>
            <a:pPr defTabSz="457200" fontAlgn="base">
              <a:spcBef>
                <a:spcPct val="0"/>
              </a:spcBef>
              <a:spcAft>
                <a:spcPct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55601" y="1047751"/>
            <a:ext cx="1097915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Rectangle 1"/>
          <p:cNvSpPr/>
          <p:nvPr userDrawn="1"/>
        </p:nvSpPr>
        <p:spPr>
          <a:xfrm>
            <a:off x="6690784" y="6595662"/>
            <a:ext cx="6096000" cy="238527"/>
          </a:xfrm>
          <a:prstGeom prst="rect">
            <a:avLst/>
          </a:prstGeom>
        </p:spPr>
        <p:txBody>
          <a:bodyPr>
            <a:spAutoFit/>
          </a:bodyPr>
          <a:lstStyle/>
          <a:p>
            <a:pPr defTabSz="457200" fontAlgn="base">
              <a:spcBef>
                <a:spcPct val="0"/>
              </a:spcBef>
              <a:spcAft>
                <a:spcPct val="0"/>
              </a:spcAft>
            </a:pPr>
            <a:r>
              <a:rPr lang="en-US" sz="950" dirty="0">
                <a:solidFill>
                  <a:prstClr val="white"/>
                </a:solidFill>
                <a:latin typeface="Franklin Gothic Medium"/>
                <a:ea typeface="ＭＳ Ｐゴシック" pitchFamily="-106" charset="-128"/>
                <a:cs typeface="ＭＳ Ｐゴシック" pitchFamily="-106" charset="-128"/>
              </a:rPr>
              <a:t>FUEL CELL TECHNOLOGIES OFFICE</a:t>
            </a:r>
          </a:p>
        </p:txBody>
      </p:sp>
      <p:cxnSp>
        <p:nvCxnSpPr>
          <p:cNvPr id="16" name="Straight Connector 15"/>
          <p:cNvCxnSpPr/>
          <p:nvPr userDrawn="1"/>
        </p:nvCxnSpPr>
        <p:spPr>
          <a:xfrm>
            <a:off x="6640285" y="6600624"/>
            <a:ext cx="0" cy="2286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9823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iming>
    <p:tnLst>
      <p:par>
        <p:cTn id="1" dur="indefinite" restart="never" nodeType="tmRoot"/>
      </p:par>
    </p:tnLst>
  </p:timing>
  <p:txStyles>
    <p:titleStyle>
      <a:lvl1pPr algn="l" defTabSz="457200" rtl="0" eaLnBrk="1" fontAlgn="base" hangingPunct="1">
        <a:spcBef>
          <a:spcPct val="0"/>
        </a:spcBef>
        <a:spcAft>
          <a:spcPct val="0"/>
        </a:spcAft>
        <a:defRPr lang="en-US" sz="3300" b="1" kern="1200" dirty="0">
          <a:solidFill>
            <a:srgbClr val="007934"/>
          </a:solidFill>
          <a:latin typeface="Calibri" panose="020F0502020204030204" pitchFamily="34" charset="0"/>
          <a:ea typeface="Calibri" panose="020F0502020204030204" pitchFamily="34"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600" kern="1200">
          <a:solidFill>
            <a:srgbClr val="282B2E"/>
          </a:solidFill>
          <a:latin typeface="Calibri" panose="020F0502020204030204" pitchFamily="34" charset="0"/>
          <a:ea typeface="Calibri" panose="020F0502020204030204" pitchFamily="34" charset="0"/>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rgbClr val="282B2E"/>
          </a:solidFill>
          <a:latin typeface="Calibri" panose="020F0502020204030204" pitchFamily="34" charset="0"/>
          <a:ea typeface="Calibri" panose="020F0502020204030204" pitchFamily="34" charset="0"/>
          <a:cs typeface="Arial"/>
        </a:defRPr>
      </a:lvl2pPr>
      <a:lvl3pPr marL="1143000" indent="-228600" algn="l" defTabSz="457200" rtl="0" eaLnBrk="1" fontAlgn="base" hangingPunct="1">
        <a:spcBef>
          <a:spcPct val="20000"/>
        </a:spcBef>
        <a:spcAft>
          <a:spcPct val="0"/>
        </a:spcAft>
        <a:buFont typeface="Arial" panose="020B0604020202020204" pitchFamily="34" charset="0"/>
        <a:buChar char="•"/>
        <a:defRPr sz="2200" kern="1200">
          <a:solidFill>
            <a:srgbClr val="282B2E"/>
          </a:solidFill>
          <a:latin typeface="Calibri" panose="020F0502020204030204" pitchFamily="34" charset="0"/>
          <a:ea typeface="Calibri" panose="020F0502020204030204" pitchFamily="34" charset="0"/>
          <a:cs typeface="Arial"/>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282B2E"/>
          </a:solidFill>
          <a:latin typeface="Calibri" panose="020F0502020204030204" pitchFamily="34" charset="0"/>
          <a:ea typeface="Calibri" panose="020F0502020204030204" pitchFamily="34" charset="0"/>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kern="1200">
          <a:solidFill>
            <a:srgbClr val="282B2E"/>
          </a:solidFill>
          <a:latin typeface="Calibri" panose="020F0502020204030204" pitchFamily="34" charset="0"/>
          <a:ea typeface="Calibri" panose="020F050202020403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421467" y="6578601"/>
            <a:ext cx="9770533"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1" y="6578601"/>
            <a:ext cx="2434167"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97367" y="-38100"/>
            <a:ext cx="1201631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4" name="Text Placeholder 9"/>
          <p:cNvSpPr txBox="1">
            <a:spLocks/>
          </p:cNvSpPr>
          <p:nvPr/>
        </p:nvSpPr>
        <p:spPr>
          <a:xfrm>
            <a:off x="11588752" y="6605588"/>
            <a:ext cx="603249" cy="241300"/>
          </a:xfrm>
          <a:prstGeom prst="rect">
            <a:avLst/>
          </a:prstGeom>
        </p:spPr>
        <p:txBody>
          <a:bodyPr>
            <a:norm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200" eaLnBrk="1" fontAlgn="base" hangingPunct="1">
              <a:lnSpc>
                <a:spcPct val="90000"/>
              </a:lnSpc>
              <a:spcBef>
                <a:spcPct val="20000"/>
              </a:spcBef>
              <a:spcAft>
                <a:spcPct val="0"/>
              </a:spcAft>
              <a:buFont typeface="Arial" panose="020B0604020202020204" pitchFamily="34" charset="0"/>
              <a:buNone/>
            </a:pPr>
            <a:fld id="{2CCD9EC0-66C5-4446-9EA5-B869C9FB46F0}" type="slidenum">
              <a:rPr lang="en-US" altLang="en-US" sz="900">
                <a:solidFill>
                  <a:srgbClr val="FFFFFF"/>
                </a:solidFill>
                <a:latin typeface="Franklin Gothic Book" panose="020B0503020102020204" pitchFamily="34" charset="0"/>
                <a:cs typeface="Arial" panose="020B0604020202020204" pitchFamily="34" charset="0"/>
              </a:rPr>
              <a:pPr algn="ctr" defTabSz="457200" eaLnBrk="1" fontAlgn="base" hangingPunct="1">
                <a:lnSpc>
                  <a:spcPct val="90000"/>
                </a:lnSpc>
                <a:spcBef>
                  <a:spcPct val="20000"/>
                </a:spcBef>
                <a:spcAft>
                  <a:spcPct val="0"/>
                </a:spcAft>
                <a:buFont typeface="Arial" panose="020B0604020202020204" pitchFamily="34" charset="0"/>
                <a:buNone/>
              </a:pPr>
              <a:t>‹#›</a:t>
            </a:fld>
            <a:endParaRPr lang="en-US" altLang="en-US" sz="900">
              <a:solidFill>
                <a:srgbClr val="FFFFFF"/>
              </a:solidFill>
              <a:latin typeface="Franklin Gothic Book" panose="020B0503020102020204" pitchFamily="34" charset="0"/>
              <a:cs typeface="Arial" panose="020B0604020202020204" pitchFamily="34" charset="0"/>
            </a:endParaRPr>
          </a:p>
        </p:txBody>
      </p:sp>
      <p:sp>
        <p:nvSpPr>
          <p:cNvPr id="11" name="Rectangle 10"/>
          <p:cNvSpPr/>
          <p:nvPr/>
        </p:nvSpPr>
        <p:spPr bwMode="auto">
          <a:xfrm flipH="1" flipV="1">
            <a:off x="0" y="787401"/>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TextBox 4"/>
          <p:cNvSpPr txBox="1"/>
          <p:nvPr/>
        </p:nvSpPr>
        <p:spPr>
          <a:xfrm>
            <a:off x="97368" y="6596064"/>
            <a:ext cx="6593417" cy="238125"/>
          </a:xfrm>
          <a:prstGeom prst="rect">
            <a:avLst/>
          </a:prstGeom>
          <a:noFill/>
        </p:spPr>
        <p:txBody>
          <a:bodyPr>
            <a:spAutoFit/>
          </a:bodyPr>
          <a:lstStyle/>
          <a:p>
            <a:pPr defTabSz="457200" fontAlgn="base">
              <a:spcBef>
                <a:spcPct val="0"/>
              </a:spcBef>
              <a:spcAft>
                <a:spcPct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55601" y="1047751"/>
            <a:ext cx="1097915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Rectangle 1"/>
          <p:cNvSpPr/>
          <p:nvPr userDrawn="1"/>
        </p:nvSpPr>
        <p:spPr>
          <a:xfrm>
            <a:off x="6690784" y="6595662"/>
            <a:ext cx="6096000" cy="238527"/>
          </a:xfrm>
          <a:prstGeom prst="rect">
            <a:avLst/>
          </a:prstGeom>
        </p:spPr>
        <p:txBody>
          <a:bodyPr>
            <a:spAutoFit/>
          </a:bodyPr>
          <a:lstStyle/>
          <a:p>
            <a:pPr defTabSz="457200" fontAlgn="base">
              <a:spcBef>
                <a:spcPct val="0"/>
              </a:spcBef>
              <a:spcAft>
                <a:spcPct val="0"/>
              </a:spcAft>
            </a:pPr>
            <a:r>
              <a:rPr lang="en-US" sz="950" dirty="0">
                <a:solidFill>
                  <a:prstClr val="white"/>
                </a:solidFill>
                <a:latin typeface="Franklin Gothic Medium"/>
                <a:ea typeface="ＭＳ Ｐゴシック" pitchFamily="-106" charset="-128"/>
                <a:cs typeface="ＭＳ Ｐゴシック" pitchFamily="-106" charset="-128"/>
              </a:rPr>
              <a:t>FUEL CELL TECHNOLOGIES OFFICE</a:t>
            </a:r>
          </a:p>
        </p:txBody>
      </p:sp>
      <p:cxnSp>
        <p:nvCxnSpPr>
          <p:cNvPr id="16" name="Straight Connector 15"/>
          <p:cNvCxnSpPr/>
          <p:nvPr userDrawn="1"/>
        </p:nvCxnSpPr>
        <p:spPr>
          <a:xfrm>
            <a:off x="6640285" y="6600624"/>
            <a:ext cx="0" cy="2286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717167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Lst>
  <p:timing>
    <p:tnLst>
      <p:par>
        <p:cTn id="1" dur="indefinite" restart="never" nodeType="tmRoot"/>
      </p:par>
    </p:tnLst>
  </p:timing>
  <p:txStyles>
    <p:titleStyle>
      <a:lvl1pPr algn="l" defTabSz="457200" rtl="0" eaLnBrk="1" fontAlgn="base" hangingPunct="1">
        <a:spcBef>
          <a:spcPct val="0"/>
        </a:spcBef>
        <a:spcAft>
          <a:spcPct val="0"/>
        </a:spcAft>
        <a:defRPr lang="en-US" sz="3300" b="1" kern="1200" dirty="0">
          <a:solidFill>
            <a:srgbClr val="007934"/>
          </a:solidFill>
          <a:latin typeface="Calibri" panose="020F0502020204030204" pitchFamily="34" charset="0"/>
          <a:ea typeface="Calibri" panose="020F0502020204030204" pitchFamily="34"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600" kern="1200">
          <a:solidFill>
            <a:srgbClr val="282B2E"/>
          </a:solidFill>
          <a:latin typeface="Calibri" panose="020F0502020204030204" pitchFamily="34" charset="0"/>
          <a:ea typeface="Calibri" panose="020F0502020204030204" pitchFamily="34" charset="0"/>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rgbClr val="282B2E"/>
          </a:solidFill>
          <a:latin typeface="Calibri" panose="020F0502020204030204" pitchFamily="34" charset="0"/>
          <a:ea typeface="Calibri" panose="020F0502020204030204" pitchFamily="34" charset="0"/>
          <a:cs typeface="Arial"/>
        </a:defRPr>
      </a:lvl2pPr>
      <a:lvl3pPr marL="1143000" indent="-228600" algn="l" defTabSz="457200" rtl="0" eaLnBrk="1" fontAlgn="base" hangingPunct="1">
        <a:spcBef>
          <a:spcPct val="20000"/>
        </a:spcBef>
        <a:spcAft>
          <a:spcPct val="0"/>
        </a:spcAft>
        <a:buFont typeface="Arial" panose="020B0604020202020204" pitchFamily="34" charset="0"/>
        <a:buChar char="•"/>
        <a:defRPr sz="2200" kern="1200">
          <a:solidFill>
            <a:srgbClr val="282B2E"/>
          </a:solidFill>
          <a:latin typeface="Calibri" panose="020F0502020204030204" pitchFamily="34" charset="0"/>
          <a:ea typeface="Calibri" panose="020F0502020204030204" pitchFamily="34" charset="0"/>
          <a:cs typeface="Arial"/>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282B2E"/>
          </a:solidFill>
          <a:latin typeface="Calibri" panose="020F0502020204030204" pitchFamily="34" charset="0"/>
          <a:ea typeface="Calibri" panose="020F0502020204030204" pitchFamily="34" charset="0"/>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kern="1200">
          <a:solidFill>
            <a:srgbClr val="282B2E"/>
          </a:solidFill>
          <a:latin typeface="Calibri" panose="020F0502020204030204" pitchFamily="34" charset="0"/>
          <a:ea typeface="Calibri" panose="020F050202020403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421467" y="6578601"/>
            <a:ext cx="9770533"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1" y="6578601"/>
            <a:ext cx="2434167"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97367" y="-38100"/>
            <a:ext cx="1201631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4" name="Text Placeholder 9"/>
          <p:cNvSpPr txBox="1">
            <a:spLocks/>
          </p:cNvSpPr>
          <p:nvPr/>
        </p:nvSpPr>
        <p:spPr>
          <a:xfrm>
            <a:off x="11588752" y="6605588"/>
            <a:ext cx="603249" cy="241300"/>
          </a:xfrm>
          <a:prstGeom prst="rect">
            <a:avLst/>
          </a:prstGeom>
        </p:spPr>
        <p:txBody>
          <a:bodyPr>
            <a:norm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200" eaLnBrk="1" fontAlgn="base" hangingPunct="1">
              <a:lnSpc>
                <a:spcPct val="90000"/>
              </a:lnSpc>
              <a:spcBef>
                <a:spcPct val="20000"/>
              </a:spcBef>
              <a:spcAft>
                <a:spcPct val="0"/>
              </a:spcAft>
              <a:buFont typeface="Arial" panose="020B0604020202020204" pitchFamily="34" charset="0"/>
              <a:buNone/>
            </a:pPr>
            <a:fld id="{2CCD9EC0-66C5-4446-9EA5-B869C9FB46F0}" type="slidenum">
              <a:rPr lang="en-US" altLang="en-US" sz="900">
                <a:solidFill>
                  <a:srgbClr val="FFFFFF"/>
                </a:solidFill>
                <a:latin typeface="Franklin Gothic Book" panose="020B0503020102020204" pitchFamily="34" charset="0"/>
                <a:cs typeface="Arial" panose="020B0604020202020204" pitchFamily="34" charset="0"/>
              </a:rPr>
              <a:pPr algn="ctr" defTabSz="457200" eaLnBrk="1" fontAlgn="base" hangingPunct="1">
                <a:lnSpc>
                  <a:spcPct val="90000"/>
                </a:lnSpc>
                <a:spcBef>
                  <a:spcPct val="20000"/>
                </a:spcBef>
                <a:spcAft>
                  <a:spcPct val="0"/>
                </a:spcAft>
                <a:buFont typeface="Arial" panose="020B0604020202020204" pitchFamily="34" charset="0"/>
                <a:buNone/>
              </a:pPr>
              <a:t>‹#›</a:t>
            </a:fld>
            <a:endParaRPr lang="en-US" altLang="en-US" sz="900">
              <a:solidFill>
                <a:srgbClr val="FFFFFF"/>
              </a:solidFill>
              <a:latin typeface="Franklin Gothic Book" panose="020B0503020102020204" pitchFamily="34" charset="0"/>
              <a:cs typeface="Arial" panose="020B0604020202020204" pitchFamily="34" charset="0"/>
            </a:endParaRPr>
          </a:p>
        </p:txBody>
      </p:sp>
      <p:sp>
        <p:nvSpPr>
          <p:cNvPr id="11" name="Rectangle 10"/>
          <p:cNvSpPr/>
          <p:nvPr/>
        </p:nvSpPr>
        <p:spPr bwMode="auto">
          <a:xfrm flipH="1" flipV="1">
            <a:off x="0" y="787401"/>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TextBox 4"/>
          <p:cNvSpPr txBox="1"/>
          <p:nvPr/>
        </p:nvSpPr>
        <p:spPr>
          <a:xfrm>
            <a:off x="97368" y="6596064"/>
            <a:ext cx="6593417" cy="238125"/>
          </a:xfrm>
          <a:prstGeom prst="rect">
            <a:avLst/>
          </a:prstGeom>
          <a:noFill/>
        </p:spPr>
        <p:txBody>
          <a:bodyPr>
            <a:spAutoFit/>
          </a:bodyPr>
          <a:lstStyle/>
          <a:p>
            <a:pPr defTabSz="457200" fontAlgn="base">
              <a:spcBef>
                <a:spcPct val="0"/>
              </a:spcBef>
              <a:spcAft>
                <a:spcPct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55601" y="1047751"/>
            <a:ext cx="1097915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Rectangle 1"/>
          <p:cNvSpPr/>
          <p:nvPr userDrawn="1"/>
        </p:nvSpPr>
        <p:spPr>
          <a:xfrm>
            <a:off x="6690784" y="6595662"/>
            <a:ext cx="6096000" cy="238527"/>
          </a:xfrm>
          <a:prstGeom prst="rect">
            <a:avLst/>
          </a:prstGeom>
        </p:spPr>
        <p:txBody>
          <a:bodyPr>
            <a:spAutoFit/>
          </a:bodyPr>
          <a:lstStyle/>
          <a:p>
            <a:pPr defTabSz="457200" fontAlgn="base">
              <a:spcBef>
                <a:spcPct val="0"/>
              </a:spcBef>
              <a:spcAft>
                <a:spcPct val="0"/>
              </a:spcAft>
            </a:pPr>
            <a:r>
              <a:rPr lang="en-US" sz="950" dirty="0" smtClean="0">
                <a:solidFill>
                  <a:prstClr val="white"/>
                </a:solidFill>
                <a:latin typeface="Franklin Gothic Medium"/>
                <a:ea typeface="ＭＳ Ｐゴシック" pitchFamily="-106" charset="-128"/>
                <a:cs typeface="ＭＳ Ｐゴシック" pitchFamily="-106" charset="-128"/>
              </a:rPr>
              <a:t>FUEL CELL TECHNOLOGIES OFFICE</a:t>
            </a:r>
            <a:endParaRPr lang="en-US" sz="950" dirty="0">
              <a:solidFill>
                <a:prstClr val="white"/>
              </a:solidFill>
              <a:latin typeface="Franklin Gothic Medium"/>
              <a:ea typeface="ＭＳ Ｐゴシック" pitchFamily="-106" charset="-128"/>
              <a:cs typeface="ＭＳ Ｐゴシック" pitchFamily="-106" charset="-128"/>
            </a:endParaRPr>
          </a:p>
        </p:txBody>
      </p:sp>
      <p:cxnSp>
        <p:nvCxnSpPr>
          <p:cNvPr id="16" name="Straight Connector 15"/>
          <p:cNvCxnSpPr/>
          <p:nvPr userDrawn="1"/>
        </p:nvCxnSpPr>
        <p:spPr>
          <a:xfrm>
            <a:off x="6640285" y="6600624"/>
            <a:ext cx="0" cy="2286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393055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Lst>
  <p:timing>
    <p:tnLst>
      <p:par>
        <p:cTn id="1" dur="indefinite" restart="never" nodeType="tmRoot"/>
      </p:par>
    </p:tnLst>
  </p:timing>
  <p:txStyles>
    <p:titleStyle>
      <a:lvl1pPr algn="l" defTabSz="457200" rtl="0" eaLnBrk="1" fontAlgn="base" hangingPunct="1">
        <a:spcBef>
          <a:spcPct val="0"/>
        </a:spcBef>
        <a:spcAft>
          <a:spcPct val="0"/>
        </a:spcAft>
        <a:defRPr lang="en-US" sz="3300" b="1" kern="1200" dirty="0">
          <a:solidFill>
            <a:srgbClr val="007934"/>
          </a:solidFill>
          <a:latin typeface="Calibri" panose="020F0502020204030204" pitchFamily="34" charset="0"/>
          <a:ea typeface="Calibri" panose="020F0502020204030204" pitchFamily="34"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600" kern="1200">
          <a:solidFill>
            <a:srgbClr val="282B2E"/>
          </a:solidFill>
          <a:latin typeface="Calibri" panose="020F0502020204030204" pitchFamily="34" charset="0"/>
          <a:ea typeface="Calibri" panose="020F0502020204030204" pitchFamily="34" charset="0"/>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rgbClr val="282B2E"/>
          </a:solidFill>
          <a:latin typeface="Calibri" panose="020F0502020204030204" pitchFamily="34" charset="0"/>
          <a:ea typeface="Calibri" panose="020F0502020204030204" pitchFamily="34" charset="0"/>
          <a:cs typeface="Arial"/>
        </a:defRPr>
      </a:lvl2pPr>
      <a:lvl3pPr marL="1143000" indent="-228600" algn="l" defTabSz="457200" rtl="0" eaLnBrk="1" fontAlgn="base" hangingPunct="1">
        <a:spcBef>
          <a:spcPct val="20000"/>
        </a:spcBef>
        <a:spcAft>
          <a:spcPct val="0"/>
        </a:spcAft>
        <a:buFont typeface="Arial" panose="020B0604020202020204" pitchFamily="34" charset="0"/>
        <a:buChar char="•"/>
        <a:defRPr sz="2200" kern="1200">
          <a:solidFill>
            <a:srgbClr val="282B2E"/>
          </a:solidFill>
          <a:latin typeface="Calibri" panose="020F0502020204030204" pitchFamily="34" charset="0"/>
          <a:ea typeface="Calibri" panose="020F0502020204030204" pitchFamily="34" charset="0"/>
          <a:cs typeface="Arial"/>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282B2E"/>
          </a:solidFill>
          <a:latin typeface="Calibri" panose="020F0502020204030204" pitchFamily="34" charset="0"/>
          <a:ea typeface="Calibri" panose="020F0502020204030204" pitchFamily="34" charset="0"/>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kern="1200">
          <a:solidFill>
            <a:srgbClr val="282B2E"/>
          </a:solidFill>
          <a:latin typeface="Calibri" panose="020F0502020204030204" pitchFamily="34" charset="0"/>
          <a:ea typeface="Calibri" panose="020F050202020403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421467" y="6578601"/>
            <a:ext cx="9770533"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1" y="6578601"/>
            <a:ext cx="2434167"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97367" y="-38100"/>
            <a:ext cx="1201631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4" name="Text Placeholder 9"/>
          <p:cNvSpPr txBox="1">
            <a:spLocks/>
          </p:cNvSpPr>
          <p:nvPr/>
        </p:nvSpPr>
        <p:spPr>
          <a:xfrm>
            <a:off x="11588752" y="6605588"/>
            <a:ext cx="603249" cy="241300"/>
          </a:xfrm>
          <a:prstGeom prst="rect">
            <a:avLst/>
          </a:prstGeom>
        </p:spPr>
        <p:txBody>
          <a:bodyPr>
            <a:norm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200" eaLnBrk="1" fontAlgn="base" hangingPunct="1">
              <a:lnSpc>
                <a:spcPct val="90000"/>
              </a:lnSpc>
              <a:spcBef>
                <a:spcPct val="20000"/>
              </a:spcBef>
              <a:spcAft>
                <a:spcPct val="0"/>
              </a:spcAft>
              <a:buFont typeface="Arial" panose="020B0604020202020204" pitchFamily="34" charset="0"/>
              <a:buNone/>
            </a:pPr>
            <a:fld id="{2CCD9EC0-66C5-4446-9EA5-B869C9FB46F0}" type="slidenum">
              <a:rPr lang="en-US" altLang="en-US" sz="900">
                <a:solidFill>
                  <a:srgbClr val="FFFFFF"/>
                </a:solidFill>
                <a:latin typeface="Franklin Gothic Book" panose="020B0503020102020204" pitchFamily="34" charset="0"/>
                <a:cs typeface="Arial" panose="020B0604020202020204" pitchFamily="34" charset="0"/>
              </a:rPr>
              <a:pPr algn="ctr" defTabSz="457200" eaLnBrk="1" fontAlgn="base" hangingPunct="1">
                <a:lnSpc>
                  <a:spcPct val="90000"/>
                </a:lnSpc>
                <a:spcBef>
                  <a:spcPct val="20000"/>
                </a:spcBef>
                <a:spcAft>
                  <a:spcPct val="0"/>
                </a:spcAft>
                <a:buFont typeface="Arial" panose="020B0604020202020204" pitchFamily="34" charset="0"/>
                <a:buNone/>
              </a:pPr>
              <a:t>‹#›</a:t>
            </a:fld>
            <a:endParaRPr lang="en-US" altLang="en-US" sz="900">
              <a:solidFill>
                <a:srgbClr val="FFFFFF"/>
              </a:solidFill>
              <a:latin typeface="Franklin Gothic Book" panose="020B0503020102020204" pitchFamily="34" charset="0"/>
              <a:cs typeface="Arial" panose="020B0604020202020204" pitchFamily="34" charset="0"/>
            </a:endParaRPr>
          </a:p>
        </p:txBody>
      </p:sp>
      <p:sp>
        <p:nvSpPr>
          <p:cNvPr id="11" name="Rectangle 10"/>
          <p:cNvSpPr/>
          <p:nvPr/>
        </p:nvSpPr>
        <p:spPr bwMode="auto">
          <a:xfrm flipH="1" flipV="1">
            <a:off x="0" y="787401"/>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TextBox 4"/>
          <p:cNvSpPr txBox="1"/>
          <p:nvPr/>
        </p:nvSpPr>
        <p:spPr>
          <a:xfrm>
            <a:off x="97368" y="6596064"/>
            <a:ext cx="6593417" cy="238125"/>
          </a:xfrm>
          <a:prstGeom prst="rect">
            <a:avLst/>
          </a:prstGeom>
          <a:noFill/>
        </p:spPr>
        <p:txBody>
          <a:bodyPr>
            <a:spAutoFit/>
          </a:bodyPr>
          <a:lstStyle/>
          <a:p>
            <a:pPr defTabSz="457200" fontAlgn="base">
              <a:spcBef>
                <a:spcPct val="0"/>
              </a:spcBef>
              <a:spcAft>
                <a:spcPct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55601" y="1047751"/>
            <a:ext cx="1097915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Rectangle 1"/>
          <p:cNvSpPr/>
          <p:nvPr userDrawn="1"/>
        </p:nvSpPr>
        <p:spPr>
          <a:xfrm>
            <a:off x="6690784" y="6595662"/>
            <a:ext cx="6096000" cy="238527"/>
          </a:xfrm>
          <a:prstGeom prst="rect">
            <a:avLst/>
          </a:prstGeom>
        </p:spPr>
        <p:txBody>
          <a:bodyPr>
            <a:spAutoFit/>
          </a:bodyPr>
          <a:lstStyle/>
          <a:p>
            <a:pPr defTabSz="457200" fontAlgn="base">
              <a:spcBef>
                <a:spcPct val="0"/>
              </a:spcBef>
              <a:spcAft>
                <a:spcPct val="0"/>
              </a:spcAft>
            </a:pPr>
            <a:r>
              <a:rPr lang="en-US" sz="950" dirty="0">
                <a:solidFill>
                  <a:prstClr val="white"/>
                </a:solidFill>
                <a:latin typeface="Franklin Gothic Medium"/>
                <a:ea typeface="ＭＳ Ｐゴシック" pitchFamily="-106" charset="-128"/>
                <a:cs typeface="ＭＳ Ｐゴシック" pitchFamily="-106" charset="-128"/>
              </a:rPr>
              <a:t>FUEL CELL TECHNOLOGIES OFFICE</a:t>
            </a:r>
          </a:p>
        </p:txBody>
      </p:sp>
      <p:cxnSp>
        <p:nvCxnSpPr>
          <p:cNvPr id="16" name="Straight Connector 15"/>
          <p:cNvCxnSpPr/>
          <p:nvPr userDrawn="1"/>
        </p:nvCxnSpPr>
        <p:spPr>
          <a:xfrm>
            <a:off x="6640285" y="6600624"/>
            <a:ext cx="0" cy="2286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148605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1" r:id="rId39"/>
    <p:sldLayoutId id="2147483842" r:id="rId40"/>
    <p:sldLayoutId id="2147483843" r:id="rId41"/>
    <p:sldLayoutId id="2147483844" r:id="rId42"/>
    <p:sldLayoutId id="2147483845" r:id="rId43"/>
    <p:sldLayoutId id="2147483846" r:id="rId44"/>
    <p:sldLayoutId id="2147483847" r:id="rId45"/>
  </p:sldLayoutIdLst>
  <p:timing>
    <p:tnLst>
      <p:par>
        <p:cTn id="1" dur="indefinite" restart="never" nodeType="tmRoot"/>
      </p:par>
    </p:tnLst>
  </p:timing>
  <p:txStyles>
    <p:titleStyle>
      <a:lvl1pPr algn="l" defTabSz="457200" rtl="0" eaLnBrk="1" fontAlgn="base" hangingPunct="1">
        <a:spcBef>
          <a:spcPct val="0"/>
        </a:spcBef>
        <a:spcAft>
          <a:spcPct val="0"/>
        </a:spcAft>
        <a:defRPr lang="en-US" sz="3300" b="1" kern="1200" dirty="0">
          <a:solidFill>
            <a:srgbClr val="007934"/>
          </a:solidFill>
          <a:latin typeface="Calibri" panose="020F0502020204030204" pitchFamily="34" charset="0"/>
          <a:ea typeface="Calibri" panose="020F0502020204030204" pitchFamily="34"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600" kern="1200">
          <a:solidFill>
            <a:srgbClr val="282B2E"/>
          </a:solidFill>
          <a:latin typeface="Calibri" panose="020F0502020204030204" pitchFamily="34" charset="0"/>
          <a:ea typeface="Calibri" panose="020F0502020204030204" pitchFamily="34" charset="0"/>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rgbClr val="282B2E"/>
          </a:solidFill>
          <a:latin typeface="Calibri" panose="020F0502020204030204" pitchFamily="34" charset="0"/>
          <a:ea typeface="Calibri" panose="020F0502020204030204" pitchFamily="34" charset="0"/>
          <a:cs typeface="Arial"/>
        </a:defRPr>
      </a:lvl2pPr>
      <a:lvl3pPr marL="1143000" indent="-228600" algn="l" defTabSz="457200" rtl="0" eaLnBrk="1" fontAlgn="base" hangingPunct="1">
        <a:spcBef>
          <a:spcPct val="20000"/>
        </a:spcBef>
        <a:spcAft>
          <a:spcPct val="0"/>
        </a:spcAft>
        <a:buFont typeface="Arial" panose="020B0604020202020204" pitchFamily="34" charset="0"/>
        <a:buChar char="•"/>
        <a:defRPr sz="2200" kern="1200">
          <a:solidFill>
            <a:srgbClr val="282B2E"/>
          </a:solidFill>
          <a:latin typeface="Calibri" panose="020F0502020204030204" pitchFamily="34" charset="0"/>
          <a:ea typeface="Calibri" panose="020F0502020204030204" pitchFamily="34" charset="0"/>
          <a:cs typeface="Arial"/>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282B2E"/>
          </a:solidFill>
          <a:latin typeface="Calibri" panose="020F0502020204030204" pitchFamily="34" charset="0"/>
          <a:ea typeface="Calibri" panose="020F0502020204030204" pitchFamily="34" charset="0"/>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kern="1200">
          <a:solidFill>
            <a:srgbClr val="282B2E"/>
          </a:solidFill>
          <a:latin typeface="Calibri" panose="020F0502020204030204" pitchFamily="34" charset="0"/>
          <a:ea typeface="Calibri" panose="020F050202020403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421467" y="6578601"/>
            <a:ext cx="9770533"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1" y="6578601"/>
            <a:ext cx="2434167"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97367" y="-38100"/>
            <a:ext cx="1201631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4" name="Text Placeholder 9"/>
          <p:cNvSpPr txBox="1">
            <a:spLocks/>
          </p:cNvSpPr>
          <p:nvPr/>
        </p:nvSpPr>
        <p:spPr>
          <a:xfrm>
            <a:off x="11588752" y="6605588"/>
            <a:ext cx="603249" cy="241300"/>
          </a:xfrm>
          <a:prstGeom prst="rect">
            <a:avLst/>
          </a:prstGeom>
        </p:spPr>
        <p:txBody>
          <a:bodyPr>
            <a:norm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200" eaLnBrk="1" fontAlgn="base" hangingPunct="1">
              <a:lnSpc>
                <a:spcPct val="90000"/>
              </a:lnSpc>
              <a:spcBef>
                <a:spcPct val="20000"/>
              </a:spcBef>
              <a:spcAft>
                <a:spcPct val="0"/>
              </a:spcAft>
              <a:buFont typeface="Arial" panose="020B0604020202020204" pitchFamily="34" charset="0"/>
              <a:buNone/>
            </a:pPr>
            <a:fld id="{2CCD9EC0-66C5-4446-9EA5-B869C9FB46F0}" type="slidenum">
              <a:rPr lang="en-US" altLang="en-US" sz="900">
                <a:solidFill>
                  <a:srgbClr val="FFFFFF"/>
                </a:solidFill>
                <a:latin typeface="Franklin Gothic Book" panose="020B0503020102020204" pitchFamily="34" charset="0"/>
                <a:cs typeface="Arial" panose="020B0604020202020204" pitchFamily="34" charset="0"/>
              </a:rPr>
              <a:pPr algn="ctr" defTabSz="457200" eaLnBrk="1" fontAlgn="base" hangingPunct="1">
                <a:lnSpc>
                  <a:spcPct val="90000"/>
                </a:lnSpc>
                <a:spcBef>
                  <a:spcPct val="20000"/>
                </a:spcBef>
                <a:spcAft>
                  <a:spcPct val="0"/>
                </a:spcAft>
                <a:buFont typeface="Arial" panose="020B0604020202020204" pitchFamily="34" charset="0"/>
                <a:buNone/>
              </a:pPr>
              <a:t>‹#›</a:t>
            </a:fld>
            <a:endParaRPr lang="en-US" altLang="en-US" sz="900">
              <a:solidFill>
                <a:srgbClr val="FFFFFF"/>
              </a:solidFill>
              <a:latin typeface="Franklin Gothic Book" panose="020B0503020102020204" pitchFamily="34" charset="0"/>
              <a:cs typeface="Arial" panose="020B0604020202020204" pitchFamily="34" charset="0"/>
            </a:endParaRPr>
          </a:p>
        </p:txBody>
      </p:sp>
      <p:sp>
        <p:nvSpPr>
          <p:cNvPr id="11" name="Rectangle 10"/>
          <p:cNvSpPr/>
          <p:nvPr/>
        </p:nvSpPr>
        <p:spPr bwMode="auto">
          <a:xfrm flipH="1" flipV="1">
            <a:off x="0" y="787401"/>
            <a:ext cx="12192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1800">
              <a:solidFill>
                <a:srgbClr val="FFFFFF"/>
              </a:solidFill>
              <a:ea typeface="ＭＳ Ｐゴシック" pitchFamily="-106" charset="-128"/>
              <a:cs typeface="ＭＳ Ｐゴシック" pitchFamily="-106" charset="-128"/>
            </a:endParaRPr>
          </a:p>
        </p:txBody>
      </p:sp>
      <p:sp>
        <p:nvSpPr>
          <p:cNvPr id="5" name="TextBox 4"/>
          <p:cNvSpPr txBox="1"/>
          <p:nvPr/>
        </p:nvSpPr>
        <p:spPr>
          <a:xfrm>
            <a:off x="97368" y="6596064"/>
            <a:ext cx="6593417" cy="238125"/>
          </a:xfrm>
          <a:prstGeom prst="rect">
            <a:avLst/>
          </a:prstGeom>
          <a:noFill/>
        </p:spPr>
        <p:txBody>
          <a:bodyPr>
            <a:spAutoFit/>
          </a:bodyPr>
          <a:lstStyle/>
          <a:p>
            <a:pPr defTabSz="457200" fontAlgn="base">
              <a:spcBef>
                <a:spcPct val="0"/>
              </a:spcBef>
              <a:spcAft>
                <a:spcPct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55601" y="1047751"/>
            <a:ext cx="1097915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Rectangle 1"/>
          <p:cNvSpPr/>
          <p:nvPr userDrawn="1"/>
        </p:nvSpPr>
        <p:spPr>
          <a:xfrm>
            <a:off x="6690784" y="6595662"/>
            <a:ext cx="6096000" cy="238527"/>
          </a:xfrm>
          <a:prstGeom prst="rect">
            <a:avLst/>
          </a:prstGeom>
        </p:spPr>
        <p:txBody>
          <a:bodyPr>
            <a:spAutoFit/>
          </a:bodyPr>
          <a:lstStyle/>
          <a:p>
            <a:pPr defTabSz="457200" fontAlgn="base">
              <a:spcBef>
                <a:spcPct val="0"/>
              </a:spcBef>
              <a:spcAft>
                <a:spcPct val="0"/>
              </a:spcAft>
            </a:pPr>
            <a:r>
              <a:rPr lang="en-US" sz="950" dirty="0" smtClean="0">
                <a:solidFill>
                  <a:prstClr val="white"/>
                </a:solidFill>
                <a:latin typeface="Franklin Gothic Medium"/>
                <a:ea typeface="ＭＳ Ｐゴシック" pitchFamily="-106" charset="-128"/>
                <a:cs typeface="ＭＳ Ｐゴシック" pitchFamily="-106" charset="-128"/>
              </a:rPr>
              <a:t>FUEL CELL TECHNOLOGIES OFFICE</a:t>
            </a:r>
            <a:endParaRPr lang="en-US" sz="950" dirty="0">
              <a:solidFill>
                <a:prstClr val="white"/>
              </a:solidFill>
              <a:latin typeface="Franklin Gothic Medium"/>
              <a:ea typeface="ＭＳ Ｐゴシック" pitchFamily="-106" charset="-128"/>
              <a:cs typeface="ＭＳ Ｐゴシック" pitchFamily="-106" charset="-128"/>
            </a:endParaRPr>
          </a:p>
        </p:txBody>
      </p:sp>
      <p:cxnSp>
        <p:nvCxnSpPr>
          <p:cNvPr id="16" name="Straight Connector 15"/>
          <p:cNvCxnSpPr/>
          <p:nvPr userDrawn="1"/>
        </p:nvCxnSpPr>
        <p:spPr>
          <a:xfrm>
            <a:off x="6640285" y="6600624"/>
            <a:ext cx="0" cy="2286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72349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 id="2147483878" r:id="rId30"/>
    <p:sldLayoutId id="2147483879" r:id="rId31"/>
    <p:sldLayoutId id="2147483880" r:id="rId32"/>
    <p:sldLayoutId id="2147483881" r:id="rId33"/>
    <p:sldLayoutId id="2147483882" r:id="rId34"/>
    <p:sldLayoutId id="2147483883" r:id="rId35"/>
    <p:sldLayoutId id="2147483884" r:id="rId36"/>
    <p:sldLayoutId id="2147483885" r:id="rId37"/>
    <p:sldLayoutId id="2147483886" r:id="rId38"/>
    <p:sldLayoutId id="2147483887" r:id="rId39"/>
    <p:sldLayoutId id="2147483888" r:id="rId40"/>
    <p:sldLayoutId id="2147483889" r:id="rId41"/>
    <p:sldLayoutId id="2147483890" r:id="rId42"/>
    <p:sldLayoutId id="2147483891" r:id="rId43"/>
    <p:sldLayoutId id="2147483892" r:id="rId44"/>
    <p:sldLayoutId id="2147483893" r:id="rId45"/>
    <p:sldLayoutId id="2147483894" r:id="rId46"/>
  </p:sldLayoutIdLst>
  <p:timing>
    <p:tnLst>
      <p:par>
        <p:cTn id="1" dur="indefinite" restart="never" nodeType="tmRoot"/>
      </p:par>
    </p:tnLst>
  </p:timing>
  <p:txStyles>
    <p:titleStyle>
      <a:lvl1pPr algn="l" defTabSz="457200" rtl="0" eaLnBrk="1" fontAlgn="base" hangingPunct="1">
        <a:spcBef>
          <a:spcPct val="0"/>
        </a:spcBef>
        <a:spcAft>
          <a:spcPct val="0"/>
        </a:spcAft>
        <a:defRPr lang="en-US" sz="3300" b="1" kern="1200" dirty="0">
          <a:solidFill>
            <a:srgbClr val="007934"/>
          </a:solidFill>
          <a:latin typeface="Calibri" panose="020F0502020204030204" pitchFamily="34" charset="0"/>
          <a:ea typeface="Calibri" panose="020F0502020204030204" pitchFamily="34"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600" kern="1200">
          <a:solidFill>
            <a:srgbClr val="282B2E"/>
          </a:solidFill>
          <a:latin typeface="Calibri" panose="020F0502020204030204" pitchFamily="34" charset="0"/>
          <a:ea typeface="Calibri" panose="020F0502020204030204" pitchFamily="34" charset="0"/>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rgbClr val="282B2E"/>
          </a:solidFill>
          <a:latin typeface="Calibri" panose="020F0502020204030204" pitchFamily="34" charset="0"/>
          <a:ea typeface="Calibri" panose="020F0502020204030204" pitchFamily="34" charset="0"/>
          <a:cs typeface="Arial"/>
        </a:defRPr>
      </a:lvl2pPr>
      <a:lvl3pPr marL="1143000" indent="-228600" algn="l" defTabSz="457200" rtl="0" eaLnBrk="1" fontAlgn="base" hangingPunct="1">
        <a:spcBef>
          <a:spcPct val="20000"/>
        </a:spcBef>
        <a:spcAft>
          <a:spcPct val="0"/>
        </a:spcAft>
        <a:buFont typeface="Arial" panose="020B0604020202020204" pitchFamily="34" charset="0"/>
        <a:buChar char="•"/>
        <a:defRPr sz="2200" kern="1200">
          <a:solidFill>
            <a:srgbClr val="282B2E"/>
          </a:solidFill>
          <a:latin typeface="Calibri" panose="020F0502020204030204" pitchFamily="34" charset="0"/>
          <a:ea typeface="Calibri" panose="020F0502020204030204" pitchFamily="34" charset="0"/>
          <a:cs typeface="Arial"/>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282B2E"/>
          </a:solidFill>
          <a:latin typeface="Calibri" panose="020F0502020204030204" pitchFamily="34" charset="0"/>
          <a:ea typeface="Calibri" panose="020F0502020204030204" pitchFamily="34" charset="0"/>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kern="1200">
          <a:solidFill>
            <a:srgbClr val="282B2E"/>
          </a:solidFill>
          <a:latin typeface="Calibri" panose="020F0502020204030204" pitchFamily="34" charset="0"/>
          <a:ea typeface="Calibri" panose="020F050202020403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41.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86.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14.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Pete Devlin, Market Transformation Program Manager </a:t>
            </a:r>
            <a:r>
              <a:rPr lang="en-US" dirty="0"/>
              <a:t>– Fuel Cell Technologies Office</a:t>
            </a:r>
          </a:p>
          <a:p>
            <a:endParaRPr lang="en-US" dirty="0"/>
          </a:p>
        </p:txBody>
      </p:sp>
      <p:sp>
        <p:nvSpPr>
          <p:cNvPr id="5" name="Text Placeholder 4"/>
          <p:cNvSpPr>
            <a:spLocks noGrp="1"/>
          </p:cNvSpPr>
          <p:nvPr>
            <p:ph type="body" sz="quarter" idx="13"/>
          </p:nvPr>
        </p:nvSpPr>
        <p:spPr/>
        <p:txBody>
          <a:bodyPr/>
          <a:lstStyle/>
          <a:p>
            <a:r>
              <a:rPr lang="en-US" dirty="0" err="1" smtClean="0"/>
              <a:t>AltWheels</a:t>
            </a:r>
            <a:endParaRPr lang="en-US" dirty="0"/>
          </a:p>
        </p:txBody>
      </p:sp>
      <p:sp>
        <p:nvSpPr>
          <p:cNvPr id="2" name="Title 1"/>
          <p:cNvSpPr>
            <a:spLocks noGrp="1"/>
          </p:cNvSpPr>
          <p:nvPr>
            <p:ph type="title"/>
          </p:nvPr>
        </p:nvSpPr>
        <p:spPr/>
        <p:txBody>
          <a:bodyPr/>
          <a:lstStyle/>
          <a:p>
            <a:r>
              <a:rPr lang="en-US" dirty="0" smtClean="0"/>
              <a:t>Hydrogen and Fuel Cells Overview </a:t>
            </a:r>
            <a:endParaRPr lang="en-US" dirty="0"/>
          </a:p>
        </p:txBody>
      </p:sp>
      <p:sp>
        <p:nvSpPr>
          <p:cNvPr id="7" name="Text Placeholder 6"/>
          <p:cNvSpPr>
            <a:spLocks noGrp="1"/>
          </p:cNvSpPr>
          <p:nvPr>
            <p:ph type="body" sz="quarter" idx="14"/>
          </p:nvPr>
        </p:nvSpPr>
        <p:spPr/>
        <p:txBody>
          <a:bodyPr/>
          <a:lstStyle/>
          <a:p>
            <a:r>
              <a:rPr lang="en-US" dirty="0" smtClean="0"/>
              <a:t>October 2, 2017 – Washington, DC</a:t>
            </a:r>
            <a:endParaRPr lang="en-US" dirty="0"/>
          </a:p>
        </p:txBody>
      </p:sp>
    </p:spTree>
    <p:extLst>
      <p:ext uri="{BB962C8B-B14F-4D97-AF65-F5344CB8AC3E}">
        <p14:creationId xmlns:p14="http://schemas.microsoft.com/office/powerpoint/2010/main" val="2981921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485" y="4448763"/>
            <a:ext cx="4442847" cy="212700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473" y="3121213"/>
            <a:ext cx="5043375" cy="1609787"/>
          </a:xfrm>
          <a:prstGeom prst="rect">
            <a:avLst/>
          </a:prstGeom>
        </p:spPr>
      </p:pic>
      <p:sp>
        <p:nvSpPr>
          <p:cNvPr id="2" name="Title 1"/>
          <p:cNvSpPr>
            <a:spLocks noGrp="1"/>
          </p:cNvSpPr>
          <p:nvPr>
            <p:ph type="title"/>
          </p:nvPr>
        </p:nvSpPr>
        <p:spPr/>
        <p:txBody>
          <a:bodyPr/>
          <a:lstStyle/>
          <a:p>
            <a:r>
              <a:rPr lang="en-US" smtClean="0"/>
              <a:t>Stationary Fuel Cells- Opportunities Emerging</a:t>
            </a:r>
            <a:endParaRPr lang="en-US" dirty="0"/>
          </a:p>
        </p:txBody>
      </p:sp>
      <p:sp>
        <p:nvSpPr>
          <p:cNvPr id="5" name="TextBox 4"/>
          <p:cNvSpPr txBox="1"/>
          <p:nvPr/>
        </p:nvSpPr>
        <p:spPr>
          <a:xfrm>
            <a:off x="9458931" y="7878116"/>
            <a:ext cx="1207008" cy="158496"/>
          </a:xfrm>
          <a:prstGeom prst="rect">
            <a:avLst/>
          </a:prstGeom>
        </p:spPr>
        <p:txBody>
          <a:bodyPr vert="horz" wrap="square" lIns="91440" tIns="45720" rIns="91440" bIns="45720" rtlCol="0">
            <a:noAutofit/>
          </a:bodyPr>
          <a:lstStyle/>
          <a:p>
            <a:pPr defTabSz="457200">
              <a:spcBef>
                <a:spcPct val="20000"/>
              </a:spcBef>
            </a:pPr>
            <a:r>
              <a:rPr lang="en-US" sz="800" dirty="0">
                <a:solidFill>
                  <a:prstClr val="white"/>
                </a:solidFill>
                <a:latin typeface="Franklin Gothic Medium"/>
                <a:ea typeface="MS PGothic" panose="020B0600070205080204" pitchFamily="34" charset="-128"/>
                <a:cs typeface="Arial Narrow"/>
              </a:rPr>
              <a:t>Photo credit. Time.com</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1169" r="40074" b="6579"/>
          <a:stretch/>
        </p:blipFill>
        <p:spPr>
          <a:xfrm>
            <a:off x="1495313" y="818405"/>
            <a:ext cx="4442908" cy="250570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6104" y="816087"/>
            <a:ext cx="4741896" cy="303922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2667" y="3347153"/>
            <a:ext cx="4723271" cy="3228611"/>
          </a:xfrm>
          <a:prstGeom prst="rect">
            <a:avLst/>
          </a:prstGeom>
        </p:spPr>
      </p:pic>
      <p:sp>
        <p:nvSpPr>
          <p:cNvPr id="34" name="TextBox 33"/>
          <p:cNvSpPr txBox="1"/>
          <p:nvPr/>
        </p:nvSpPr>
        <p:spPr>
          <a:xfrm>
            <a:off x="5926105" y="3339180"/>
            <a:ext cx="4741896" cy="1094507"/>
          </a:xfrm>
          <a:prstGeom prst="rect">
            <a:avLst/>
          </a:prstGeom>
          <a:solidFill>
            <a:schemeClr val="bg1">
              <a:lumMod val="95000"/>
              <a:alpha val="86000"/>
            </a:schemeClr>
          </a:solidFill>
        </p:spPr>
        <p:txBody>
          <a:bodyPr vert="horz" wrap="square" lIns="91440" tIns="45720" rIns="91440" bIns="45720" rtlCol="0" anchor="ctr">
            <a:noAutofit/>
          </a:bodyPr>
          <a:lstStyle/>
          <a:p>
            <a:pPr algn="ctr" defTabSz="457200">
              <a:lnSpc>
                <a:spcPct val="90000"/>
              </a:lnSpc>
              <a:spcBef>
                <a:spcPct val="0"/>
              </a:spcBef>
            </a:pPr>
            <a:r>
              <a:rPr lang="en-US" sz="3200" b="1" spc="-150" dirty="0">
                <a:solidFill>
                  <a:srgbClr val="002060"/>
                </a:solidFill>
                <a:latin typeface="Calibri" panose="020F0502020204030204" pitchFamily="34" charset="0"/>
                <a:ea typeface="MS PGothic" panose="020B0600070205080204" pitchFamily="34" charset="-128"/>
                <a:cs typeface="Arial Narrow"/>
              </a:rPr>
              <a:t>8,000 back up power units          </a:t>
            </a:r>
            <a:r>
              <a:rPr lang="en-US" sz="2800" dirty="0">
                <a:solidFill>
                  <a:srgbClr val="002060"/>
                </a:solidFill>
                <a:latin typeface="Calibri" panose="020F0502020204030204" pitchFamily="34" charset="0"/>
                <a:ea typeface="MS PGothic" panose="020B0600070205080204" pitchFamily="34" charset="-128"/>
                <a:cs typeface="Arial Narrow"/>
              </a:rPr>
              <a:t>deployed or on order  </a:t>
            </a:r>
            <a:endParaRPr lang="en-US" sz="3600" dirty="0">
              <a:solidFill>
                <a:srgbClr val="002060"/>
              </a:solidFill>
              <a:latin typeface="Calibri" panose="020F0502020204030204" pitchFamily="34" charset="0"/>
              <a:ea typeface="MS PGothic" panose="020B0600070205080204" pitchFamily="34" charset="-128"/>
              <a:cs typeface="Arial Narrow"/>
            </a:endParaRPr>
          </a:p>
        </p:txBody>
      </p:sp>
      <p:sp>
        <p:nvSpPr>
          <p:cNvPr id="36" name="TextBox 35"/>
          <p:cNvSpPr txBox="1"/>
          <p:nvPr/>
        </p:nvSpPr>
        <p:spPr>
          <a:xfrm>
            <a:off x="1486051" y="816087"/>
            <a:ext cx="4440052" cy="906799"/>
          </a:xfrm>
          <a:prstGeom prst="rect">
            <a:avLst/>
          </a:prstGeom>
          <a:solidFill>
            <a:srgbClr val="002060">
              <a:alpha val="86000"/>
            </a:srgbClr>
          </a:solidFill>
        </p:spPr>
        <p:txBody>
          <a:bodyPr vert="horz" wrap="square" lIns="91440" tIns="45720" rIns="91440" bIns="45720" rtlCol="0" anchor="ctr">
            <a:noAutofit/>
          </a:bodyPr>
          <a:lstStyle/>
          <a:p>
            <a:pPr algn="ctr" defTabSz="457200" fontAlgn="base">
              <a:lnSpc>
                <a:spcPct val="90000"/>
              </a:lnSpc>
              <a:spcBef>
                <a:spcPct val="0"/>
              </a:spcBef>
              <a:spcAft>
                <a:spcPct val="0"/>
              </a:spcAft>
            </a:pPr>
            <a:r>
              <a:rPr lang="en-US" sz="3000" b="1" spc="-150" dirty="0">
                <a:solidFill>
                  <a:prstClr val="white"/>
                </a:solidFill>
                <a:latin typeface="Calibri" panose="020F0502020204030204" pitchFamily="34" charset="0"/>
                <a:ea typeface="MS PGothic" panose="020B0600070205080204" pitchFamily="34" charset="-128"/>
              </a:rPr>
              <a:t>More than 235MW installed </a:t>
            </a:r>
            <a:r>
              <a:rPr lang="en-US" sz="2800" dirty="0">
                <a:solidFill>
                  <a:prstClr val="white"/>
                </a:solidFill>
                <a:latin typeface="Calibri" panose="020F0502020204030204" pitchFamily="34" charset="0"/>
                <a:ea typeface="MS PGothic" panose="020B0600070205080204" pitchFamily="34" charset="-128"/>
              </a:rPr>
              <a:t>across the US</a:t>
            </a:r>
            <a:endParaRPr lang="en-US" sz="2800" dirty="0">
              <a:solidFill>
                <a:prstClr val="white"/>
              </a:solidFill>
              <a:latin typeface="Calibri" panose="020F0502020204030204" pitchFamily="34" charset="0"/>
              <a:ea typeface="MS PGothic" panose="020B0600070205080204" pitchFamily="34" charset="-128"/>
              <a:cs typeface="Arial Narrow"/>
            </a:endParaRPr>
          </a:p>
        </p:txBody>
      </p:sp>
      <p:pic>
        <p:nvPicPr>
          <p:cNvPr id="8" name="Picture 7"/>
          <p:cNvPicPr>
            <a:picLocks noChangeAspect="1"/>
          </p:cNvPicPr>
          <p:nvPr/>
        </p:nvPicPr>
        <p:blipFill>
          <a:blip r:embed="rId8"/>
          <a:stretch>
            <a:fillRect/>
          </a:stretch>
        </p:blipFill>
        <p:spPr>
          <a:xfrm>
            <a:off x="-1791545" y="463952"/>
            <a:ext cx="1774983" cy="3401992"/>
          </a:xfrm>
          <a:prstGeom prst="rect">
            <a:avLst/>
          </a:prstGeom>
        </p:spPr>
      </p:pic>
    </p:spTree>
    <p:extLst>
      <p:ext uri="{BB962C8B-B14F-4D97-AF65-F5344CB8AC3E}">
        <p14:creationId xmlns:p14="http://schemas.microsoft.com/office/powerpoint/2010/main" val="419698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456709" y="864337"/>
            <a:ext cx="6973143" cy="68710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2" name="Title 2"/>
          <p:cNvSpPr txBox="1">
            <a:spLocks/>
          </p:cNvSpPr>
          <p:nvPr/>
        </p:nvSpPr>
        <p:spPr>
          <a:xfrm>
            <a:off x="1524000" y="-11113"/>
            <a:ext cx="6858000" cy="638176"/>
          </a:xfrm>
          <a:prstGeom prst="rect">
            <a:avLst/>
          </a:prstGeom>
        </p:spPr>
        <p:txBody>
          <a:bodyPr vert="horz" lIns="91440" tIns="45720" rIns="91440" bIns="45720" rtlCol="0" anchor="ctr">
            <a:normAutofit/>
          </a:bodyPr>
          <a:lstStyle>
            <a:lvl1pPr algn="l" defTabSz="457200" rtl="0" eaLnBrk="1" latinLnBrk="0" hangingPunct="1">
              <a:lnSpc>
                <a:spcPts val="2800"/>
              </a:lnSpc>
              <a:spcBef>
                <a:spcPct val="0"/>
              </a:spcBef>
              <a:buNone/>
              <a:defRPr sz="2600" b="1" kern="1200">
                <a:solidFill>
                  <a:srgbClr val="FFFFFF"/>
                </a:solidFill>
                <a:latin typeface="Calibri" panose="020F0502020204030204" pitchFamily="34" charset="0"/>
                <a:ea typeface="+mj-ea"/>
                <a:cs typeface="+mj-cs"/>
              </a:defRPr>
            </a:lvl1pPr>
          </a:lstStyle>
          <a:p>
            <a:pPr fontAlgn="base">
              <a:spcAft>
                <a:spcPct val="0"/>
              </a:spcAft>
            </a:pPr>
            <a:r>
              <a:rPr lang="en-US" sz="2800" dirty="0"/>
              <a:t>2017 Preliminary Jobs Analysis Updates</a:t>
            </a:r>
          </a:p>
        </p:txBody>
      </p:sp>
      <p:grpSp>
        <p:nvGrpSpPr>
          <p:cNvPr id="13" name="Group 12"/>
          <p:cNvGrpSpPr/>
          <p:nvPr/>
        </p:nvGrpSpPr>
        <p:grpSpPr>
          <a:xfrm>
            <a:off x="1637413" y="2300517"/>
            <a:ext cx="9331486" cy="4120723"/>
            <a:chOff x="113413" y="2519972"/>
            <a:chExt cx="9331486" cy="4120723"/>
          </a:xfrm>
        </p:grpSpPr>
        <p:grpSp>
          <p:nvGrpSpPr>
            <p:cNvPr id="24" name="Group 23"/>
            <p:cNvGrpSpPr/>
            <p:nvPr/>
          </p:nvGrpSpPr>
          <p:grpSpPr>
            <a:xfrm>
              <a:off x="1998574" y="2519972"/>
              <a:ext cx="7284624" cy="900545"/>
              <a:chOff x="2294182" y="2498407"/>
              <a:chExt cx="7284624" cy="900545"/>
            </a:xfrm>
          </p:grpSpPr>
          <p:sp>
            <p:nvSpPr>
              <p:cNvPr id="7" name="Rectangle 6"/>
              <p:cNvSpPr/>
              <p:nvPr/>
            </p:nvSpPr>
            <p:spPr>
              <a:xfrm>
                <a:off x="2294182" y="2604767"/>
                <a:ext cx="6973143" cy="706594"/>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5" name="TextBox 4"/>
              <p:cNvSpPr txBox="1"/>
              <p:nvPr/>
            </p:nvSpPr>
            <p:spPr>
              <a:xfrm>
                <a:off x="3634383" y="2498407"/>
                <a:ext cx="2583872" cy="900545"/>
              </a:xfrm>
              <a:prstGeom prst="rect">
                <a:avLst/>
              </a:prstGeom>
            </p:spPr>
            <p:txBody>
              <a:bodyPr vert="horz" wrap="square" lIns="91440" tIns="45720" rIns="91440" bIns="45720" rtlCol="0">
                <a:noAutofit/>
              </a:bodyPr>
              <a:lstStyle/>
              <a:p>
                <a:pPr defTabSz="457200">
                  <a:spcBef>
                    <a:spcPct val="20000"/>
                  </a:spcBef>
                </a:pPr>
                <a:r>
                  <a:rPr lang="en-US" sz="4800" b="1" dirty="0">
                    <a:solidFill>
                      <a:prstClr val="white"/>
                    </a:solidFill>
                    <a:latin typeface="Calibri" panose="020F0502020204030204" pitchFamily="34" charset="0"/>
                    <a:ea typeface="MS PGothic" panose="020B0600070205080204" pitchFamily="34" charset="-128"/>
                    <a:cs typeface="Arial Narrow"/>
                  </a:rPr>
                  <a:t>200,000</a:t>
                </a:r>
              </a:p>
            </p:txBody>
          </p:sp>
          <p:sp>
            <p:nvSpPr>
              <p:cNvPr id="6" name="TextBox 5"/>
              <p:cNvSpPr txBox="1"/>
              <p:nvPr/>
            </p:nvSpPr>
            <p:spPr>
              <a:xfrm>
                <a:off x="5261915" y="2525357"/>
                <a:ext cx="4316891" cy="609600"/>
              </a:xfrm>
              <a:prstGeom prst="rect">
                <a:avLst/>
              </a:prstGeom>
            </p:spPr>
            <p:txBody>
              <a:bodyPr vert="horz" wrap="square" lIns="91440" tIns="45720" rIns="91440" bIns="45720" rtlCol="0">
                <a:noAutofit/>
              </a:bodyPr>
              <a:lstStyle/>
              <a:p>
                <a:pPr algn="ctr" defTabSz="457200">
                  <a:spcBef>
                    <a:spcPct val="20000"/>
                  </a:spcBef>
                </a:pPr>
                <a:r>
                  <a:rPr lang="en-US" sz="4400" b="1" spc="-150" dirty="0">
                    <a:solidFill>
                      <a:prstClr val="white"/>
                    </a:solidFill>
                    <a:latin typeface="Calibri" panose="020F0502020204030204" pitchFamily="34" charset="0"/>
                    <a:ea typeface="MS PGothic" panose="020B0600070205080204" pitchFamily="34" charset="-128"/>
                    <a:cs typeface="Arial Narrow"/>
                  </a:rPr>
                  <a:t>potential  jobs</a:t>
                </a:r>
              </a:p>
            </p:txBody>
          </p:sp>
        </p:grpSp>
        <p:sp>
          <p:nvSpPr>
            <p:cNvPr id="26" name="Rectangle 25"/>
            <p:cNvSpPr/>
            <p:nvPr/>
          </p:nvSpPr>
          <p:spPr>
            <a:xfrm>
              <a:off x="179279" y="2605682"/>
              <a:ext cx="8792438" cy="1148528"/>
            </a:xfrm>
            <a:prstGeom prst="rect">
              <a:avLst/>
            </a:prstGeom>
            <a:no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29" name="TextBox 28"/>
            <p:cNvSpPr txBox="1"/>
            <p:nvPr/>
          </p:nvSpPr>
          <p:spPr>
            <a:xfrm>
              <a:off x="2963092" y="3221759"/>
              <a:ext cx="1818407" cy="498764"/>
            </a:xfrm>
            <a:prstGeom prst="rect">
              <a:avLst/>
            </a:prstGeom>
          </p:spPr>
          <p:txBody>
            <a:bodyPr vert="horz" wrap="square" lIns="91440" tIns="45720" rIns="91440" bIns="45720" rtlCol="0">
              <a:noAutofit/>
            </a:bodyPr>
            <a:lstStyle/>
            <a:p>
              <a:pPr defTabSz="457200">
                <a:spcBef>
                  <a:spcPct val="20000"/>
                </a:spcBef>
              </a:pPr>
              <a:endParaRPr lang="en-US" sz="2000" spc="300" dirty="0">
                <a:solidFill>
                  <a:srgbClr val="000000">
                    <a:lumMod val="50000"/>
                  </a:srgbClr>
                </a:solidFill>
                <a:latin typeface="Calibri" panose="020F0502020204030204" pitchFamily="34" charset="0"/>
                <a:ea typeface="MS PGothic" panose="020B0600070205080204" pitchFamily="34" charset="-128"/>
                <a:cs typeface="Arial Narrow"/>
              </a:endParaRPr>
            </a:p>
          </p:txBody>
        </p:sp>
        <p:sp>
          <p:nvSpPr>
            <p:cNvPr id="30" name="TextBox 29"/>
            <p:cNvSpPr txBox="1"/>
            <p:nvPr/>
          </p:nvSpPr>
          <p:spPr>
            <a:xfrm>
              <a:off x="2269131" y="3219644"/>
              <a:ext cx="7175768" cy="640563"/>
            </a:xfrm>
            <a:prstGeom prst="rect">
              <a:avLst/>
            </a:prstGeom>
          </p:spPr>
          <p:txBody>
            <a:bodyPr vert="horz" wrap="square" lIns="91440" tIns="45720" rIns="91440" bIns="45720" rtlCol="0">
              <a:noAutofit/>
            </a:bodyPr>
            <a:lstStyle/>
            <a:p>
              <a:pPr defTabSz="457200">
                <a:spcBef>
                  <a:spcPct val="20000"/>
                </a:spcBef>
              </a:pPr>
              <a:r>
                <a:rPr lang="en-US" sz="3200" spc="-150" dirty="0">
                  <a:solidFill>
                    <a:srgbClr val="000608"/>
                  </a:solidFill>
                  <a:latin typeface="Calibri" panose="020F0502020204030204" pitchFamily="34" charset="0"/>
                  <a:ea typeface="MS PGothic" panose="020B0600070205080204" pitchFamily="34" charset="-128"/>
                  <a:cs typeface="Arial Narrow"/>
                </a:rPr>
                <a:t>in the future </a:t>
              </a:r>
              <a:r>
                <a:rPr lang="en-US" sz="3200" b="1" spc="-150" dirty="0">
                  <a:solidFill>
                    <a:srgbClr val="000608"/>
                  </a:solidFill>
                  <a:latin typeface="Calibri" panose="020F0502020204030204" pitchFamily="34" charset="0"/>
                  <a:ea typeface="MS PGothic" panose="020B0600070205080204" pitchFamily="34" charset="-128"/>
                  <a:cs typeface="Arial Narrow"/>
                </a:rPr>
                <a:t>with fuel cell cars </a:t>
              </a:r>
              <a:r>
                <a:rPr lang="en-US" sz="3200" spc="-150" dirty="0">
                  <a:solidFill>
                    <a:srgbClr val="000608"/>
                  </a:solidFill>
                  <a:latin typeface="Calibri" panose="020F0502020204030204" pitchFamily="34" charset="0"/>
                  <a:ea typeface="MS PGothic" panose="020B0600070205080204" pitchFamily="34" charset="-128"/>
                  <a:cs typeface="Arial Narrow"/>
                </a:rPr>
                <a:t>in the U.S. </a:t>
              </a:r>
            </a:p>
          </p:txBody>
        </p:sp>
        <p:cxnSp>
          <p:nvCxnSpPr>
            <p:cNvPr id="42" name="Straight Connector 41"/>
            <p:cNvCxnSpPr/>
            <p:nvPr/>
          </p:nvCxnSpPr>
          <p:spPr>
            <a:xfrm>
              <a:off x="2260221" y="4319598"/>
              <a:ext cx="4749800" cy="0"/>
            </a:xfrm>
            <a:prstGeom prst="line">
              <a:avLst/>
            </a:prstGeom>
            <a:ln w="158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260221" y="4319598"/>
              <a:ext cx="0" cy="220998"/>
            </a:xfrm>
            <a:prstGeom prst="line">
              <a:avLst/>
            </a:prstGeom>
            <a:ln w="158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1396432" y="5054188"/>
              <a:ext cx="2857684" cy="801473"/>
            </a:xfrm>
            <a:prstGeom prst="rect">
              <a:avLst/>
            </a:prstGeom>
            <a:solidFill>
              <a:srgbClr val="419A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3000" b="1" dirty="0">
                <a:solidFill>
                  <a:prstClr val="white"/>
                </a:solidFill>
                <a:latin typeface="Calibri" panose="020F0502020204030204" pitchFamily="34" charset="0"/>
              </a:endParaRPr>
            </a:p>
          </p:txBody>
        </p:sp>
        <p:sp>
          <p:nvSpPr>
            <p:cNvPr id="53" name="TextBox 52"/>
            <p:cNvSpPr txBox="1"/>
            <p:nvPr/>
          </p:nvSpPr>
          <p:spPr>
            <a:xfrm>
              <a:off x="1465903" y="5251617"/>
              <a:ext cx="2074171" cy="398797"/>
            </a:xfrm>
            <a:prstGeom prst="rect">
              <a:avLst/>
            </a:prstGeom>
          </p:spPr>
          <p:txBody>
            <a:bodyPr vert="horz" wrap="square" lIns="91440" tIns="45720" rIns="91440" bIns="45720" rtlCol="0">
              <a:noAutofit/>
            </a:bodyPr>
            <a:lstStyle/>
            <a:p>
              <a:pPr defTabSz="457200">
                <a:spcBef>
                  <a:spcPct val="20000"/>
                </a:spcBef>
              </a:pPr>
              <a:r>
                <a:rPr lang="en-US" sz="3600" b="1" dirty="0">
                  <a:solidFill>
                    <a:srgbClr val="FFFFFF"/>
                  </a:solidFill>
                  <a:latin typeface="Calibri" panose="020F0502020204030204" pitchFamily="34" charset="0"/>
                  <a:ea typeface="MS PGothic" panose="020B0600070205080204" pitchFamily="34" charset="-128"/>
                  <a:cs typeface="Arial Narrow"/>
                </a:rPr>
                <a:t>100,000</a:t>
              </a:r>
              <a:endParaRPr lang="en-US" sz="1600" b="1" dirty="0">
                <a:solidFill>
                  <a:srgbClr val="FFFFFF"/>
                </a:solidFill>
                <a:latin typeface="Calibri" panose="020F0502020204030204" pitchFamily="34" charset="0"/>
                <a:ea typeface="MS PGothic" panose="020B0600070205080204" pitchFamily="34" charset="-128"/>
                <a:cs typeface="Arial Narrow"/>
              </a:endParaRPr>
            </a:p>
          </p:txBody>
        </p:sp>
        <p:sp>
          <p:nvSpPr>
            <p:cNvPr id="54" name="TextBox 53"/>
            <p:cNvSpPr txBox="1"/>
            <p:nvPr/>
          </p:nvSpPr>
          <p:spPr>
            <a:xfrm>
              <a:off x="3096525" y="5265324"/>
              <a:ext cx="1038593" cy="427156"/>
            </a:xfrm>
            <a:prstGeom prst="rect">
              <a:avLst/>
            </a:prstGeom>
          </p:spPr>
          <p:txBody>
            <a:bodyPr vert="horz" wrap="square" lIns="91440" tIns="45720" rIns="91440" bIns="45720" rtlCol="0">
              <a:noAutofit/>
            </a:bodyPr>
            <a:lstStyle/>
            <a:p>
              <a:pPr defTabSz="457200">
                <a:spcBef>
                  <a:spcPct val="20000"/>
                </a:spcBef>
              </a:pPr>
              <a:r>
                <a:rPr lang="en-US" sz="3200" b="1" dirty="0">
                  <a:solidFill>
                    <a:srgbClr val="FFFFFF"/>
                  </a:solidFill>
                  <a:latin typeface="Calibri" panose="020F0502020204030204" pitchFamily="34" charset="0"/>
                  <a:ea typeface="MS PGothic" panose="020B0600070205080204" pitchFamily="34" charset="-128"/>
                  <a:cs typeface="Arial Narrow"/>
                </a:rPr>
                <a:t>jobs</a:t>
              </a:r>
              <a:endParaRPr lang="en-US" sz="2800" b="1" dirty="0">
                <a:solidFill>
                  <a:srgbClr val="FFFFFF"/>
                </a:solidFill>
                <a:latin typeface="Calibri" panose="020F0502020204030204" pitchFamily="34" charset="0"/>
                <a:ea typeface="MS PGothic" panose="020B0600070205080204" pitchFamily="34" charset="-128"/>
                <a:cs typeface="Arial Narrow"/>
              </a:endParaRPr>
            </a:p>
          </p:txBody>
        </p:sp>
        <p:sp>
          <p:nvSpPr>
            <p:cNvPr id="56" name="TextBox 55"/>
            <p:cNvSpPr txBox="1"/>
            <p:nvPr/>
          </p:nvSpPr>
          <p:spPr>
            <a:xfrm>
              <a:off x="1396432" y="4599991"/>
              <a:ext cx="2838642" cy="402676"/>
            </a:xfrm>
            <a:prstGeom prst="rect">
              <a:avLst/>
            </a:prstGeom>
          </p:spPr>
          <p:txBody>
            <a:bodyPr vert="horz" wrap="square" lIns="91440" tIns="45720" rIns="91440" bIns="45720" rtlCol="0">
              <a:noAutofit/>
            </a:bodyPr>
            <a:lstStyle/>
            <a:p>
              <a:pPr defTabSz="457200">
                <a:spcBef>
                  <a:spcPct val="20000"/>
                </a:spcBef>
              </a:pPr>
              <a:r>
                <a:rPr lang="en-US" sz="2400" b="1" spc="300" dirty="0">
                  <a:solidFill>
                    <a:srgbClr val="000608"/>
                  </a:solidFill>
                  <a:latin typeface="Calibri" panose="020F0502020204030204" pitchFamily="34" charset="0"/>
                  <a:ea typeface="MS PGothic" panose="020B0600070205080204" pitchFamily="34" charset="-128"/>
                  <a:cs typeface="Arial Narrow"/>
                </a:rPr>
                <a:t>Manufacturing</a:t>
              </a:r>
            </a:p>
          </p:txBody>
        </p:sp>
        <p:sp>
          <p:nvSpPr>
            <p:cNvPr id="57" name="TextBox 56"/>
            <p:cNvSpPr txBox="1"/>
            <p:nvPr/>
          </p:nvSpPr>
          <p:spPr>
            <a:xfrm>
              <a:off x="5683613" y="4635653"/>
              <a:ext cx="3242176" cy="402676"/>
            </a:xfrm>
            <a:prstGeom prst="rect">
              <a:avLst/>
            </a:prstGeom>
          </p:spPr>
          <p:txBody>
            <a:bodyPr vert="horz" wrap="square" lIns="91440" tIns="45720" rIns="91440" bIns="45720" rtlCol="0">
              <a:noAutofit/>
            </a:bodyPr>
            <a:lstStyle/>
            <a:p>
              <a:pPr defTabSz="457200">
                <a:spcBef>
                  <a:spcPct val="20000"/>
                </a:spcBef>
              </a:pPr>
              <a:r>
                <a:rPr lang="en-US" sz="2400" b="1" dirty="0">
                  <a:solidFill>
                    <a:srgbClr val="000608"/>
                  </a:solidFill>
                  <a:latin typeface="Calibri" panose="020F0502020204030204" pitchFamily="34" charset="0"/>
                  <a:ea typeface="MS PGothic" panose="020B0600070205080204" pitchFamily="34" charset="-128"/>
                  <a:cs typeface="Arial Narrow"/>
                </a:rPr>
                <a:t>Distribution and Sales</a:t>
              </a:r>
            </a:p>
          </p:txBody>
        </p:sp>
        <p:sp>
          <p:nvSpPr>
            <p:cNvPr id="58" name="Rectangle 57"/>
            <p:cNvSpPr/>
            <p:nvPr/>
          </p:nvSpPr>
          <p:spPr>
            <a:xfrm>
              <a:off x="5517197" y="5053807"/>
              <a:ext cx="3399315" cy="763031"/>
            </a:xfrm>
            <a:prstGeom prst="rect">
              <a:avLst/>
            </a:prstGeom>
            <a:solidFill>
              <a:srgbClr val="419A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3000" b="1" dirty="0">
                <a:solidFill>
                  <a:prstClr val="white"/>
                </a:solidFill>
                <a:latin typeface="Calibri" panose="020F0502020204030204" pitchFamily="34" charset="0"/>
              </a:endParaRPr>
            </a:p>
          </p:txBody>
        </p:sp>
        <p:sp>
          <p:nvSpPr>
            <p:cNvPr id="59" name="TextBox 58"/>
            <p:cNvSpPr txBox="1"/>
            <p:nvPr/>
          </p:nvSpPr>
          <p:spPr>
            <a:xfrm>
              <a:off x="5646189" y="5210872"/>
              <a:ext cx="2074171" cy="398797"/>
            </a:xfrm>
            <a:prstGeom prst="rect">
              <a:avLst/>
            </a:prstGeom>
          </p:spPr>
          <p:txBody>
            <a:bodyPr vert="horz" wrap="square" lIns="91440" tIns="45720" rIns="91440" bIns="45720" rtlCol="0">
              <a:noAutofit/>
            </a:bodyPr>
            <a:lstStyle/>
            <a:p>
              <a:pPr defTabSz="457200">
                <a:spcBef>
                  <a:spcPct val="20000"/>
                </a:spcBef>
              </a:pPr>
              <a:r>
                <a:rPr lang="en-US" sz="3600" b="1" dirty="0">
                  <a:solidFill>
                    <a:srgbClr val="FFFFFF"/>
                  </a:solidFill>
                  <a:latin typeface="Calibri" panose="020F0502020204030204" pitchFamily="34" charset="0"/>
                  <a:ea typeface="MS PGothic" panose="020B0600070205080204" pitchFamily="34" charset="-128"/>
                  <a:cs typeface="Arial Narrow"/>
                </a:rPr>
                <a:t>150,000</a:t>
              </a:r>
              <a:endParaRPr lang="en-US" sz="1600" b="1" dirty="0">
                <a:solidFill>
                  <a:srgbClr val="FFFFFF"/>
                </a:solidFill>
                <a:latin typeface="Calibri" panose="020F0502020204030204" pitchFamily="34" charset="0"/>
                <a:ea typeface="MS PGothic" panose="020B0600070205080204" pitchFamily="34" charset="-128"/>
                <a:cs typeface="Arial Narrow"/>
              </a:endParaRPr>
            </a:p>
          </p:txBody>
        </p:sp>
        <p:sp>
          <p:nvSpPr>
            <p:cNvPr id="60" name="TextBox 59"/>
            <p:cNvSpPr txBox="1"/>
            <p:nvPr/>
          </p:nvSpPr>
          <p:spPr>
            <a:xfrm>
              <a:off x="1503811" y="5039092"/>
              <a:ext cx="1792977" cy="427156"/>
            </a:xfrm>
            <a:prstGeom prst="rect">
              <a:avLst/>
            </a:prstGeom>
          </p:spPr>
          <p:txBody>
            <a:bodyPr vert="horz" wrap="square" lIns="91440" tIns="45720" rIns="91440" bIns="45720" rtlCol="0">
              <a:noAutofit/>
            </a:bodyPr>
            <a:lstStyle/>
            <a:p>
              <a:pPr defTabSz="457200">
                <a:spcBef>
                  <a:spcPct val="20000"/>
                </a:spcBef>
              </a:pPr>
              <a:r>
                <a:rPr lang="en-US" sz="2000" spc="300" dirty="0">
                  <a:solidFill>
                    <a:srgbClr val="FFFFFF"/>
                  </a:solidFill>
                  <a:latin typeface="Calibri" panose="020F0502020204030204" pitchFamily="34" charset="0"/>
                  <a:ea typeface="MS PGothic" panose="020B0600070205080204" pitchFamily="34" charset="-128"/>
                  <a:cs typeface="Arial Narrow"/>
                </a:rPr>
                <a:t>Approx.</a:t>
              </a:r>
            </a:p>
          </p:txBody>
        </p:sp>
        <p:sp>
          <p:nvSpPr>
            <p:cNvPr id="61" name="TextBox 60"/>
            <p:cNvSpPr txBox="1"/>
            <p:nvPr/>
          </p:nvSpPr>
          <p:spPr>
            <a:xfrm>
              <a:off x="7240635" y="5245533"/>
              <a:ext cx="1038593" cy="427156"/>
            </a:xfrm>
            <a:prstGeom prst="rect">
              <a:avLst/>
            </a:prstGeom>
          </p:spPr>
          <p:txBody>
            <a:bodyPr vert="horz" wrap="square" lIns="91440" tIns="45720" rIns="91440" bIns="45720" rtlCol="0">
              <a:noAutofit/>
            </a:bodyPr>
            <a:lstStyle/>
            <a:p>
              <a:pPr defTabSz="457200">
                <a:spcBef>
                  <a:spcPct val="20000"/>
                </a:spcBef>
              </a:pPr>
              <a:r>
                <a:rPr lang="en-US" sz="3200" b="1" dirty="0">
                  <a:solidFill>
                    <a:srgbClr val="FFFFFF"/>
                  </a:solidFill>
                  <a:latin typeface="Calibri" panose="020F0502020204030204" pitchFamily="34" charset="0"/>
                  <a:ea typeface="MS PGothic" panose="020B0600070205080204" pitchFamily="34" charset="-128"/>
                  <a:cs typeface="Arial Narrow"/>
                </a:rPr>
                <a:t>jobs</a:t>
              </a:r>
              <a:endParaRPr lang="en-US" sz="2800" b="1" dirty="0">
                <a:solidFill>
                  <a:srgbClr val="FFFFFF"/>
                </a:solidFill>
                <a:latin typeface="Calibri" panose="020F0502020204030204" pitchFamily="34" charset="0"/>
                <a:ea typeface="MS PGothic" panose="020B0600070205080204" pitchFamily="34" charset="-128"/>
                <a:cs typeface="Arial Narrow"/>
              </a:endParaRPr>
            </a:p>
          </p:txBody>
        </p:sp>
        <p:sp>
          <p:nvSpPr>
            <p:cNvPr id="62" name="TextBox 61"/>
            <p:cNvSpPr txBox="1"/>
            <p:nvPr/>
          </p:nvSpPr>
          <p:spPr>
            <a:xfrm>
              <a:off x="5646189" y="5018418"/>
              <a:ext cx="1792977" cy="427156"/>
            </a:xfrm>
            <a:prstGeom prst="rect">
              <a:avLst/>
            </a:prstGeom>
          </p:spPr>
          <p:txBody>
            <a:bodyPr vert="horz" wrap="square" lIns="91440" tIns="45720" rIns="91440" bIns="45720" rtlCol="0">
              <a:noAutofit/>
            </a:bodyPr>
            <a:lstStyle/>
            <a:p>
              <a:pPr defTabSz="457200">
                <a:spcBef>
                  <a:spcPct val="20000"/>
                </a:spcBef>
              </a:pPr>
              <a:r>
                <a:rPr lang="en-US" sz="2000" spc="300" dirty="0">
                  <a:solidFill>
                    <a:srgbClr val="FFFFFF"/>
                  </a:solidFill>
                  <a:latin typeface="Calibri" panose="020F0502020204030204" pitchFamily="34" charset="0"/>
                  <a:ea typeface="MS PGothic" panose="020B0600070205080204" pitchFamily="34" charset="-128"/>
                  <a:cs typeface="Arial Narrow"/>
                </a:rPr>
                <a:t>Approx.</a:t>
              </a:r>
            </a:p>
          </p:txBody>
        </p:sp>
        <p:sp>
          <p:nvSpPr>
            <p:cNvPr id="68" name="Rectangle 67"/>
            <p:cNvSpPr/>
            <p:nvPr/>
          </p:nvSpPr>
          <p:spPr>
            <a:xfrm>
              <a:off x="133351" y="4587595"/>
              <a:ext cx="4120766" cy="1986364"/>
            </a:xfrm>
            <a:prstGeom prst="rect">
              <a:avLst/>
            </a:prstGeom>
            <a:noFill/>
            <a:ln>
              <a:solidFill>
                <a:srgbClr val="419A7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69" name="Rectangle 68"/>
            <p:cNvSpPr/>
            <p:nvPr/>
          </p:nvSpPr>
          <p:spPr>
            <a:xfrm>
              <a:off x="4377566" y="4587595"/>
              <a:ext cx="4548223" cy="1986364"/>
            </a:xfrm>
            <a:prstGeom prst="rect">
              <a:avLst/>
            </a:prstGeom>
            <a:noFill/>
            <a:ln>
              <a:solidFill>
                <a:srgbClr val="419A7A"/>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70" name="TextBox 69"/>
            <p:cNvSpPr txBox="1"/>
            <p:nvPr/>
          </p:nvSpPr>
          <p:spPr>
            <a:xfrm>
              <a:off x="609600" y="6036001"/>
              <a:ext cx="3060700" cy="495300"/>
            </a:xfrm>
            <a:prstGeom prst="rect">
              <a:avLst/>
            </a:prstGeom>
          </p:spPr>
          <p:txBody>
            <a:bodyPr vert="horz" wrap="square" lIns="91440" tIns="45720" rIns="91440" bIns="45720" rtlCol="0">
              <a:normAutofit/>
            </a:bodyPr>
            <a:lstStyle/>
            <a:p>
              <a:pPr defTabSz="457200">
                <a:spcBef>
                  <a:spcPct val="20000"/>
                </a:spcBef>
              </a:pPr>
              <a:endParaRPr lang="en-US" sz="2323" b="1" dirty="0">
                <a:solidFill>
                  <a:srgbClr val="FFFFFF"/>
                </a:solidFill>
                <a:latin typeface="Calibri" panose="020F0502020204030204" pitchFamily="34" charset="0"/>
                <a:ea typeface="MS PGothic" panose="020B0600070205080204" pitchFamily="34" charset="-128"/>
                <a:cs typeface="Arial Narrow"/>
              </a:endParaRPr>
            </a:p>
          </p:txBody>
        </p:sp>
        <p:sp>
          <p:nvSpPr>
            <p:cNvPr id="71" name="TextBox 70"/>
            <p:cNvSpPr txBox="1"/>
            <p:nvPr/>
          </p:nvSpPr>
          <p:spPr>
            <a:xfrm>
              <a:off x="113413" y="5855361"/>
              <a:ext cx="4153791" cy="785334"/>
            </a:xfrm>
            <a:prstGeom prst="rect">
              <a:avLst/>
            </a:prstGeom>
          </p:spPr>
          <p:txBody>
            <a:bodyPr vert="horz" wrap="square" lIns="91440" tIns="45720" rIns="91440" bIns="45720" rtlCol="0">
              <a:normAutofit/>
            </a:bodyPr>
            <a:lstStyle/>
            <a:p>
              <a:pPr marL="182880" indent="-182880" defTabSz="457200">
                <a:spcBef>
                  <a:spcPct val="0"/>
                </a:spcBef>
                <a:spcAft>
                  <a:spcPts val="600"/>
                </a:spcAft>
                <a:buFont typeface="Arial" panose="020B0604020202020204" pitchFamily="34" charset="0"/>
                <a:buChar char="•"/>
              </a:pPr>
              <a:r>
                <a:rPr lang="en-US" sz="1200" b="1" dirty="0">
                  <a:solidFill>
                    <a:srgbClr val="000000">
                      <a:lumMod val="50000"/>
                    </a:srgbClr>
                  </a:solidFill>
                  <a:latin typeface="Calibri" panose="020F0502020204030204" pitchFamily="34" charset="0"/>
                  <a:ea typeface="MS PGothic" panose="020B0600070205080204" pitchFamily="34" charset="-128"/>
                  <a:cs typeface="Arial Narrow"/>
                </a:rPr>
                <a:t>Multiple industries </a:t>
              </a:r>
              <a:r>
                <a:rPr lang="en-US" sz="1200" dirty="0">
                  <a:solidFill>
                    <a:srgbClr val="000000">
                      <a:lumMod val="50000"/>
                    </a:srgbClr>
                  </a:solidFill>
                  <a:latin typeface="Calibri" panose="020F0502020204030204" pitchFamily="34" charset="0"/>
                  <a:ea typeface="MS PGothic" panose="020B0600070205080204" pitchFamily="34" charset="-128"/>
                  <a:cs typeface="Arial Narrow"/>
                </a:rPr>
                <a:t>(manufacturing;  professional services; wholesale, retail, transportation; etc. )</a:t>
              </a:r>
            </a:p>
            <a:p>
              <a:pPr marL="182880" indent="-182880" defTabSz="457200">
                <a:spcBef>
                  <a:spcPct val="0"/>
                </a:spcBef>
                <a:buFont typeface="Arial" panose="020B0604020202020204" pitchFamily="34" charset="0"/>
                <a:buChar char="•"/>
              </a:pPr>
              <a:r>
                <a:rPr lang="en-US" sz="1200" b="1" dirty="0">
                  <a:solidFill>
                    <a:srgbClr val="000000">
                      <a:lumMod val="50000"/>
                    </a:srgbClr>
                  </a:solidFill>
                  <a:latin typeface="Calibri" panose="020F0502020204030204" pitchFamily="34" charset="0"/>
                  <a:ea typeface="MS PGothic" panose="020B0600070205080204" pitchFamily="34" charset="-128"/>
                  <a:cs typeface="Arial Narrow"/>
                </a:rPr>
                <a:t>60% in industrial central region</a:t>
              </a:r>
              <a:endParaRPr lang="en-US" sz="1200" dirty="0">
                <a:solidFill>
                  <a:srgbClr val="000000">
                    <a:lumMod val="50000"/>
                  </a:srgbClr>
                </a:solidFill>
                <a:latin typeface="Calibri" panose="020F0502020204030204" pitchFamily="34" charset="0"/>
                <a:ea typeface="MS PGothic" panose="020B0600070205080204" pitchFamily="34" charset="-128"/>
                <a:cs typeface="Arial Narrow"/>
              </a:endParaRPr>
            </a:p>
          </p:txBody>
        </p:sp>
        <p:sp>
          <p:nvSpPr>
            <p:cNvPr id="72" name="TextBox 71"/>
            <p:cNvSpPr txBox="1"/>
            <p:nvPr/>
          </p:nvSpPr>
          <p:spPr>
            <a:xfrm>
              <a:off x="4409747" y="5854674"/>
              <a:ext cx="4641767" cy="785334"/>
            </a:xfrm>
            <a:prstGeom prst="rect">
              <a:avLst/>
            </a:prstGeom>
          </p:spPr>
          <p:txBody>
            <a:bodyPr vert="horz" wrap="square" lIns="91440" tIns="45720" rIns="91440" bIns="45720" rtlCol="0">
              <a:noAutofit/>
            </a:bodyPr>
            <a:lstStyle/>
            <a:p>
              <a:pPr marL="182880" indent="-182880" defTabSz="457200">
                <a:spcBef>
                  <a:spcPct val="20000"/>
                </a:spcBef>
                <a:buFont typeface="Arial" panose="020B0604020202020204" pitchFamily="34" charset="0"/>
                <a:buChar char="•"/>
              </a:pPr>
              <a:r>
                <a:rPr lang="en-US" sz="1200" b="1" dirty="0">
                  <a:solidFill>
                    <a:srgbClr val="000000">
                      <a:lumMod val="50000"/>
                    </a:srgbClr>
                  </a:solidFill>
                  <a:latin typeface="Calibri" panose="020F0502020204030204" pitchFamily="34" charset="0"/>
                  <a:ea typeface="MS PGothic" panose="020B0600070205080204" pitchFamily="34" charset="-128"/>
                  <a:cs typeface="Arial Narrow"/>
                </a:rPr>
                <a:t>50% in Western and Northeast </a:t>
              </a:r>
              <a:r>
                <a:rPr lang="en-US" sz="1200" dirty="0">
                  <a:solidFill>
                    <a:srgbClr val="000000">
                      <a:lumMod val="50000"/>
                    </a:srgbClr>
                  </a:solidFill>
                  <a:latin typeface="Calibri" panose="020F0502020204030204" pitchFamily="34" charset="0"/>
                  <a:ea typeface="MS PGothic" panose="020B0600070205080204" pitchFamily="34" charset="-128"/>
                  <a:cs typeface="Arial Narrow"/>
                </a:rPr>
                <a:t>(highest fuel cell car sales regions) </a:t>
              </a:r>
            </a:p>
            <a:p>
              <a:pPr marL="182880" indent="-182880" defTabSz="457200">
                <a:spcBef>
                  <a:spcPct val="20000"/>
                </a:spcBef>
                <a:buFont typeface="Arial" panose="020B0604020202020204" pitchFamily="34" charset="0"/>
                <a:buChar char="•"/>
              </a:pPr>
              <a:r>
                <a:rPr lang="en-US" sz="1200" b="1" dirty="0">
                  <a:solidFill>
                    <a:srgbClr val="000000">
                      <a:lumMod val="50000"/>
                    </a:srgbClr>
                  </a:solidFill>
                  <a:latin typeface="Calibri" panose="020F0502020204030204" pitchFamily="34" charset="0"/>
                  <a:ea typeface="MS PGothic" panose="020B0600070205080204" pitchFamily="34" charset="-128"/>
                  <a:cs typeface="Arial Narrow"/>
                </a:rPr>
                <a:t>Multiple occupations available </a:t>
              </a:r>
              <a:r>
                <a:rPr lang="en-US" sz="1200" dirty="0">
                  <a:solidFill>
                    <a:srgbClr val="000000">
                      <a:lumMod val="50000"/>
                    </a:srgbClr>
                  </a:solidFill>
                  <a:latin typeface="Calibri" panose="020F0502020204030204" pitchFamily="34" charset="0"/>
                  <a:ea typeface="MS PGothic" panose="020B0600070205080204" pitchFamily="34" charset="-128"/>
                  <a:cs typeface="Arial Narrow"/>
                </a:rPr>
                <a:t>including retail sales</a:t>
              </a:r>
              <a:r>
                <a:rPr lang="en-US" sz="1200" b="1" dirty="0">
                  <a:solidFill>
                    <a:srgbClr val="000000">
                      <a:lumMod val="50000"/>
                    </a:srgbClr>
                  </a:solidFill>
                  <a:latin typeface="Calibri" panose="020F0502020204030204" pitchFamily="34" charset="0"/>
                  <a:ea typeface="MS PGothic" panose="020B0600070205080204" pitchFamily="34" charset="-128"/>
                  <a:cs typeface="Arial Narrow"/>
                </a:rPr>
                <a:t>, </a:t>
              </a:r>
              <a:r>
                <a:rPr lang="en-US" sz="1200" dirty="0">
                  <a:solidFill>
                    <a:srgbClr val="000000">
                      <a:lumMod val="50000"/>
                    </a:srgbClr>
                  </a:solidFill>
                  <a:latin typeface="Calibri" panose="020F0502020204030204" pitchFamily="34" charset="0"/>
                  <a:ea typeface="MS PGothic" panose="020B0600070205080204" pitchFamily="34" charset="-128"/>
                  <a:cs typeface="Arial Narrow"/>
                </a:rPr>
                <a:t>vehicle operators, supervisors of sales, mechanics, etc.</a:t>
              </a:r>
            </a:p>
            <a:p>
              <a:pPr marL="274320" indent="-274320" defTabSz="457200">
                <a:spcBef>
                  <a:spcPct val="20000"/>
                </a:spcBef>
                <a:buFont typeface="Arial" panose="020B0604020202020204" pitchFamily="34" charset="0"/>
                <a:buChar char="•"/>
              </a:pPr>
              <a:endParaRPr lang="en-US" sz="1300" dirty="0">
                <a:solidFill>
                  <a:srgbClr val="000000">
                    <a:lumMod val="50000"/>
                  </a:srgbClr>
                </a:solidFill>
                <a:latin typeface="Calibri" panose="020F0502020204030204" pitchFamily="34" charset="0"/>
                <a:ea typeface="MS PGothic" panose="020B0600070205080204" pitchFamily="34" charset="-128"/>
                <a:cs typeface="Arial Narrow"/>
              </a:endParaRPr>
            </a:p>
          </p:txBody>
        </p:sp>
        <p:cxnSp>
          <p:nvCxnSpPr>
            <p:cNvPr id="76" name="Straight Connector 75"/>
            <p:cNvCxnSpPr/>
            <p:nvPr/>
          </p:nvCxnSpPr>
          <p:spPr>
            <a:xfrm>
              <a:off x="7006954" y="4319598"/>
              <a:ext cx="0" cy="220998"/>
            </a:xfrm>
            <a:prstGeom prst="line">
              <a:avLst/>
            </a:prstGeom>
            <a:ln w="158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635121" y="3777656"/>
              <a:ext cx="0" cy="503178"/>
            </a:xfrm>
            <a:prstGeom prst="line">
              <a:avLst/>
            </a:prstGeom>
            <a:ln w="15875">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2704837" y="3941266"/>
              <a:ext cx="4025793" cy="233586"/>
            </a:xfrm>
            <a:prstGeom prst="rect">
              <a:avLst/>
            </a:prstGeom>
            <a:solidFill>
              <a:schemeClr val="bg1"/>
            </a:solidFill>
          </p:spPr>
          <p:txBody>
            <a:bodyPr vert="horz" wrap="square" lIns="0" tIns="0" rIns="0" bIns="0" rtlCol="0">
              <a:noAutofit/>
            </a:bodyPr>
            <a:lstStyle/>
            <a:p>
              <a:pPr algn="ctr" defTabSz="457200">
                <a:spcBef>
                  <a:spcPct val="20000"/>
                </a:spcBef>
              </a:pPr>
              <a:r>
                <a:rPr lang="en-US" sz="1600" dirty="0">
                  <a:solidFill>
                    <a:srgbClr val="000000">
                      <a:lumMod val="50000"/>
                    </a:srgbClr>
                  </a:solidFill>
                  <a:latin typeface="Calibri" panose="020F0502020204030204" pitchFamily="34" charset="0"/>
                  <a:ea typeface="MS PGothic" panose="020B0600070205080204" pitchFamily="34" charset="-128"/>
                  <a:cs typeface="Arial Narrow"/>
                </a:rPr>
                <a:t>Includes Direct and Indirect Jobs in  </a:t>
              </a: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151" y="2610300"/>
              <a:ext cx="1207283" cy="1207283"/>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363335" y="4715507"/>
              <a:ext cx="401979" cy="560573"/>
            </a:xfrm>
            <a:prstGeom prst="rect">
              <a:avLst/>
            </a:prstGeom>
          </p:spPr>
        </p:pic>
        <p:pic>
          <p:nvPicPr>
            <p:cNvPr id="11" name="Picture 10"/>
            <p:cNvPicPr>
              <a:picLocks noChangeAspect="1"/>
            </p:cNvPicPr>
            <p:nvPr/>
          </p:nvPicPr>
          <p:blipFill>
            <a:blip r:embed="rId5">
              <a:clrChange>
                <a:clrFrom>
                  <a:srgbClr val="FFFFFF"/>
                </a:clrFrom>
                <a:clrTo>
                  <a:srgbClr val="FFFFFF">
                    <a:alpha val="0"/>
                  </a:srgbClr>
                </a:clrTo>
              </a:clrChange>
            </a:blip>
            <a:stretch>
              <a:fillRect/>
            </a:stretch>
          </p:blipFill>
          <p:spPr>
            <a:xfrm>
              <a:off x="845594" y="4780255"/>
              <a:ext cx="408125" cy="505588"/>
            </a:xfrm>
            <a:prstGeom prst="rect">
              <a:avLst/>
            </a:prstGeom>
          </p:spPr>
        </p:pic>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a:off x="179279" y="5121997"/>
              <a:ext cx="1205534" cy="623970"/>
            </a:xfrm>
            <a:prstGeom prst="rect">
              <a:avLst/>
            </a:prstGeom>
          </p:spPr>
        </p:pic>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a:off x="4473409" y="4907250"/>
              <a:ext cx="914400" cy="923925"/>
            </a:xfrm>
            <a:prstGeom prst="rect">
              <a:avLst/>
            </a:prstGeom>
          </p:spPr>
        </p:pic>
      </p:grpSp>
      <p:sp>
        <p:nvSpPr>
          <p:cNvPr id="14" name="TextBox 13"/>
          <p:cNvSpPr txBox="1"/>
          <p:nvPr/>
        </p:nvSpPr>
        <p:spPr>
          <a:xfrm>
            <a:off x="3723819" y="2374596"/>
            <a:ext cx="1103054" cy="732989"/>
          </a:xfrm>
          <a:prstGeom prst="rect">
            <a:avLst/>
          </a:prstGeom>
        </p:spPr>
        <p:txBody>
          <a:bodyPr vert="horz" wrap="square" lIns="91440" tIns="45720" rIns="91440" bIns="45720" rtlCol="0">
            <a:normAutofit/>
          </a:bodyPr>
          <a:lstStyle/>
          <a:p>
            <a:pPr defTabSz="457200">
              <a:spcBef>
                <a:spcPct val="20000"/>
              </a:spcBef>
            </a:pPr>
            <a:r>
              <a:rPr lang="en-US" sz="4000" spc="-150" dirty="0">
                <a:solidFill>
                  <a:srgbClr val="FFFFFF"/>
                </a:solidFill>
                <a:latin typeface="Calibri" panose="020F0502020204030204" pitchFamily="34" charset="0"/>
                <a:ea typeface="MS PGothic" panose="020B0600070205080204" pitchFamily="34" charset="-128"/>
                <a:cs typeface="Arial Narrow"/>
              </a:rPr>
              <a:t>Over</a:t>
            </a:r>
            <a:endParaRPr lang="en-US" sz="2323" spc="-150" dirty="0">
              <a:solidFill>
                <a:srgbClr val="FFFFFF"/>
              </a:solidFill>
              <a:latin typeface="Calibri" panose="020F0502020204030204" pitchFamily="34" charset="0"/>
              <a:ea typeface="MS PGothic" panose="020B0600070205080204" pitchFamily="34" charset="-128"/>
              <a:cs typeface="Arial Narrow"/>
            </a:endParaRPr>
          </a:p>
        </p:txBody>
      </p:sp>
      <p:pic>
        <p:nvPicPr>
          <p:cNvPr id="40" name="Picture 39"/>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10812" y="911504"/>
            <a:ext cx="1113620" cy="1113620"/>
          </a:xfrm>
          <a:prstGeom prst="rect">
            <a:avLst/>
          </a:prstGeom>
        </p:spPr>
      </p:pic>
      <p:pic>
        <p:nvPicPr>
          <p:cNvPr id="41" name="Picture 40"/>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79680" y="879783"/>
            <a:ext cx="1065024" cy="1123678"/>
          </a:xfrm>
          <a:prstGeom prst="rect">
            <a:avLst/>
          </a:prstGeom>
        </p:spPr>
      </p:pic>
      <p:sp>
        <p:nvSpPr>
          <p:cNvPr id="43" name="TextBox 42"/>
          <p:cNvSpPr txBox="1"/>
          <p:nvPr/>
        </p:nvSpPr>
        <p:spPr>
          <a:xfrm>
            <a:off x="3853973" y="627063"/>
            <a:ext cx="6178613" cy="848284"/>
          </a:xfrm>
          <a:prstGeom prst="rect">
            <a:avLst/>
          </a:prstGeom>
        </p:spPr>
        <p:txBody>
          <a:bodyPr vert="horz" wrap="square" lIns="91440" tIns="45720" rIns="91440" bIns="45720" rtlCol="0">
            <a:noAutofit/>
          </a:bodyPr>
          <a:lstStyle/>
          <a:p>
            <a:pPr defTabSz="457200" fontAlgn="base">
              <a:spcBef>
                <a:spcPct val="20000"/>
              </a:spcBef>
              <a:spcAft>
                <a:spcPct val="0"/>
              </a:spcAft>
            </a:pPr>
            <a:r>
              <a:rPr lang="en-US" sz="4300" spc="-150" dirty="0">
                <a:solidFill>
                  <a:prstClr val="white"/>
                </a:solidFill>
                <a:latin typeface="Calibri" panose="020F0502020204030204" pitchFamily="34" charset="0"/>
                <a:ea typeface="MS PGothic" panose="020B0600070205080204" pitchFamily="34" charset="-128"/>
                <a:cs typeface="Arial Narrow"/>
              </a:rPr>
              <a:t>Approx. </a:t>
            </a:r>
            <a:r>
              <a:rPr lang="en-US" sz="4800" b="1" dirty="0">
                <a:solidFill>
                  <a:prstClr val="white"/>
                </a:solidFill>
                <a:latin typeface="Calibri" panose="020F0502020204030204" pitchFamily="34" charset="0"/>
                <a:ea typeface="MS PGothic" panose="020B0600070205080204" pitchFamily="34" charset="-128"/>
                <a:cs typeface="Arial Narrow"/>
              </a:rPr>
              <a:t>16,000</a:t>
            </a:r>
            <a:r>
              <a:rPr lang="en-US" sz="6000" b="1" dirty="0">
                <a:solidFill>
                  <a:prstClr val="white"/>
                </a:solidFill>
                <a:latin typeface="Calibri" panose="020F0502020204030204" pitchFamily="34" charset="0"/>
                <a:ea typeface="MS PGothic" panose="020B0600070205080204" pitchFamily="34" charset="-128"/>
                <a:cs typeface="Arial Narrow"/>
              </a:rPr>
              <a:t> </a:t>
            </a:r>
            <a:r>
              <a:rPr lang="en-US" sz="4400" b="1" spc="-150" dirty="0">
                <a:solidFill>
                  <a:prstClr val="white"/>
                </a:solidFill>
                <a:latin typeface="Calibri" panose="020F0502020204030204" pitchFamily="34" charset="0"/>
                <a:ea typeface="MS PGothic" panose="020B0600070205080204" pitchFamily="34" charset="-128"/>
                <a:cs typeface="Arial Narrow"/>
              </a:rPr>
              <a:t>jobs today </a:t>
            </a:r>
          </a:p>
        </p:txBody>
      </p:sp>
      <p:sp>
        <p:nvSpPr>
          <p:cNvPr id="44" name="TextBox 43"/>
          <p:cNvSpPr txBox="1"/>
          <p:nvPr/>
        </p:nvSpPr>
        <p:spPr>
          <a:xfrm>
            <a:off x="4026988" y="1488430"/>
            <a:ext cx="7175768" cy="640563"/>
          </a:xfrm>
          <a:prstGeom prst="rect">
            <a:avLst/>
          </a:prstGeom>
        </p:spPr>
        <p:txBody>
          <a:bodyPr vert="horz" wrap="square" lIns="91440" tIns="45720" rIns="91440" bIns="45720" rtlCol="0">
            <a:noAutofit/>
          </a:bodyPr>
          <a:lstStyle/>
          <a:p>
            <a:pPr defTabSz="457200">
              <a:spcBef>
                <a:spcPct val="20000"/>
              </a:spcBef>
            </a:pPr>
            <a:r>
              <a:rPr lang="en-US" sz="3200" spc="-150" dirty="0">
                <a:solidFill>
                  <a:srgbClr val="000000">
                    <a:lumMod val="50000"/>
                  </a:srgbClr>
                </a:solidFill>
                <a:latin typeface="Calibri" panose="020F0502020204030204" pitchFamily="34" charset="0"/>
                <a:ea typeface="MS PGothic" panose="020B0600070205080204" pitchFamily="34" charset="-128"/>
                <a:cs typeface="Arial Narrow"/>
              </a:rPr>
              <a:t>in the </a:t>
            </a:r>
            <a:r>
              <a:rPr lang="en-US" sz="3200" b="1" spc="-150" dirty="0">
                <a:solidFill>
                  <a:srgbClr val="000000">
                    <a:lumMod val="50000"/>
                  </a:srgbClr>
                </a:solidFill>
                <a:latin typeface="Calibri" panose="020F0502020204030204" pitchFamily="34" charset="0"/>
                <a:ea typeface="MS PGothic" panose="020B0600070205080204" pitchFamily="34" charset="-128"/>
                <a:cs typeface="Arial Narrow"/>
              </a:rPr>
              <a:t>fuel cell car sector in the U.S.</a:t>
            </a:r>
            <a:endParaRPr lang="en-US" sz="3200" spc="-150" dirty="0">
              <a:solidFill>
                <a:srgbClr val="000000">
                  <a:lumMod val="50000"/>
                </a:srgbClr>
              </a:solidFill>
              <a:latin typeface="Calibri" panose="020F0502020204030204" pitchFamily="34" charset="0"/>
              <a:ea typeface="MS PGothic" panose="020B0600070205080204" pitchFamily="34" charset="-128"/>
              <a:cs typeface="Arial Narrow"/>
            </a:endParaRPr>
          </a:p>
        </p:txBody>
      </p:sp>
      <p:sp>
        <p:nvSpPr>
          <p:cNvPr id="45" name="TextBox 44"/>
          <p:cNvSpPr txBox="1"/>
          <p:nvPr/>
        </p:nvSpPr>
        <p:spPr>
          <a:xfrm>
            <a:off x="1587064" y="6333466"/>
            <a:ext cx="6210300" cy="355600"/>
          </a:xfrm>
          <a:prstGeom prst="rect">
            <a:avLst/>
          </a:prstGeom>
        </p:spPr>
        <p:txBody>
          <a:bodyPr vert="horz" wrap="square" lIns="91440" tIns="45720" rIns="91440" bIns="45720" rtlCol="0">
            <a:noAutofit/>
          </a:bodyPr>
          <a:lstStyle/>
          <a:p>
            <a:pPr defTabSz="457200" fontAlgn="base">
              <a:spcBef>
                <a:spcPct val="20000"/>
              </a:spcBef>
              <a:spcAft>
                <a:spcPct val="0"/>
              </a:spcAft>
            </a:pPr>
            <a:r>
              <a:rPr lang="en-US" sz="1200" dirty="0">
                <a:solidFill>
                  <a:srgbClr val="50565C">
                    <a:lumMod val="50000"/>
                  </a:srgbClr>
                </a:solidFill>
                <a:latin typeface="Calibri" panose="020F0502020204030204" pitchFamily="34" charset="0"/>
                <a:ea typeface="MS PGothic" panose="020B0600070205080204" pitchFamily="34" charset="-128"/>
                <a:cs typeface="Arial Narrow"/>
              </a:rPr>
              <a:t>Source: Preliminary DOE ANL Employment Study, June 2017, updates underway </a:t>
            </a:r>
          </a:p>
        </p:txBody>
      </p:sp>
      <p:sp>
        <p:nvSpPr>
          <p:cNvPr id="46" name="Rectangle 45"/>
          <p:cNvSpPr/>
          <p:nvPr/>
        </p:nvSpPr>
        <p:spPr>
          <a:xfrm>
            <a:off x="1637413" y="864337"/>
            <a:ext cx="8792438" cy="1216005"/>
          </a:xfrm>
          <a:prstGeom prst="rect">
            <a:avLst/>
          </a:prstGeom>
          <a:no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48" name="Rectangle 47"/>
          <p:cNvSpPr/>
          <p:nvPr/>
        </p:nvSpPr>
        <p:spPr>
          <a:xfrm>
            <a:off x="1591615" y="2080192"/>
            <a:ext cx="4572000" cy="276999"/>
          </a:xfrm>
          <a:prstGeom prst="rect">
            <a:avLst/>
          </a:prstGeom>
        </p:spPr>
        <p:txBody>
          <a:bodyPr>
            <a:spAutoFit/>
          </a:bodyPr>
          <a:lstStyle/>
          <a:p>
            <a:pPr defTabSz="457200" fontAlgn="base">
              <a:spcBef>
                <a:spcPct val="20000"/>
              </a:spcBef>
              <a:spcAft>
                <a:spcPct val="0"/>
              </a:spcAft>
            </a:pPr>
            <a:r>
              <a:rPr lang="en-US" sz="1200" dirty="0">
                <a:solidFill>
                  <a:srgbClr val="000000"/>
                </a:solidFill>
                <a:latin typeface="Calibri" panose="020F0502020204030204" pitchFamily="34" charset="0"/>
                <a:ea typeface="MS PGothic" panose="020B0600070205080204" pitchFamily="34" charset="-128"/>
                <a:cs typeface="Arial Narrow"/>
              </a:rPr>
              <a:t>Source: DOE, U.S. Energy and Employment Report (2017)</a:t>
            </a:r>
          </a:p>
        </p:txBody>
      </p:sp>
      <p:sp>
        <p:nvSpPr>
          <p:cNvPr id="15" name="Title 14"/>
          <p:cNvSpPr>
            <a:spLocks noGrp="1"/>
          </p:cNvSpPr>
          <p:nvPr>
            <p:ph type="title"/>
          </p:nvPr>
        </p:nvSpPr>
        <p:spPr/>
        <p:txBody>
          <a:bodyPr/>
          <a:lstStyle/>
          <a:p>
            <a:r>
              <a:rPr lang="en-US" dirty="0" smtClean="0"/>
              <a:t>2017 Preliminary Jobs Analysis Updates</a:t>
            </a:r>
            <a:endParaRPr lang="en-US" dirty="0"/>
          </a:p>
        </p:txBody>
      </p:sp>
    </p:spTree>
    <p:extLst>
      <p:ext uri="{BB962C8B-B14F-4D97-AF65-F5344CB8AC3E}">
        <p14:creationId xmlns:p14="http://schemas.microsoft.com/office/powerpoint/2010/main" val="2246843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a:t>H2@Scale Energy System  </a:t>
            </a:r>
            <a:endParaRPr lang="en-US" dirty="0"/>
          </a:p>
        </p:txBody>
      </p:sp>
      <p:sp>
        <p:nvSpPr>
          <p:cNvPr id="6" name="TextBox 5"/>
          <p:cNvSpPr txBox="1"/>
          <p:nvPr/>
        </p:nvSpPr>
        <p:spPr>
          <a:xfrm>
            <a:off x="8537290" y="6211366"/>
            <a:ext cx="2130711" cy="369332"/>
          </a:xfrm>
          <a:prstGeom prst="rect">
            <a:avLst/>
          </a:prstGeom>
          <a:noFill/>
        </p:spPr>
        <p:txBody>
          <a:bodyPr wrap="none" rtlCol="0">
            <a:spAutoFit/>
          </a:bodyPr>
          <a:lstStyle/>
          <a:p>
            <a:pPr defTabSz="457200" fontAlgn="base">
              <a:spcBef>
                <a:spcPct val="0"/>
              </a:spcBef>
              <a:spcAft>
                <a:spcPct val="0"/>
              </a:spcAft>
            </a:pPr>
            <a:r>
              <a:rPr lang="en-US" sz="900" dirty="0">
                <a:solidFill>
                  <a:srgbClr val="000000"/>
                </a:solidFill>
                <a:latin typeface="Calibri" panose="020F0502020204030204" pitchFamily="34" charset="0"/>
                <a:ea typeface="MS PGothic" panose="020B0600070205080204" pitchFamily="34" charset="-128"/>
              </a:rPr>
              <a:t>*Illustrative example, not comprehensive</a:t>
            </a:r>
          </a:p>
          <a:p>
            <a:pPr defTabSz="457200" fontAlgn="base">
              <a:spcBef>
                <a:spcPct val="0"/>
              </a:spcBef>
              <a:spcAft>
                <a:spcPct val="0"/>
              </a:spcAft>
            </a:pPr>
            <a:r>
              <a:rPr lang="en-US" sz="900" dirty="0">
                <a:solidFill>
                  <a:srgbClr val="000000"/>
                </a:solidFill>
                <a:latin typeface="Calibri" panose="020F0502020204030204" pitchFamily="34" charset="0"/>
                <a:ea typeface="MS PGothic" panose="020B0600070205080204" pitchFamily="34" charset="-128"/>
              </a:rPr>
              <a:t>Adapted from NREL, Lab Big Idea Team</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4910" y="890171"/>
            <a:ext cx="6345043" cy="6227543"/>
          </a:xfrm>
          <a:prstGeom prst="rect">
            <a:avLst/>
          </a:prstGeom>
        </p:spPr>
      </p:pic>
    </p:spTree>
    <p:extLst>
      <p:ext uri="{BB962C8B-B14F-4D97-AF65-F5344CB8AC3E}">
        <p14:creationId xmlns:p14="http://schemas.microsoft.com/office/powerpoint/2010/main" val="2348683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clrChange>
              <a:clrFrom>
                <a:srgbClr val="C7EAFC"/>
              </a:clrFrom>
              <a:clrTo>
                <a:srgbClr val="C7EAFC">
                  <a:alpha val="0"/>
                </a:srgbClr>
              </a:clrTo>
            </a:clrChange>
            <a:extLst>
              <a:ext uri="{28A0092B-C50C-407E-A947-70E740481C1C}">
                <a14:useLocalDpi xmlns:a14="http://schemas.microsoft.com/office/drawing/2010/main" val="0"/>
              </a:ext>
            </a:extLst>
          </a:blip>
          <a:stretch>
            <a:fillRect/>
          </a:stretch>
        </p:blipFill>
        <p:spPr>
          <a:xfrm>
            <a:off x="1586324" y="933918"/>
            <a:ext cx="4824056" cy="4869416"/>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1719946" y="4061415"/>
            <a:ext cx="1189482" cy="995281"/>
          </a:xfrm>
          <a:prstGeom prst="rect">
            <a:avLst/>
          </a:prstGeom>
        </p:spPr>
      </p:pic>
      <p:pic>
        <p:nvPicPr>
          <p:cNvPr id="13" name="Picture 12"/>
          <p:cNvPicPr>
            <a:picLocks noChangeAspect="1"/>
          </p:cNvPicPr>
          <p:nvPr/>
        </p:nvPicPr>
        <p:blipFill rotWithShape="1">
          <a:blip r:embed="rId5" cstate="email">
            <a:clrChange>
              <a:clrFrom>
                <a:srgbClr val="A4CDFF"/>
              </a:clrFrom>
              <a:clrTo>
                <a:srgbClr val="A4CDFF">
                  <a:alpha val="0"/>
                </a:srgbClr>
              </a:clrTo>
            </a:clrChange>
            <a:extLst>
              <a:ext uri="{28A0092B-C50C-407E-A947-70E740481C1C}">
                <a14:useLocalDpi xmlns:a14="http://schemas.microsoft.com/office/drawing/2010/main"/>
              </a:ext>
            </a:extLst>
          </a:blip>
          <a:srcRect/>
          <a:stretch/>
        </p:blipFill>
        <p:spPr>
          <a:xfrm>
            <a:off x="6327666" y="981105"/>
            <a:ext cx="4114540" cy="2979341"/>
          </a:xfrm>
          <a:prstGeom prst="rect">
            <a:avLst/>
          </a:prstGeom>
        </p:spPr>
      </p:pic>
      <p:grpSp>
        <p:nvGrpSpPr>
          <p:cNvPr id="14" name="Group 13"/>
          <p:cNvGrpSpPr/>
          <p:nvPr/>
        </p:nvGrpSpPr>
        <p:grpSpPr>
          <a:xfrm>
            <a:off x="7076451" y="3758869"/>
            <a:ext cx="4051707" cy="245966"/>
            <a:chOff x="915745" y="6213109"/>
            <a:chExt cx="4051707" cy="245966"/>
          </a:xfrm>
        </p:grpSpPr>
        <p:sp>
          <p:nvSpPr>
            <p:cNvPr id="15" name="Rectangle 14"/>
            <p:cNvSpPr/>
            <p:nvPr/>
          </p:nvSpPr>
          <p:spPr>
            <a:xfrm rot="2532737">
              <a:off x="915745" y="6298797"/>
              <a:ext cx="97714" cy="90835"/>
            </a:xfrm>
            <a:prstGeom prst="rect">
              <a:avLst/>
            </a:prstGeom>
            <a:solidFill>
              <a:srgbClr val="CCFF33"/>
            </a:solidFill>
            <a:ln w="12700" cap="flat" cmpd="sng" algn="ctr">
              <a:solidFill>
                <a:sysClr val="windowText" lastClr="000000"/>
              </a:solidFill>
              <a:prstDash val="solid"/>
              <a:miter lim="800000"/>
            </a:ln>
            <a:effectLst/>
          </p:spPr>
          <p:txBody>
            <a:bodyPr rtlCol="0" anchor="ctr"/>
            <a:lstStyle/>
            <a:p>
              <a:pPr algn="ctr" defTabSz="457200" fontAlgn="base">
                <a:spcBef>
                  <a:spcPct val="0"/>
                </a:spcBef>
                <a:spcAft>
                  <a:spcPct val="0"/>
                </a:spcAft>
                <a:defRPr/>
              </a:pPr>
              <a:endParaRPr lang="en-US" sz="2400" kern="0">
                <a:solidFill>
                  <a:prstClr val="white"/>
                </a:solidFill>
                <a:latin typeface="Calibri" panose="020F0502020204030204" pitchFamily="34" charset="0"/>
                <a:ea typeface="MS PGothic" panose="020B0600070205080204" pitchFamily="34" charset="-128"/>
              </a:endParaRPr>
            </a:p>
          </p:txBody>
        </p:sp>
        <p:sp>
          <p:nvSpPr>
            <p:cNvPr id="16" name="Oval 15"/>
            <p:cNvSpPr/>
            <p:nvPr/>
          </p:nvSpPr>
          <p:spPr>
            <a:xfrm>
              <a:off x="1820249" y="6297819"/>
              <a:ext cx="112222" cy="100148"/>
            </a:xfrm>
            <a:prstGeom prst="ellipse">
              <a:avLst/>
            </a:prstGeom>
            <a:solidFill>
              <a:srgbClr val="CCFF33"/>
            </a:solidFill>
            <a:ln w="12700" cap="flat" cmpd="sng" algn="ctr">
              <a:solidFill>
                <a:sysClr val="windowText" lastClr="000000"/>
              </a:solidFill>
              <a:prstDash val="solid"/>
              <a:miter lim="800000"/>
            </a:ln>
            <a:effectLst/>
          </p:spPr>
          <p:txBody>
            <a:bodyPr rtlCol="0" anchor="ctr"/>
            <a:lstStyle/>
            <a:p>
              <a:pPr algn="ctr" defTabSz="457200" fontAlgn="base">
                <a:spcBef>
                  <a:spcPct val="0"/>
                </a:spcBef>
                <a:spcAft>
                  <a:spcPct val="0"/>
                </a:spcAft>
                <a:defRPr/>
              </a:pPr>
              <a:endParaRPr lang="en-US" sz="2400" kern="0">
                <a:solidFill>
                  <a:prstClr val="white"/>
                </a:solidFill>
                <a:latin typeface="Calibri" panose="020F0502020204030204" pitchFamily="34" charset="0"/>
                <a:ea typeface="MS PGothic" panose="020B0600070205080204" pitchFamily="34" charset="-128"/>
              </a:endParaRPr>
            </a:p>
          </p:txBody>
        </p:sp>
        <p:sp>
          <p:nvSpPr>
            <p:cNvPr id="17" name="Oval 16"/>
            <p:cNvSpPr/>
            <p:nvPr/>
          </p:nvSpPr>
          <p:spPr>
            <a:xfrm>
              <a:off x="2886703" y="6288506"/>
              <a:ext cx="112222" cy="100148"/>
            </a:xfrm>
            <a:prstGeom prst="ellipse">
              <a:avLst/>
            </a:prstGeom>
            <a:solidFill>
              <a:srgbClr val="009900"/>
            </a:solidFill>
            <a:ln w="12700" cap="flat" cmpd="sng" algn="ctr">
              <a:solidFill>
                <a:sysClr val="windowText" lastClr="000000"/>
              </a:solidFill>
              <a:prstDash val="solid"/>
              <a:miter lim="800000"/>
            </a:ln>
            <a:effectLst/>
          </p:spPr>
          <p:txBody>
            <a:bodyPr rtlCol="0" anchor="ctr"/>
            <a:lstStyle/>
            <a:p>
              <a:pPr algn="ctr" defTabSz="457200" fontAlgn="base">
                <a:spcBef>
                  <a:spcPct val="0"/>
                </a:spcBef>
                <a:spcAft>
                  <a:spcPct val="0"/>
                </a:spcAft>
                <a:defRPr/>
              </a:pPr>
              <a:endParaRPr lang="en-US" sz="2400" kern="0">
                <a:solidFill>
                  <a:prstClr val="white"/>
                </a:solidFill>
                <a:latin typeface="Calibri" panose="020F0502020204030204" pitchFamily="34" charset="0"/>
                <a:ea typeface="MS PGothic" panose="020B0600070205080204" pitchFamily="34" charset="-128"/>
              </a:endParaRPr>
            </a:p>
          </p:txBody>
        </p:sp>
        <p:sp>
          <p:nvSpPr>
            <p:cNvPr id="18" name="Rectangle 17"/>
            <p:cNvSpPr/>
            <p:nvPr/>
          </p:nvSpPr>
          <p:spPr>
            <a:xfrm>
              <a:off x="3695208" y="6283108"/>
              <a:ext cx="97714" cy="90835"/>
            </a:xfrm>
            <a:prstGeom prst="rect">
              <a:avLst/>
            </a:prstGeom>
            <a:solidFill>
              <a:srgbClr val="009900"/>
            </a:solidFill>
            <a:ln w="12700" cap="flat" cmpd="sng" algn="ctr">
              <a:solidFill>
                <a:sysClr val="windowText" lastClr="000000"/>
              </a:solidFill>
              <a:prstDash val="solid"/>
              <a:miter lim="800000"/>
            </a:ln>
            <a:effectLst/>
          </p:spPr>
          <p:txBody>
            <a:bodyPr rtlCol="0" anchor="ctr"/>
            <a:lstStyle/>
            <a:p>
              <a:pPr algn="ctr" defTabSz="457200" fontAlgn="base">
                <a:spcBef>
                  <a:spcPct val="0"/>
                </a:spcBef>
                <a:spcAft>
                  <a:spcPct val="0"/>
                </a:spcAft>
                <a:defRPr/>
              </a:pPr>
              <a:endParaRPr lang="en-US" sz="2400" kern="0">
                <a:solidFill>
                  <a:prstClr val="white"/>
                </a:solidFill>
                <a:latin typeface="Calibri" panose="020F0502020204030204" pitchFamily="34" charset="0"/>
                <a:ea typeface="MS PGothic" panose="020B0600070205080204" pitchFamily="34" charset="-128"/>
              </a:endParaRPr>
            </a:p>
          </p:txBody>
        </p:sp>
        <p:sp>
          <p:nvSpPr>
            <p:cNvPr id="19" name="TextBox 18"/>
            <p:cNvSpPr txBox="1"/>
            <p:nvPr/>
          </p:nvSpPr>
          <p:spPr>
            <a:xfrm>
              <a:off x="1001880" y="6224783"/>
              <a:ext cx="954925" cy="230832"/>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Calibri" panose="020F0502020204030204" pitchFamily="34" charset="0"/>
                  <a:ea typeface="MS PGothic" panose="020B0600070205080204" pitchFamily="34" charset="-128"/>
                  <a:cs typeface="Arial" panose="020B0604020202020204" pitchFamily="34" charset="0"/>
                </a:rPr>
                <a:t>Open - Retail</a:t>
              </a:r>
            </a:p>
          </p:txBody>
        </p:sp>
        <p:sp>
          <p:nvSpPr>
            <p:cNvPr id="20" name="TextBox 19"/>
            <p:cNvSpPr txBox="1"/>
            <p:nvPr/>
          </p:nvSpPr>
          <p:spPr>
            <a:xfrm>
              <a:off x="3816022" y="6221691"/>
              <a:ext cx="1151430" cy="230832"/>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Calibri" panose="020F0502020204030204" pitchFamily="34" charset="0"/>
                  <a:ea typeface="MS PGothic" panose="020B0600070205080204" pitchFamily="34" charset="-128"/>
                  <a:cs typeface="Arial" panose="020B0604020202020204" pitchFamily="34" charset="0"/>
                </a:rPr>
                <a:t>Hub</a:t>
              </a:r>
              <a:endParaRPr lang="en-US" sz="1000" dirty="0">
                <a:solidFill>
                  <a:prstClr val="black"/>
                </a:solidFill>
                <a:latin typeface="Calibri" panose="020F0502020204030204" pitchFamily="34" charset="0"/>
                <a:ea typeface="MS PGothic" panose="020B0600070205080204" pitchFamily="34" charset="-128"/>
                <a:cs typeface="Arial" panose="020B0604020202020204" pitchFamily="34" charset="0"/>
              </a:endParaRPr>
            </a:p>
          </p:txBody>
        </p:sp>
        <p:sp>
          <p:nvSpPr>
            <p:cNvPr id="21" name="TextBox 20"/>
            <p:cNvSpPr txBox="1"/>
            <p:nvPr/>
          </p:nvSpPr>
          <p:spPr>
            <a:xfrm>
              <a:off x="1896704" y="6228243"/>
              <a:ext cx="1137320" cy="230832"/>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Calibri" panose="020F0502020204030204" pitchFamily="34" charset="0"/>
                  <a:ea typeface="MS PGothic" panose="020B0600070205080204" pitchFamily="34" charset="-128"/>
                  <a:cs typeface="Arial" panose="020B0604020202020204" pitchFamily="34" charset="0"/>
                </a:rPr>
                <a:t>Open Non-Retail</a:t>
              </a:r>
            </a:p>
          </p:txBody>
        </p:sp>
        <p:sp>
          <p:nvSpPr>
            <p:cNvPr id="22" name="TextBox 21"/>
            <p:cNvSpPr txBox="1"/>
            <p:nvPr/>
          </p:nvSpPr>
          <p:spPr>
            <a:xfrm>
              <a:off x="2992295" y="6213109"/>
              <a:ext cx="838839" cy="230832"/>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Calibri" panose="020F0502020204030204" pitchFamily="34" charset="0"/>
                  <a:ea typeface="MS PGothic" panose="020B0600070205080204" pitchFamily="34" charset="-128"/>
                  <a:cs typeface="Arial" panose="020B0604020202020204" pitchFamily="34" charset="0"/>
                </a:rPr>
                <a:t>In Progress</a:t>
              </a:r>
            </a:p>
          </p:txBody>
        </p:sp>
      </p:grpSp>
      <p:sp>
        <p:nvSpPr>
          <p:cNvPr id="23" name="Rectangle 22"/>
          <p:cNvSpPr/>
          <p:nvPr/>
        </p:nvSpPr>
        <p:spPr>
          <a:xfrm>
            <a:off x="6193536" y="500176"/>
            <a:ext cx="4389120" cy="34378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24" name="Rectangle 23"/>
          <p:cNvSpPr/>
          <p:nvPr/>
        </p:nvSpPr>
        <p:spPr>
          <a:xfrm>
            <a:off x="6327668" y="882489"/>
            <a:ext cx="4144008" cy="3184001"/>
          </a:xfrm>
          <a:prstGeom prst="rect">
            <a:avLst/>
          </a:prstGeom>
          <a:noFill/>
          <a:ln w="12700">
            <a:solidFill>
              <a:srgbClr val="0006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26" name="Rectangle 25"/>
          <p:cNvSpPr/>
          <p:nvPr/>
        </p:nvSpPr>
        <p:spPr>
          <a:xfrm>
            <a:off x="4164516" y="933918"/>
            <a:ext cx="2029020" cy="543994"/>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2400" b="1" dirty="0">
                <a:solidFill>
                  <a:prstClr val="white"/>
                </a:solidFill>
                <a:latin typeface="Calibri" panose="020F0502020204030204" pitchFamily="34" charset="0"/>
              </a:rPr>
              <a:t>California</a:t>
            </a:r>
          </a:p>
        </p:txBody>
      </p:sp>
      <p:sp>
        <p:nvSpPr>
          <p:cNvPr id="28" name="Rectangle 27"/>
          <p:cNvSpPr/>
          <p:nvPr/>
        </p:nvSpPr>
        <p:spPr>
          <a:xfrm>
            <a:off x="4164516" y="933918"/>
            <a:ext cx="2015294" cy="1867622"/>
          </a:xfrm>
          <a:prstGeom prst="rect">
            <a:avLst/>
          </a:prstGeom>
          <a:noFill/>
          <a:ln>
            <a:solidFill>
              <a:srgbClr val="0006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29" name="Rectangle 28"/>
          <p:cNvSpPr/>
          <p:nvPr/>
        </p:nvSpPr>
        <p:spPr>
          <a:xfrm>
            <a:off x="5273040" y="1889761"/>
            <a:ext cx="496570" cy="3951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30" name="Rectangle 29"/>
          <p:cNvSpPr/>
          <p:nvPr/>
        </p:nvSpPr>
        <p:spPr>
          <a:xfrm>
            <a:off x="7228401" y="4209263"/>
            <a:ext cx="2464533" cy="524256"/>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2400" b="1" dirty="0">
                <a:solidFill>
                  <a:prstClr val="white"/>
                </a:solidFill>
                <a:latin typeface="Calibri" panose="020F0502020204030204" pitchFamily="34" charset="0"/>
              </a:rPr>
              <a:t>Northeast</a:t>
            </a:r>
          </a:p>
        </p:txBody>
      </p:sp>
      <p:sp>
        <p:nvSpPr>
          <p:cNvPr id="31" name="Rectangle 30"/>
          <p:cNvSpPr/>
          <p:nvPr/>
        </p:nvSpPr>
        <p:spPr>
          <a:xfrm>
            <a:off x="7228401" y="4209263"/>
            <a:ext cx="2464533" cy="1454164"/>
          </a:xfrm>
          <a:prstGeom prst="rect">
            <a:avLst/>
          </a:prstGeom>
          <a:noFill/>
          <a:ln>
            <a:solidFill>
              <a:srgbClr val="0006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32" name="Rectangle 31"/>
          <p:cNvSpPr/>
          <p:nvPr/>
        </p:nvSpPr>
        <p:spPr>
          <a:xfrm>
            <a:off x="7424872" y="4792985"/>
            <a:ext cx="2119200" cy="830997"/>
          </a:xfrm>
          <a:prstGeom prst="rect">
            <a:avLst/>
          </a:prstGeom>
        </p:spPr>
        <p:txBody>
          <a:bodyPr wrap="square">
            <a:spAutoFit/>
          </a:bodyPr>
          <a:lstStyle/>
          <a:p>
            <a:pPr algn="ctr" defTabSz="457200" fontAlgn="base">
              <a:spcBef>
                <a:spcPct val="0"/>
              </a:spcBef>
              <a:spcAft>
                <a:spcPct val="0"/>
              </a:spcAft>
              <a:defRPr/>
            </a:pPr>
            <a:r>
              <a:rPr lang="en-US" sz="2400" b="1" kern="0" spc="-150" dirty="0">
                <a:solidFill>
                  <a:srgbClr val="000000"/>
                </a:solidFill>
                <a:latin typeface="Calibri" panose="020F0502020204030204" pitchFamily="34" charset="0"/>
                <a:ea typeface="MS PGothic" panose="020B0600070205080204" pitchFamily="34" charset="-128"/>
                <a:cs typeface="Arial Narrow"/>
              </a:rPr>
              <a:t>Approx. 12 to 25 stations planned </a:t>
            </a:r>
            <a:endParaRPr lang="en-US" sz="2400" kern="0" spc="-150" dirty="0">
              <a:solidFill>
                <a:srgbClr val="000000"/>
              </a:solidFill>
              <a:latin typeface="Calibri" panose="020F0502020204030204" pitchFamily="34" charset="0"/>
              <a:ea typeface="MS PGothic" panose="020B0600070205080204" pitchFamily="34" charset="-128"/>
              <a:cs typeface="Arial Narrow"/>
            </a:endParaRPr>
          </a:p>
        </p:txBody>
      </p:sp>
      <p:sp>
        <p:nvSpPr>
          <p:cNvPr id="2" name="Title 1"/>
          <p:cNvSpPr>
            <a:spLocks noGrp="1"/>
          </p:cNvSpPr>
          <p:nvPr>
            <p:ph type="title"/>
          </p:nvPr>
        </p:nvSpPr>
        <p:spPr/>
        <p:txBody>
          <a:bodyPr/>
          <a:lstStyle/>
          <a:p>
            <a:r>
              <a:rPr lang="en-US" dirty="0" smtClean="0"/>
              <a:t>Hydrogen refueling stations: strong </a:t>
            </a:r>
            <a:r>
              <a:rPr lang="en-US" dirty="0"/>
              <a:t>S</a:t>
            </a:r>
            <a:r>
              <a:rPr lang="en-US" dirty="0" smtClean="0"/>
              <a:t>tate support </a:t>
            </a:r>
            <a:endParaRPr lang="en-US" dirty="0"/>
          </a:p>
        </p:txBody>
      </p:sp>
      <p:sp>
        <p:nvSpPr>
          <p:cNvPr id="33" name="Rectangle 32"/>
          <p:cNvSpPr/>
          <p:nvPr/>
        </p:nvSpPr>
        <p:spPr>
          <a:xfrm>
            <a:off x="1774723" y="5881219"/>
            <a:ext cx="8696953" cy="571714"/>
          </a:xfrm>
          <a:prstGeom prst="rect">
            <a:avLst/>
          </a:prstGeom>
          <a:noFill/>
          <a:ln>
            <a:solidFill>
              <a:srgbClr val="0006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34" name="Rectangle 33"/>
          <p:cNvSpPr/>
          <p:nvPr/>
        </p:nvSpPr>
        <p:spPr>
          <a:xfrm>
            <a:off x="1449439" y="5991269"/>
            <a:ext cx="9335985" cy="461665"/>
          </a:xfrm>
          <a:prstGeom prst="rect">
            <a:avLst/>
          </a:prstGeom>
        </p:spPr>
        <p:txBody>
          <a:bodyPr wrap="square">
            <a:spAutoFit/>
          </a:bodyPr>
          <a:lstStyle/>
          <a:p>
            <a:pPr algn="ctr" defTabSz="457200" fontAlgn="base">
              <a:spcBef>
                <a:spcPct val="0"/>
              </a:spcBef>
              <a:spcAft>
                <a:spcPct val="0"/>
              </a:spcAft>
              <a:defRPr/>
            </a:pPr>
            <a:r>
              <a:rPr lang="en-US" sz="2400" b="1" kern="0" spc="-150" dirty="0">
                <a:solidFill>
                  <a:srgbClr val="000000"/>
                </a:solidFill>
                <a:latin typeface="Calibri" panose="020F0502020204030204" pitchFamily="34" charset="0"/>
                <a:ea typeface="MS PGothic" panose="020B0600070205080204" pitchFamily="34" charset="-128"/>
                <a:cs typeface="Arial Narrow"/>
              </a:rPr>
              <a:t>Others with interest: Hawaii, Ohio, Texas, Colorado, South Carolina, and others</a:t>
            </a:r>
            <a:endParaRPr lang="en-US" sz="2400" kern="0" spc="-150" dirty="0">
              <a:solidFill>
                <a:srgbClr val="000000"/>
              </a:solidFill>
              <a:latin typeface="Calibri" panose="020F0502020204030204" pitchFamily="34" charset="0"/>
              <a:ea typeface="MS PGothic" panose="020B0600070205080204" pitchFamily="34" charset="-128"/>
              <a:cs typeface="Arial Narrow"/>
            </a:endParaRPr>
          </a:p>
        </p:txBody>
      </p:sp>
      <p:sp>
        <p:nvSpPr>
          <p:cNvPr id="3" name="Rectangle 2"/>
          <p:cNvSpPr/>
          <p:nvPr/>
        </p:nvSpPr>
        <p:spPr>
          <a:xfrm>
            <a:off x="4654475" y="1968650"/>
            <a:ext cx="322730" cy="502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35" name="TextBox 34"/>
          <p:cNvSpPr txBox="1"/>
          <p:nvPr/>
        </p:nvSpPr>
        <p:spPr>
          <a:xfrm>
            <a:off x="4187943" y="1456272"/>
            <a:ext cx="1938528" cy="1232361"/>
          </a:xfrm>
          <a:prstGeom prst="rect">
            <a:avLst/>
          </a:prstGeom>
        </p:spPr>
        <p:txBody>
          <a:bodyPr vert="horz" wrap="square" lIns="91440" tIns="45720" rIns="91440" bIns="45720" rtlCol="0">
            <a:noAutofit/>
          </a:bodyPr>
          <a:lstStyle/>
          <a:p>
            <a:pPr algn="ctr" defTabSz="457200" fontAlgn="base">
              <a:spcBef>
                <a:spcPct val="20000"/>
              </a:spcBef>
              <a:spcAft>
                <a:spcPct val="0"/>
              </a:spcAft>
            </a:pPr>
            <a:r>
              <a:rPr lang="en-US" sz="2400" b="1" spc="-150" dirty="0">
                <a:solidFill>
                  <a:srgbClr val="000608"/>
                </a:solidFill>
                <a:latin typeface="Calibri" panose="020F0502020204030204" pitchFamily="34" charset="0"/>
                <a:ea typeface="MS PGothic" panose="020B0600070205080204" pitchFamily="34" charset="-128"/>
                <a:cs typeface="Arial Narrow"/>
              </a:rPr>
              <a:t>Over 30 open retail</a:t>
            </a:r>
          </a:p>
          <a:p>
            <a:pPr algn="ctr" defTabSz="457200" fontAlgn="base">
              <a:spcBef>
                <a:spcPct val="20000"/>
              </a:spcBef>
              <a:spcAft>
                <a:spcPct val="0"/>
              </a:spcAft>
            </a:pPr>
            <a:r>
              <a:rPr lang="en-US" sz="2400" b="1" spc="-150" dirty="0">
                <a:solidFill>
                  <a:srgbClr val="000608"/>
                </a:solidFill>
                <a:latin typeface="Calibri" panose="020F0502020204030204" pitchFamily="34" charset="0"/>
                <a:ea typeface="MS PGothic" panose="020B0600070205080204" pitchFamily="34" charset="-128"/>
                <a:cs typeface="Arial Narrow"/>
              </a:rPr>
              <a:t>Funding for 100  </a:t>
            </a:r>
          </a:p>
        </p:txBody>
      </p:sp>
    </p:spTree>
    <p:extLst>
      <p:ext uri="{BB962C8B-B14F-4D97-AF65-F5344CB8AC3E}">
        <p14:creationId xmlns:p14="http://schemas.microsoft.com/office/powerpoint/2010/main" val="1499511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01880" y="952651"/>
            <a:ext cx="8642582" cy="5469666"/>
            <a:chOff x="1501879" y="812800"/>
            <a:chExt cx="9166121" cy="6045200"/>
          </a:xfrm>
        </p:grpSpPr>
        <p:sp>
          <p:nvSpPr>
            <p:cNvPr id="5" name="Rectangle 4"/>
            <p:cNvSpPr/>
            <p:nvPr/>
          </p:nvSpPr>
          <p:spPr>
            <a:xfrm>
              <a:off x="6550443" y="812800"/>
              <a:ext cx="4117557" cy="604520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7" name="Rectangle 6"/>
            <p:cNvSpPr/>
            <p:nvPr/>
          </p:nvSpPr>
          <p:spPr>
            <a:xfrm>
              <a:off x="6738671" y="3021047"/>
              <a:ext cx="3741099" cy="13591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4000" b="1" dirty="0">
                  <a:solidFill>
                    <a:prstClr val="white"/>
                  </a:solidFill>
                  <a:latin typeface="Calibri" panose="020F0502020204030204" pitchFamily="34" charset="0"/>
                </a:rPr>
                <a:t>Celebrate National Hydrogen &amp; Fuel Cell Day on 10/8  </a:t>
              </a:r>
              <a:r>
                <a:rPr lang="en-US" sz="3600" dirty="0">
                  <a:solidFill>
                    <a:prstClr val="white"/>
                  </a:solidFill>
                  <a:latin typeface="Calibri" panose="020F0502020204030204" pitchFamily="34" charset="0"/>
                </a:rPr>
                <a:t>(Held on its very own atomic- weight-day) </a:t>
              </a:r>
              <a:endParaRPr lang="en-US" sz="3600" u="sng" dirty="0">
                <a:solidFill>
                  <a:prstClr val="white"/>
                </a:solidFill>
                <a:latin typeface="Calibri" panose="020F0502020204030204" pitchFamily="34" charset="0"/>
              </a:endParaRPr>
            </a:p>
          </p:txBody>
        </p:sp>
        <p:pic>
          <p:nvPicPr>
            <p:cNvPr id="2050" name="Picture 2" descr="HydrogenDay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109" y="925411"/>
              <a:ext cx="4599614" cy="12572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835" y="2955474"/>
              <a:ext cx="2654404" cy="25933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Rectangle 4"/>
            <p:cNvSpPr>
              <a:spLocks noChangeArrowheads="1"/>
            </p:cNvSpPr>
            <p:nvPr/>
          </p:nvSpPr>
          <p:spPr bwMode="auto">
            <a:xfrm>
              <a:off x="1524000" y="6253316"/>
              <a:ext cx="5026445" cy="604684"/>
            </a:xfrm>
            <a:prstGeom prst="rect">
              <a:avLst/>
            </a:prstGeom>
            <a:solidFill>
              <a:schemeClr val="accent1"/>
            </a:solidFill>
            <a:ln>
              <a:noFill/>
            </a:ln>
            <a:effectLst/>
          </p:spPr>
          <p:txBody>
            <a:bodyPr vert="horz" wrap="square" lIns="36576" tIns="36576" rIns="36576" bIns="36576" numCol="1" anchor="t" anchorCtr="0" compatLnSpc="1">
              <a:prstTxWarp prst="textNoShape">
                <a:avLst/>
              </a:prstTxWarp>
            </a:bodyPr>
            <a:lstStyle/>
            <a:p>
              <a:pPr defTabSz="457200" fontAlgn="base">
                <a:spcBef>
                  <a:spcPct val="0"/>
                </a:spcBef>
                <a:spcAft>
                  <a:spcPct val="0"/>
                </a:spcAft>
              </a:pPr>
              <a:endParaRPr lang="en-US" sz="2400">
                <a:solidFill>
                  <a:srgbClr val="000000"/>
                </a:solidFill>
                <a:latin typeface="Calibri" panose="020F0502020204030204" pitchFamily="34" charset="0"/>
                <a:ea typeface="MS PGothic" panose="020B0600070205080204" pitchFamily="34" charset="-128"/>
              </a:endParaRPr>
            </a:p>
          </p:txBody>
        </p:sp>
        <p:sp>
          <p:nvSpPr>
            <p:cNvPr id="3" name="Text Box 5"/>
            <p:cNvSpPr txBox="1">
              <a:spLocks noChangeArrowheads="1"/>
            </p:cNvSpPr>
            <p:nvPr/>
          </p:nvSpPr>
          <p:spPr bwMode="auto">
            <a:xfrm>
              <a:off x="1524002" y="6330545"/>
              <a:ext cx="4822724" cy="5023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eaLnBrk="0" fontAlgn="base" hangingPunct="0">
                <a:spcBef>
                  <a:spcPct val="0"/>
                </a:spcBef>
                <a:spcAft>
                  <a:spcPct val="0"/>
                </a:spcAft>
              </a:pPr>
              <a:r>
                <a:rPr lang="en-US" altLang="en-US" sz="2100" b="1" dirty="0">
                  <a:solidFill>
                    <a:srgbClr val="FFFFFF"/>
                  </a:solidFill>
                  <a:latin typeface="Calibri" panose="020F0502020204030204" pitchFamily="34" charset="0"/>
                  <a:ea typeface="MS PGothic" panose="020B0600070205080204" pitchFamily="34" charset="-128"/>
                </a:rPr>
                <a:t>Learn more: energy.gov/</a:t>
              </a:r>
              <a:r>
                <a:rPr lang="en-US" altLang="en-US" sz="2100" b="1" dirty="0" err="1">
                  <a:solidFill>
                    <a:srgbClr val="FFFFFF"/>
                  </a:solidFill>
                  <a:latin typeface="Calibri" panose="020F0502020204030204" pitchFamily="34" charset="0"/>
                  <a:ea typeface="MS PGothic" panose="020B0600070205080204" pitchFamily="34" charset="-128"/>
                </a:rPr>
                <a:t>eere</a:t>
              </a:r>
              <a:r>
                <a:rPr lang="en-US" altLang="en-US" sz="2100" b="1" dirty="0">
                  <a:solidFill>
                    <a:srgbClr val="FFFFFF"/>
                  </a:solidFill>
                  <a:latin typeface="Calibri" panose="020F0502020204030204" pitchFamily="34" charset="0"/>
                  <a:ea typeface="MS PGothic" panose="020B0600070205080204" pitchFamily="34" charset="-128"/>
                </a:rPr>
                <a:t>/</a:t>
              </a:r>
              <a:r>
                <a:rPr lang="en-US" altLang="en-US" sz="2100" b="1" dirty="0" err="1">
                  <a:solidFill>
                    <a:srgbClr val="FFFFFF"/>
                  </a:solidFill>
                  <a:latin typeface="Calibri" panose="020F0502020204030204" pitchFamily="34" charset="0"/>
                  <a:ea typeface="MS PGothic" panose="020B0600070205080204" pitchFamily="34" charset="-128"/>
                </a:rPr>
                <a:t>fuelcells</a:t>
              </a:r>
              <a:r>
                <a:rPr lang="en-US" altLang="en-US" sz="2100" b="1" dirty="0">
                  <a:solidFill>
                    <a:srgbClr val="FFFFFF"/>
                  </a:solidFill>
                  <a:latin typeface="Calibri" panose="020F0502020204030204" pitchFamily="34" charset="0"/>
                  <a:ea typeface="MS PGothic" panose="020B0600070205080204" pitchFamily="34" charset="-128"/>
                </a:rPr>
                <a:t> </a:t>
              </a:r>
              <a:endParaRPr lang="en-US" altLang="en-US" sz="2100" dirty="0">
                <a:solidFill>
                  <a:srgbClr val="000000"/>
                </a:solidFill>
                <a:latin typeface="Calibri" panose="020F0502020204030204" pitchFamily="34" charset="0"/>
                <a:ea typeface="MS PGothic" panose="020B0600070205080204" pitchFamily="34" charset="-128"/>
              </a:endParaRPr>
            </a:p>
          </p:txBody>
        </p:sp>
        <p:cxnSp>
          <p:nvCxnSpPr>
            <p:cNvPr id="10" name="Straight Connector 9"/>
            <p:cNvCxnSpPr/>
            <p:nvPr/>
          </p:nvCxnSpPr>
          <p:spPr>
            <a:xfrm>
              <a:off x="1501879" y="2434899"/>
              <a:ext cx="5026441" cy="0"/>
            </a:xfrm>
            <a:prstGeom prst="line">
              <a:avLst/>
            </a:prstGeom>
            <a:ln w="1905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524000" y="6253316"/>
              <a:ext cx="5026441" cy="0"/>
            </a:xfrm>
            <a:prstGeom prst="line">
              <a:avLst/>
            </a:prstGeom>
            <a:ln w="19050">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4251534" y="2878388"/>
              <a:ext cx="1128156" cy="432287"/>
            </a:xfrm>
            <a:prstGeom prst="ellipse">
              <a:avLst/>
            </a:prstGeom>
            <a:noFill/>
            <a:ln w="44450">
              <a:solidFill>
                <a:srgbClr val="00B0F0">
                  <a:alpha val="9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grpSp>
      <p:sp>
        <p:nvSpPr>
          <p:cNvPr id="15" name="Title 14"/>
          <p:cNvSpPr>
            <a:spLocks noGrp="1"/>
          </p:cNvSpPr>
          <p:nvPr>
            <p:ph type="title"/>
          </p:nvPr>
        </p:nvSpPr>
        <p:spPr>
          <a:xfrm>
            <a:off x="134511" y="25742"/>
            <a:ext cx="8983663" cy="812800"/>
          </a:xfrm>
        </p:spPr>
        <p:txBody>
          <a:bodyPr/>
          <a:lstStyle/>
          <a:p>
            <a:r>
              <a:rPr lang="en-US" dirty="0" smtClean="0"/>
              <a:t>Take part in it!</a:t>
            </a:r>
            <a:endParaRPr lang="en-US" dirty="0"/>
          </a:p>
        </p:txBody>
      </p:sp>
    </p:spTree>
    <p:extLst>
      <p:ext uri="{BB962C8B-B14F-4D97-AF65-F5344CB8AC3E}">
        <p14:creationId xmlns:p14="http://schemas.microsoft.com/office/powerpoint/2010/main" val="1111427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Text Box 3"/>
          <p:cNvSpPr txBox="1">
            <a:spLocks noChangeArrowheads="1"/>
          </p:cNvSpPr>
          <p:nvPr/>
        </p:nvSpPr>
        <p:spPr bwMode="auto">
          <a:xfrm>
            <a:off x="2243931" y="5330869"/>
            <a:ext cx="7704137" cy="584775"/>
          </a:xfrm>
          <a:prstGeom prst="rect">
            <a:avLst/>
          </a:prstGeom>
          <a:solidFill>
            <a:schemeClr val="accent5"/>
          </a:solidFill>
          <a:ln w="9525" algn="ctr">
            <a:noFill/>
            <a:miter lim="800000"/>
            <a:headEnd/>
            <a:tailEnd/>
          </a:ln>
        </p:spPr>
        <p:txBody>
          <a:bodyPr>
            <a:spAutoFit/>
          </a:bodyPr>
          <a:lstStyle/>
          <a:p>
            <a:pPr algn="ctr">
              <a:spcBef>
                <a:spcPct val="50000"/>
              </a:spcBef>
            </a:pPr>
            <a:r>
              <a:rPr lang="en-US" sz="3200" b="1" dirty="0">
                <a:solidFill>
                  <a:prstClr val="white"/>
                </a:solidFill>
                <a:latin typeface="Calibri" panose="020F0502020204030204" pitchFamily="34" charset="0"/>
              </a:rPr>
              <a:t>energy.gov/</a:t>
            </a:r>
            <a:r>
              <a:rPr lang="en-US" sz="3200" b="1" dirty="0" err="1">
                <a:solidFill>
                  <a:prstClr val="white"/>
                </a:solidFill>
                <a:latin typeface="Calibri" panose="020F0502020204030204" pitchFamily="34" charset="0"/>
              </a:rPr>
              <a:t>eere</a:t>
            </a:r>
            <a:r>
              <a:rPr lang="en-US" sz="3200" b="1" dirty="0">
                <a:solidFill>
                  <a:prstClr val="white"/>
                </a:solidFill>
                <a:latin typeface="Calibri" panose="020F0502020204030204" pitchFamily="34" charset="0"/>
              </a:rPr>
              <a:t>/</a:t>
            </a:r>
            <a:r>
              <a:rPr lang="en-US" sz="3200" b="1" dirty="0" err="1">
                <a:solidFill>
                  <a:prstClr val="white"/>
                </a:solidFill>
                <a:latin typeface="Calibri" panose="020F0502020204030204" pitchFamily="34" charset="0"/>
              </a:rPr>
              <a:t>fuelcells</a:t>
            </a:r>
            <a:endParaRPr lang="en-US" sz="3200" b="1" dirty="0">
              <a:solidFill>
                <a:prstClr val="white"/>
              </a:solidFill>
              <a:latin typeface="Calibri" panose="020F0502020204030204" pitchFamily="34" charset="0"/>
            </a:endParaRPr>
          </a:p>
        </p:txBody>
      </p:sp>
      <p:sp>
        <p:nvSpPr>
          <p:cNvPr id="2" name="Title 1"/>
          <p:cNvSpPr>
            <a:spLocks noGrp="1"/>
          </p:cNvSpPr>
          <p:nvPr>
            <p:ph type="title"/>
          </p:nvPr>
        </p:nvSpPr>
        <p:spPr>
          <a:xfrm>
            <a:off x="1523999" y="1600316"/>
            <a:ext cx="9144000" cy="1305722"/>
          </a:xfrm>
        </p:spPr>
        <p:txBody>
          <a:bodyPr/>
          <a:lstStyle/>
          <a:p>
            <a:r>
              <a:rPr lang="en-US" sz="8000" dirty="0"/>
              <a:t>Thank You</a:t>
            </a:r>
          </a:p>
        </p:txBody>
      </p:sp>
      <p:sp>
        <p:nvSpPr>
          <p:cNvPr id="3" name="Text Placeholder 2"/>
          <p:cNvSpPr>
            <a:spLocks noGrp="1"/>
          </p:cNvSpPr>
          <p:nvPr>
            <p:ph type="body" sz="quarter" idx="11"/>
          </p:nvPr>
        </p:nvSpPr>
        <p:spPr>
          <a:xfrm>
            <a:off x="1" y="3257083"/>
            <a:ext cx="12191999" cy="1723707"/>
          </a:xfrm>
        </p:spPr>
        <p:txBody>
          <a:bodyPr/>
          <a:lstStyle/>
          <a:p>
            <a:pPr>
              <a:spcBef>
                <a:spcPts val="0"/>
              </a:spcBef>
              <a:tabLst>
                <a:tab pos="682625" algn="l"/>
              </a:tabLst>
            </a:pPr>
            <a:r>
              <a:rPr lang="en-US" sz="2400" dirty="0" smtClean="0">
                <a:solidFill>
                  <a:schemeClr val="tx1"/>
                </a:solidFill>
              </a:rPr>
              <a:t>Pete Devlin</a:t>
            </a:r>
            <a:endParaRPr lang="en-US" sz="2400" dirty="0">
              <a:solidFill>
                <a:schemeClr val="tx1"/>
              </a:solidFill>
            </a:endParaRPr>
          </a:p>
          <a:p>
            <a:pPr>
              <a:spcBef>
                <a:spcPts val="0"/>
              </a:spcBef>
              <a:tabLst>
                <a:tab pos="682625" algn="l"/>
              </a:tabLst>
            </a:pPr>
            <a:r>
              <a:rPr lang="en-US" sz="2400" dirty="0">
                <a:solidFill>
                  <a:schemeClr val="tx1"/>
                </a:solidFill>
              </a:rPr>
              <a:t>Market Transformation Program Manager </a:t>
            </a:r>
            <a:endParaRPr lang="en-US" sz="2400" dirty="0" smtClean="0">
              <a:solidFill>
                <a:schemeClr val="tx1"/>
              </a:solidFill>
            </a:endParaRPr>
          </a:p>
          <a:p>
            <a:pPr>
              <a:spcBef>
                <a:spcPts val="0"/>
              </a:spcBef>
              <a:tabLst>
                <a:tab pos="682625" algn="l"/>
              </a:tabLst>
            </a:pPr>
            <a:r>
              <a:rPr lang="en-US" sz="2400" dirty="0" smtClean="0">
                <a:solidFill>
                  <a:schemeClr val="tx1"/>
                </a:solidFill>
              </a:rPr>
              <a:t>Fuel </a:t>
            </a:r>
            <a:r>
              <a:rPr lang="en-US" sz="2400" dirty="0">
                <a:solidFill>
                  <a:schemeClr val="tx1"/>
                </a:solidFill>
              </a:rPr>
              <a:t>Cell Technologies Office</a:t>
            </a:r>
          </a:p>
          <a:p>
            <a:pPr>
              <a:spcBef>
                <a:spcPts val="0"/>
              </a:spcBef>
              <a:tabLst>
                <a:tab pos="682625" algn="l"/>
              </a:tabLst>
            </a:pPr>
            <a:r>
              <a:rPr lang="en-US" sz="2400" dirty="0" smtClean="0">
                <a:solidFill>
                  <a:schemeClr val="tx1"/>
                </a:solidFill>
              </a:rPr>
              <a:t>Peter.Devlin@ee.doe.gov</a:t>
            </a:r>
            <a:endParaRPr lang="en-US" sz="2400" dirty="0">
              <a:solidFill>
                <a:schemeClr val="tx1"/>
              </a:solidFill>
            </a:endParaRPr>
          </a:p>
          <a:p>
            <a:pPr>
              <a:spcBef>
                <a:spcPts val="0"/>
              </a:spcBef>
            </a:pPr>
            <a:endParaRPr lang="en-US" sz="2400" dirty="0">
              <a:solidFill>
                <a:schemeClr val="tx1"/>
              </a:solidFill>
            </a:endParaRPr>
          </a:p>
        </p:txBody>
      </p:sp>
    </p:spTree>
    <p:extLst>
      <p:ext uri="{BB962C8B-B14F-4D97-AF65-F5344CB8AC3E}">
        <p14:creationId xmlns:p14="http://schemas.microsoft.com/office/powerpoint/2010/main" val="415689872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p:txBody>
          <a:bodyPr/>
          <a:lstStyle/>
          <a:p>
            <a:r>
              <a:rPr lang="en-US" smtClean="0"/>
              <a:t>2016 Global Shipments – Trends </a:t>
            </a:r>
            <a:endParaRPr lang="en-US" dirty="0"/>
          </a:p>
        </p:txBody>
      </p:sp>
      <p:graphicFrame>
        <p:nvGraphicFramePr>
          <p:cNvPr id="5" name="Chart 4"/>
          <p:cNvGraphicFramePr>
            <a:graphicFrameLocks/>
          </p:cNvGraphicFramePr>
          <p:nvPr>
            <p:extLst/>
          </p:nvPr>
        </p:nvGraphicFramePr>
        <p:xfrm>
          <a:off x="1405352" y="774701"/>
          <a:ext cx="4982197" cy="6151171"/>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p:cNvSpPr/>
          <p:nvPr/>
        </p:nvSpPr>
        <p:spPr>
          <a:xfrm>
            <a:off x="1625600" y="1595903"/>
            <a:ext cx="4430246" cy="482842"/>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7" name="TextBox 6"/>
          <p:cNvSpPr txBox="1"/>
          <p:nvPr/>
        </p:nvSpPr>
        <p:spPr>
          <a:xfrm>
            <a:off x="2176474" y="839887"/>
            <a:ext cx="3351765" cy="757130"/>
          </a:xfrm>
          <a:prstGeom prst="rect">
            <a:avLst/>
          </a:prstGeom>
        </p:spPr>
        <p:txBody>
          <a:bodyPr vert="horz" wrap="square" lIns="91440" tIns="45720" rIns="91440" bIns="45720" rtlCol="0">
            <a:spAutoFit/>
          </a:bodyPr>
          <a:lstStyle/>
          <a:p>
            <a:pPr algn="ctr" defTabSz="457200" fontAlgn="base">
              <a:lnSpc>
                <a:spcPct val="90000"/>
              </a:lnSpc>
              <a:spcBef>
                <a:spcPct val="0"/>
              </a:spcBef>
              <a:spcAft>
                <a:spcPct val="0"/>
              </a:spcAft>
            </a:pPr>
            <a:r>
              <a:rPr lang="en-US" sz="2400" b="1" dirty="0">
                <a:solidFill>
                  <a:srgbClr val="000000"/>
                </a:solidFill>
                <a:latin typeface="Calibri" panose="020F0502020204030204" pitchFamily="34" charset="0"/>
                <a:ea typeface="MS PGothic" panose="020B0600070205080204" pitchFamily="34" charset="-128"/>
                <a:cs typeface="Arial Narrow"/>
              </a:rPr>
              <a:t>Total power (in MW) shipped by application </a:t>
            </a:r>
          </a:p>
        </p:txBody>
      </p:sp>
      <p:sp>
        <p:nvSpPr>
          <p:cNvPr id="10" name="Rectangle 9"/>
          <p:cNvSpPr/>
          <p:nvPr/>
        </p:nvSpPr>
        <p:spPr>
          <a:xfrm>
            <a:off x="1620122" y="860734"/>
            <a:ext cx="4435725" cy="4500757"/>
          </a:xfrm>
          <a:prstGeom prst="rect">
            <a:avLst/>
          </a:prstGeom>
          <a:no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13" name="TextBox 12"/>
          <p:cNvSpPr txBox="1"/>
          <p:nvPr/>
        </p:nvSpPr>
        <p:spPr>
          <a:xfrm>
            <a:off x="2055614" y="1609155"/>
            <a:ext cx="3771414" cy="469590"/>
          </a:xfrm>
          <a:prstGeom prst="rect">
            <a:avLst/>
          </a:prstGeom>
        </p:spPr>
        <p:txBody>
          <a:bodyPr vert="horz" wrap="square" lIns="91440" tIns="45720" rIns="91440" bIns="45720" rtlCol="0">
            <a:noAutofit/>
          </a:bodyPr>
          <a:lstStyle/>
          <a:p>
            <a:pPr algn="ctr" defTabSz="457200">
              <a:spcBef>
                <a:spcPct val="20000"/>
              </a:spcBef>
            </a:pPr>
            <a:r>
              <a:rPr lang="en-US" sz="2400" b="1" dirty="0">
                <a:solidFill>
                  <a:srgbClr val="005C82">
                    <a:lumMod val="50000"/>
                  </a:srgbClr>
                </a:solidFill>
                <a:latin typeface="Calibri" panose="020F0502020204030204" pitchFamily="34" charset="0"/>
                <a:ea typeface="MS PGothic" panose="020B0600070205080204" pitchFamily="34" charset="-128"/>
                <a:cs typeface="Arial Narrow"/>
              </a:rPr>
              <a:t>Growth in Transportation</a:t>
            </a:r>
          </a:p>
        </p:txBody>
      </p:sp>
      <p:grpSp>
        <p:nvGrpSpPr>
          <p:cNvPr id="23" name="Group 22"/>
          <p:cNvGrpSpPr/>
          <p:nvPr/>
        </p:nvGrpSpPr>
        <p:grpSpPr>
          <a:xfrm>
            <a:off x="6045909" y="837404"/>
            <a:ext cx="4509449" cy="6020597"/>
            <a:chOff x="4521908" y="837403"/>
            <a:chExt cx="4509449" cy="6020597"/>
          </a:xfrm>
        </p:grpSpPr>
        <p:sp>
          <p:nvSpPr>
            <p:cNvPr id="16" name="Rectangle 15"/>
            <p:cNvSpPr/>
            <p:nvPr/>
          </p:nvSpPr>
          <p:spPr>
            <a:xfrm>
              <a:off x="4601817" y="1602530"/>
              <a:ext cx="4429539" cy="476216"/>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graphicFrame>
          <p:nvGraphicFramePr>
            <p:cNvPr id="8" name="Chart 7"/>
            <p:cNvGraphicFramePr>
              <a:graphicFrameLocks/>
            </p:cNvGraphicFramePr>
            <p:nvPr>
              <p:extLst/>
            </p:nvPr>
          </p:nvGraphicFramePr>
          <p:xfrm>
            <a:off x="4521908" y="1526301"/>
            <a:ext cx="4495800" cy="5331699"/>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p:cNvSpPr/>
            <p:nvPr/>
          </p:nvSpPr>
          <p:spPr>
            <a:xfrm>
              <a:off x="4601817" y="860733"/>
              <a:ext cx="4429540" cy="4500757"/>
            </a:xfrm>
            <a:prstGeom prst="rect">
              <a:avLst/>
            </a:prstGeom>
            <a:no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12" name="TextBox 11"/>
            <p:cNvSpPr txBox="1"/>
            <p:nvPr/>
          </p:nvSpPr>
          <p:spPr>
            <a:xfrm>
              <a:off x="4770533" y="837403"/>
              <a:ext cx="4167808" cy="757130"/>
            </a:xfrm>
            <a:prstGeom prst="rect">
              <a:avLst/>
            </a:prstGeom>
          </p:spPr>
          <p:txBody>
            <a:bodyPr vert="horz" wrap="square" lIns="91440" tIns="45720" rIns="91440" bIns="45720" rtlCol="0">
              <a:spAutoFit/>
            </a:bodyPr>
            <a:lstStyle/>
            <a:p>
              <a:pPr algn="ctr" defTabSz="457200" fontAlgn="base">
                <a:lnSpc>
                  <a:spcPct val="90000"/>
                </a:lnSpc>
                <a:spcBef>
                  <a:spcPct val="0"/>
                </a:spcBef>
                <a:spcAft>
                  <a:spcPct val="0"/>
                </a:spcAft>
              </a:pPr>
              <a:r>
                <a:rPr lang="en-US" sz="2400" b="1" dirty="0">
                  <a:solidFill>
                    <a:srgbClr val="000000"/>
                  </a:solidFill>
                  <a:latin typeface="Calibri" panose="020F0502020204030204" pitchFamily="34" charset="0"/>
                  <a:ea typeface="MS PGothic" panose="020B0600070205080204" pitchFamily="34" charset="-128"/>
                  <a:cs typeface="Arial Narrow"/>
                </a:rPr>
                <a:t>Total power (in MW) shipped by fuel cell chemistry</a:t>
              </a:r>
            </a:p>
          </p:txBody>
        </p:sp>
        <p:sp>
          <p:nvSpPr>
            <p:cNvPr id="14" name="TextBox 13"/>
            <p:cNvSpPr txBox="1"/>
            <p:nvPr/>
          </p:nvSpPr>
          <p:spPr>
            <a:xfrm>
              <a:off x="4863548" y="1602529"/>
              <a:ext cx="3932160" cy="469590"/>
            </a:xfrm>
            <a:prstGeom prst="rect">
              <a:avLst/>
            </a:prstGeom>
          </p:spPr>
          <p:txBody>
            <a:bodyPr vert="horz" wrap="square" lIns="91440" tIns="45720" rIns="91440" bIns="45720" rtlCol="0">
              <a:normAutofit/>
            </a:bodyPr>
            <a:lstStyle/>
            <a:p>
              <a:pPr algn="ctr" defTabSz="457200">
                <a:spcBef>
                  <a:spcPct val="20000"/>
                </a:spcBef>
              </a:pPr>
              <a:r>
                <a:rPr lang="en-US" sz="2400" b="1" dirty="0">
                  <a:solidFill>
                    <a:srgbClr val="005C82">
                      <a:lumMod val="50000"/>
                    </a:srgbClr>
                  </a:solidFill>
                  <a:latin typeface="Calibri" panose="020F0502020204030204" pitchFamily="34" charset="0"/>
                  <a:ea typeface="MS PGothic" panose="020B0600070205080204" pitchFamily="34" charset="-128"/>
                  <a:cs typeface="Arial Narrow"/>
                </a:rPr>
                <a:t>Growth in PEMFC</a:t>
              </a:r>
            </a:p>
          </p:txBody>
        </p:sp>
      </p:grpSp>
      <p:sp>
        <p:nvSpPr>
          <p:cNvPr id="17" name="TextBox 16"/>
          <p:cNvSpPr txBox="1"/>
          <p:nvPr/>
        </p:nvSpPr>
        <p:spPr>
          <a:xfrm>
            <a:off x="2349513" y="5840361"/>
            <a:ext cx="2243693" cy="531580"/>
          </a:xfrm>
          <a:prstGeom prst="rect">
            <a:avLst/>
          </a:prstGeom>
        </p:spPr>
        <p:txBody>
          <a:bodyPr vert="horz" wrap="square" lIns="91440" tIns="45720" rIns="91440" bIns="45720" rtlCol="0">
            <a:noAutofit/>
          </a:bodyPr>
          <a:lstStyle/>
          <a:p>
            <a:pPr algn="r" defTabSz="457200">
              <a:lnSpc>
                <a:spcPct val="70000"/>
              </a:lnSpc>
              <a:spcBef>
                <a:spcPct val="0"/>
              </a:spcBef>
            </a:pPr>
            <a:r>
              <a:rPr lang="en-US" sz="2800" b="1" spc="-150" dirty="0">
                <a:solidFill>
                  <a:srgbClr val="000000"/>
                </a:solidFill>
                <a:latin typeface="Calibri" panose="020F0502020204030204" pitchFamily="34" charset="0"/>
                <a:ea typeface="MS PGothic" panose="020B0600070205080204" pitchFamily="34" charset="-128"/>
                <a:cs typeface="Arial Narrow"/>
              </a:rPr>
              <a:t>fuel cell power </a:t>
            </a:r>
            <a:r>
              <a:rPr lang="en-US" sz="2400" spc="-150" dirty="0">
                <a:solidFill>
                  <a:srgbClr val="000000"/>
                </a:solidFill>
                <a:latin typeface="Calibri" panose="020F0502020204030204" pitchFamily="34" charset="0"/>
                <a:ea typeface="MS PGothic" panose="020B0600070205080204" pitchFamily="34" charset="-128"/>
                <a:cs typeface="Arial Narrow"/>
              </a:rPr>
              <a:t>shipped worldwide</a:t>
            </a:r>
          </a:p>
        </p:txBody>
      </p:sp>
      <p:sp>
        <p:nvSpPr>
          <p:cNvPr id="18" name="TextBox 17"/>
          <p:cNvSpPr txBox="1"/>
          <p:nvPr/>
        </p:nvSpPr>
        <p:spPr>
          <a:xfrm>
            <a:off x="2452587" y="5305505"/>
            <a:ext cx="2400739" cy="854029"/>
          </a:xfrm>
          <a:prstGeom prst="rect">
            <a:avLst/>
          </a:prstGeom>
        </p:spPr>
        <p:txBody>
          <a:bodyPr vert="horz" wrap="square" lIns="91440" tIns="45720" rIns="91440" bIns="45720" rtlCol="0">
            <a:normAutofit/>
          </a:bodyPr>
          <a:lstStyle/>
          <a:p>
            <a:pPr algn="ctr" defTabSz="457200">
              <a:spcBef>
                <a:spcPct val="20000"/>
              </a:spcBef>
            </a:pPr>
            <a:r>
              <a:rPr lang="en-US" sz="4000" b="1" spc="-150" dirty="0">
                <a:solidFill>
                  <a:srgbClr val="005C82">
                    <a:lumMod val="50000"/>
                  </a:srgbClr>
                </a:solidFill>
                <a:latin typeface="Calibri" panose="020F0502020204030204" pitchFamily="34" charset="0"/>
                <a:ea typeface="MS PGothic" panose="020B0600070205080204" pitchFamily="34" charset="-128"/>
                <a:cs typeface="Arial Narrow"/>
              </a:rPr>
              <a:t>500 MW</a:t>
            </a:r>
          </a:p>
        </p:txBody>
      </p:sp>
      <p:sp>
        <p:nvSpPr>
          <p:cNvPr id="19" name="Rectangle 18"/>
          <p:cNvSpPr/>
          <p:nvPr/>
        </p:nvSpPr>
        <p:spPr>
          <a:xfrm>
            <a:off x="1620121" y="5382337"/>
            <a:ext cx="2926632" cy="1071159"/>
          </a:xfrm>
          <a:prstGeom prst="rect">
            <a:avLst/>
          </a:prstGeom>
          <a:no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20" name="TextBox 19"/>
          <p:cNvSpPr txBox="1"/>
          <p:nvPr/>
        </p:nvSpPr>
        <p:spPr>
          <a:xfrm>
            <a:off x="5204448" y="5304086"/>
            <a:ext cx="2400739" cy="854029"/>
          </a:xfrm>
          <a:prstGeom prst="rect">
            <a:avLst/>
          </a:prstGeom>
        </p:spPr>
        <p:txBody>
          <a:bodyPr vert="horz" wrap="square" lIns="91440" tIns="45720" rIns="91440" bIns="45720" rtlCol="0">
            <a:normAutofit/>
          </a:bodyPr>
          <a:lstStyle/>
          <a:p>
            <a:pPr algn="ctr" defTabSz="457200">
              <a:spcBef>
                <a:spcPct val="20000"/>
              </a:spcBef>
            </a:pPr>
            <a:r>
              <a:rPr lang="en-US" sz="4000" b="1" spc="-150" dirty="0">
                <a:solidFill>
                  <a:srgbClr val="005C82">
                    <a:lumMod val="50000"/>
                  </a:srgbClr>
                </a:solidFill>
                <a:latin typeface="Calibri" panose="020F0502020204030204" pitchFamily="34" charset="0"/>
                <a:ea typeface="MS PGothic" panose="020B0600070205080204" pitchFamily="34" charset="-128"/>
                <a:cs typeface="Arial Narrow"/>
              </a:rPr>
              <a:t>62,000</a:t>
            </a:r>
          </a:p>
        </p:txBody>
      </p:sp>
      <p:sp>
        <p:nvSpPr>
          <p:cNvPr id="21" name="TextBox 20"/>
          <p:cNvSpPr txBox="1"/>
          <p:nvPr/>
        </p:nvSpPr>
        <p:spPr>
          <a:xfrm>
            <a:off x="4934000" y="5840361"/>
            <a:ext cx="2243693" cy="531580"/>
          </a:xfrm>
          <a:prstGeom prst="rect">
            <a:avLst/>
          </a:prstGeom>
        </p:spPr>
        <p:txBody>
          <a:bodyPr vert="horz" wrap="square" lIns="91440" tIns="45720" rIns="91440" bIns="45720" rtlCol="0">
            <a:noAutofit/>
          </a:bodyPr>
          <a:lstStyle/>
          <a:p>
            <a:pPr algn="r" defTabSz="457200">
              <a:lnSpc>
                <a:spcPct val="70000"/>
              </a:lnSpc>
              <a:spcBef>
                <a:spcPct val="0"/>
              </a:spcBef>
            </a:pPr>
            <a:r>
              <a:rPr lang="en-US" sz="2800" b="1" spc="-150" dirty="0">
                <a:solidFill>
                  <a:srgbClr val="000000"/>
                </a:solidFill>
                <a:latin typeface="Calibri" panose="020F0502020204030204" pitchFamily="34" charset="0"/>
                <a:ea typeface="MS PGothic" panose="020B0600070205080204" pitchFamily="34" charset="-128"/>
                <a:cs typeface="Arial Narrow"/>
              </a:rPr>
              <a:t>fuel cell units</a:t>
            </a:r>
          </a:p>
          <a:p>
            <a:pPr algn="r" defTabSz="457200">
              <a:lnSpc>
                <a:spcPct val="70000"/>
              </a:lnSpc>
              <a:spcBef>
                <a:spcPct val="0"/>
              </a:spcBef>
            </a:pPr>
            <a:r>
              <a:rPr lang="en-US" sz="2400" spc="-150" dirty="0">
                <a:solidFill>
                  <a:srgbClr val="000000"/>
                </a:solidFill>
                <a:latin typeface="Calibri" panose="020F0502020204030204" pitchFamily="34" charset="0"/>
                <a:ea typeface="MS PGothic" panose="020B0600070205080204" pitchFamily="34" charset="-128"/>
                <a:cs typeface="Arial Narrow"/>
              </a:rPr>
              <a:t>shipped worldwide</a:t>
            </a:r>
            <a:endParaRPr lang="en-US" sz="2000" spc="-150" dirty="0">
              <a:solidFill>
                <a:srgbClr val="000000"/>
              </a:solidFill>
              <a:latin typeface="Calibri" panose="020F0502020204030204" pitchFamily="34" charset="0"/>
              <a:ea typeface="MS PGothic" panose="020B0600070205080204" pitchFamily="34" charset="-128"/>
              <a:cs typeface="Arial Narrow"/>
            </a:endParaRPr>
          </a:p>
        </p:txBody>
      </p:sp>
      <p:sp>
        <p:nvSpPr>
          <p:cNvPr id="22" name="Rectangle 21"/>
          <p:cNvSpPr/>
          <p:nvPr/>
        </p:nvSpPr>
        <p:spPr>
          <a:xfrm>
            <a:off x="4583180" y="5382337"/>
            <a:ext cx="2640769" cy="1071159"/>
          </a:xfrm>
          <a:prstGeom prst="rect">
            <a:avLst/>
          </a:prstGeom>
          <a:no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26" name="TextBox 25"/>
          <p:cNvSpPr txBox="1"/>
          <p:nvPr/>
        </p:nvSpPr>
        <p:spPr>
          <a:xfrm>
            <a:off x="8090080" y="5524432"/>
            <a:ext cx="2400739" cy="854029"/>
          </a:xfrm>
          <a:prstGeom prst="rect">
            <a:avLst/>
          </a:prstGeom>
        </p:spPr>
        <p:txBody>
          <a:bodyPr vert="horz" wrap="square" lIns="91440" tIns="45720" rIns="91440" bIns="45720" rtlCol="0">
            <a:normAutofit/>
          </a:bodyPr>
          <a:lstStyle/>
          <a:p>
            <a:pPr algn="ctr" defTabSz="457200">
              <a:spcBef>
                <a:spcPct val="20000"/>
              </a:spcBef>
            </a:pPr>
            <a:r>
              <a:rPr lang="en-US" sz="4000" b="1" spc="-150" dirty="0">
                <a:solidFill>
                  <a:srgbClr val="005C82">
                    <a:lumMod val="50000"/>
                  </a:srgbClr>
                </a:solidFill>
                <a:latin typeface="Calibri" panose="020F0502020204030204" pitchFamily="34" charset="0"/>
                <a:ea typeface="MS PGothic" panose="020B0600070205080204" pitchFamily="34" charset="-128"/>
                <a:cs typeface="Arial Narrow"/>
              </a:rPr>
              <a:t>$1.6 Billion</a:t>
            </a:r>
          </a:p>
        </p:txBody>
      </p:sp>
      <p:sp>
        <p:nvSpPr>
          <p:cNvPr id="27" name="TextBox 26"/>
          <p:cNvSpPr txBox="1"/>
          <p:nvPr/>
        </p:nvSpPr>
        <p:spPr>
          <a:xfrm>
            <a:off x="8106673" y="6027092"/>
            <a:ext cx="2367550" cy="531580"/>
          </a:xfrm>
          <a:prstGeom prst="rect">
            <a:avLst/>
          </a:prstGeom>
        </p:spPr>
        <p:txBody>
          <a:bodyPr vert="horz" wrap="square" lIns="91440" tIns="45720" rIns="91440" bIns="45720" rtlCol="0">
            <a:noAutofit/>
          </a:bodyPr>
          <a:lstStyle/>
          <a:p>
            <a:pPr algn="ctr" defTabSz="457200">
              <a:lnSpc>
                <a:spcPct val="80000"/>
              </a:lnSpc>
              <a:spcBef>
                <a:spcPct val="0"/>
              </a:spcBef>
            </a:pPr>
            <a:r>
              <a:rPr lang="en-US" sz="2800" b="1" spc="-150" dirty="0">
                <a:solidFill>
                  <a:srgbClr val="000000"/>
                </a:solidFill>
                <a:latin typeface="Calibri" panose="020F0502020204030204" pitchFamily="34" charset="0"/>
                <a:ea typeface="MS PGothic" panose="020B0600070205080204" pitchFamily="34" charset="-128"/>
                <a:cs typeface="Arial Narrow"/>
              </a:rPr>
              <a:t>fuel cell revenue</a:t>
            </a:r>
            <a:endParaRPr lang="en-US" sz="2800" spc="-150" dirty="0">
              <a:solidFill>
                <a:srgbClr val="000000"/>
              </a:solidFill>
              <a:latin typeface="Calibri" panose="020F0502020204030204" pitchFamily="34" charset="0"/>
              <a:ea typeface="MS PGothic" panose="020B0600070205080204" pitchFamily="34" charset="-128"/>
              <a:cs typeface="Arial Narrow"/>
            </a:endParaRPr>
          </a:p>
        </p:txBody>
      </p:sp>
      <p:sp>
        <p:nvSpPr>
          <p:cNvPr id="28" name="Rectangle 27"/>
          <p:cNvSpPr/>
          <p:nvPr/>
        </p:nvSpPr>
        <p:spPr>
          <a:xfrm>
            <a:off x="7265500" y="5378581"/>
            <a:ext cx="3289856" cy="1074914"/>
          </a:xfrm>
          <a:prstGeom prst="rect">
            <a:avLst/>
          </a:prstGeom>
          <a:no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latin typeface="Calibri" panose="020F0502020204030204" pitchFamily="34" charset="0"/>
            </a:endParaRPr>
          </a:p>
        </p:txBody>
      </p:sp>
      <p:sp>
        <p:nvSpPr>
          <p:cNvPr id="29" name="TextBox 28"/>
          <p:cNvSpPr txBox="1"/>
          <p:nvPr/>
        </p:nvSpPr>
        <p:spPr>
          <a:xfrm>
            <a:off x="8703535" y="5357189"/>
            <a:ext cx="1758806" cy="213860"/>
          </a:xfrm>
          <a:prstGeom prst="rect">
            <a:avLst/>
          </a:prstGeom>
        </p:spPr>
        <p:txBody>
          <a:bodyPr vert="horz" wrap="square" lIns="91440" tIns="45720" rIns="91440" bIns="45720" rtlCol="0">
            <a:noAutofit/>
          </a:bodyPr>
          <a:lstStyle/>
          <a:p>
            <a:pPr defTabSz="457200">
              <a:spcBef>
                <a:spcPct val="20000"/>
              </a:spcBef>
            </a:pPr>
            <a:r>
              <a:rPr lang="en-US" sz="1600" dirty="0">
                <a:solidFill>
                  <a:srgbClr val="000000"/>
                </a:solidFill>
                <a:latin typeface="Calibri" panose="020F0502020204030204" pitchFamily="34" charset="0"/>
                <a:ea typeface="MS PGothic" panose="020B0600070205080204" pitchFamily="34" charset="-128"/>
                <a:cs typeface="Arial Narrow"/>
              </a:rPr>
              <a:t>Approximately</a:t>
            </a:r>
          </a:p>
        </p:txBody>
      </p:sp>
      <p:pic>
        <p:nvPicPr>
          <p:cNvPr id="30" name="Picture 29"/>
          <p:cNvPicPr>
            <a:picLocks noChangeAspect="1"/>
          </p:cNvPicPr>
          <p:nvPr/>
        </p:nvPicPr>
        <p:blipFill>
          <a:blip r:embed="rId5">
            <a:clrChange>
              <a:clrFrom>
                <a:srgbClr val="FFFFFF"/>
              </a:clrFrom>
              <a:clrTo>
                <a:srgbClr val="FFFFFF">
                  <a:alpha val="0"/>
                </a:srgbClr>
              </a:clrTo>
            </a:clrChange>
            <a:biLevel thresh="50000"/>
          </a:blip>
          <a:stretch>
            <a:fillRect/>
          </a:stretch>
        </p:blipFill>
        <p:spPr>
          <a:xfrm>
            <a:off x="4649828" y="5357189"/>
            <a:ext cx="798379" cy="825990"/>
          </a:xfrm>
          <a:prstGeom prst="rect">
            <a:avLst/>
          </a:prstGeom>
        </p:spPr>
      </p:pic>
      <p:pic>
        <p:nvPicPr>
          <p:cNvPr id="2" name="Picture 1"/>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7376471" y="5607024"/>
            <a:ext cx="712248" cy="712248"/>
          </a:xfrm>
          <a:prstGeom prst="rect">
            <a:avLst/>
          </a:prstGeom>
        </p:spPr>
      </p:pic>
      <p:pic>
        <p:nvPicPr>
          <p:cNvPr id="31" name="Picture 30"/>
          <p:cNvPicPr>
            <a:picLocks noChangeAspect="1"/>
          </p:cNvPicPr>
          <p:nvPr/>
        </p:nvPicPr>
        <p:blipFill>
          <a:blip r:embed="rId7"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1720015" y="5464120"/>
            <a:ext cx="787466" cy="801383"/>
          </a:xfrm>
          <a:prstGeom prst="rect">
            <a:avLst/>
          </a:prstGeom>
        </p:spPr>
      </p:pic>
      <p:sp>
        <p:nvSpPr>
          <p:cNvPr id="32" name="Rectangle 31"/>
          <p:cNvSpPr/>
          <p:nvPr/>
        </p:nvSpPr>
        <p:spPr>
          <a:xfrm>
            <a:off x="9722154" y="6398109"/>
            <a:ext cx="880369" cy="230832"/>
          </a:xfrm>
          <a:prstGeom prst="rect">
            <a:avLst/>
          </a:prstGeom>
        </p:spPr>
        <p:txBody>
          <a:bodyPr wrap="none">
            <a:spAutoFit/>
          </a:bodyPr>
          <a:lstStyle/>
          <a:p>
            <a:pPr defTabSz="457200" fontAlgn="base">
              <a:spcBef>
                <a:spcPct val="0"/>
              </a:spcBef>
              <a:spcAft>
                <a:spcPct val="0"/>
              </a:spcAft>
            </a:pPr>
            <a:r>
              <a:rPr lang="en-US" sz="900" dirty="0">
                <a:solidFill>
                  <a:srgbClr val="000000"/>
                </a:solidFill>
                <a:latin typeface="Calibri" panose="020F0502020204030204" pitchFamily="34" charset="0"/>
                <a:ea typeface="MS PGothic" panose="020B0600070205080204" pitchFamily="34" charset="-128"/>
                <a:cs typeface="Arial Narrow"/>
              </a:rPr>
              <a:t>Source: E4tech</a:t>
            </a:r>
            <a:endParaRPr lang="en-US" sz="900" dirty="0">
              <a:solidFill>
                <a:srgbClr val="000000"/>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12517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5" grpId="0" animBg="1"/>
      <p:bldP spid="7" grpId="0"/>
      <p:bldP spid="10"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196002" y="3016512"/>
            <a:ext cx="1104275" cy="307757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panose="020F0502020204030204" pitchFamily="34" charset="0"/>
            </a:endParaRPr>
          </a:p>
        </p:txBody>
      </p:sp>
      <p:sp>
        <p:nvSpPr>
          <p:cNvPr id="11" name="Rectangle 10"/>
          <p:cNvSpPr/>
          <p:nvPr/>
        </p:nvSpPr>
        <p:spPr>
          <a:xfrm>
            <a:off x="7859685" y="5984391"/>
            <a:ext cx="1037621" cy="10969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panose="020F0502020204030204" pitchFamily="34" charset="0"/>
            </a:endParaRPr>
          </a:p>
        </p:txBody>
      </p:sp>
      <p:graphicFrame>
        <p:nvGraphicFramePr>
          <p:cNvPr id="29" name="Chart 28"/>
          <p:cNvGraphicFramePr>
            <a:graphicFrameLocks/>
          </p:cNvGraphicFramePr>
          <p:nvPr>
            <p:extLst/>
          </p:nvPr>
        </p:nvGraphicFramePr>
        <p:xfrm>
          <a:off x="6893158" y="1103155"/>
          <a:ext cx="3724275" cy="52756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mtClean="0"/>
              <a:t>Industry Orders for Fuel Cells on the Rise </a:t>
            </a: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5300"/>
          <a:stretch/>
        </p:blipFill>
        <p:spPr>
          <a:xfrm>
            <a:off x="1524001" y="3743660"/>
            <a:ext cx="5012899" cy="2748364"/>
          </a:xfrm>
          <a:prstGeom prst="rect">
            <a:avLst/>
          </a:prstGeom>
        </p:spPr>
      </p:pic>
      <p:sp>
        <p:nvSpPr>
          <p:cNvPr id="7" name="Rectangle 6"/>
          <p:cNvSpPr/>
          <p:nvPr/>
        </p:nvSpPr>
        <p:spPr>
          <a:xfrm>
            <a:off x="833162" y="6150672"/>
            <a:ext cx="3050561" cy="3899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1100" dirty="0">
                <a:solidFill>
                  <a:prstClr val="white"/>
                </a:solidFill>
              </a:rPr>
              <a:t>Credit: Fuel Cell Energy</a:t>
            </a:r>
          </a:p>
        </p:txBody>
      </p:sp>
      <p:pic>
        <p:nvPicPr>
          <p:cNvPr id="10" name="Picture 9"/>
          <p:cNvPicPr>
            <a:picLocks noChangeAspect="1"/>
          </p:cNvPicPr>
          <p:nvPr/>
        </p:nvPicPr>
        <p:blipFill>
          <a:blip r:embed="rId5"/>
          <a:stretch>
            <a:fillRect/>
          </a:stretch>
        </p:blipFill>
        <p:spPr>
          <a:xfrm>
            <a:off x="1524001" y="925158"/>
            <a:ext cx="5010269" cy="2666362"/>
          </a:xfrm>
          <a:prstGeom prst="rect">
            <a:avLst/>
          </a:prstGeom>
        </p:spPr>
      </p:pic>
      <p:sp>
        <p:nvSpPr>
          <p:cNvPr id="8" name="Rectangle 7"/>
          <p:cNvSpPr/>
          <p:nvPr/>
        </p:nvSpPr>
        <p:spPr>
          <a:xfrm>
            <a:off x="982879" y="3233829"/>
            <a:ext cx="3050561" cy="3899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1100" dirty="0">
                <a:solidFill>
                  <a:prstClr val="white"/>
                </a:solidFill>
              </a:rPr>
              <a:t>Credit: BMW Manufacturing</a:t>
            </a:r>
          </a:p>
        </p:txBody>
      </p:sp>
      <p:sp>
        <p:nvSpPr>
          <p:cNvPr id="13" name="Rectangle 12"/>
          <p:cNvSpPr/>
          <p:nvPr/>
        </p:nvSpPr>
        <p:spPr>
          <a:xfrm>
            <a:off x="7859685" y="5840209"/>
            <a:ext cx="1037621" cy="14418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panose="020F0502020204030204" pitchFamily="34" charset="0"/>
            </a:endParaRPr>
          </a:p>
        </p:txBody>
      </p:sp>
      <p:sp>
        <p:nvSpPr>
          <p:cNvPr id="14" name="Rectangle 13"/>
          <p:cNvSpPr/>
          <p:nvPr/>
        </p:nvSpPr>
        <p:spPr>
          <a:xfrm>
            <a:off x="9196002" y="1556746"/>
            <a:ext cx="1104274" cy="145976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panose="020F0502020204030204" pitchFamily="34" charset="0"/>
            </a:endParaRPr>
          </a:p>
        </p:txBody>
      </p:sp>
      <p:sp>
        <p:nvSpPr>
          <p:cNvPr id="15" name="Rectangle 14"/>
          <p:cNvSpPr/>
          <p:nvPr/>
        </p:nvSpPr>
        <p:spPr>
          <a:xfrm>
            <a:off x="7696798" y="5396001"/>
            <a:ext cx="1363393" cy="5398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90000"/>
              </a:lnSpc>
              <a:spcBef>
                <a:spcPct val="0"/>
              </a:spcBef>
              <a:spcAft>
                <a:spcPct val="0"/>
              </a:spcAft>
            </a:pPr>
            <a:r>
              <a:rPr lang="en-US" sz="1400" dirty="0">
                <a:solidFill>
                  <a:srgbClr val="000000"/>
                </a:solidFill>
                <a:latin typeface="Calibri" panose="020F0502020204030204" pitchFamily="34" charset="0"/>
              </a:rPr>
              <a:t>700 forklifts </a:t>
            </a:r>
          </a:p>
        </p:txBody>
      </p:sp>
      <p:sp>
        <p:nvSpPr>
          <p:cNvPr id="16" name="Rectangle 15"/>
          <p:cNvSpPr/>
          <p:nvPr/>
        </p:nvSpPr>
        <p:spPr>
          <a:xfrm>
            <a:off x="9082423" y="4308869"/>
            <a:ext cx="1326704" cy="5398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90000"/>
              </a:lnSpc>
              <a:spcBef>
                <a:spcPct val="0"/>
              </a:spcBef>
              <a:spcAft>
                <a:spcPct val="0"/>
              </a:spcAft>
            </a:pPr>
            <a:r>
              <a:rPr lang="en-US" spc="-150" dirty="0">
                <a:solidFill>
                  <a:prstClr val="white"/>
                </a:solidFill>
                <a:latin typeface="Calibri" panose="020F0502020204030204" pitchFamily="34" charset="0"/>
              </a:rPr>
              <a:t>More than </a:t>
            </a:r>
            <a:r>
              <a:rPr lang="en-US" b="1" dirty="0">
                <a:solidFill>
                  <a:prstClr val="white"/>
                </a:solidFill>
                <a:latin typeface="Calibri" panose="020F0502020204030204" pitchFamily="34" charset="0"/>
              </a:rPr>
              <a:t>16,000 forklifts </a:t>
            </a:r>
          </a:p>
        </p:txBody>
      </p:sp>
      <p:sp>
        <p:nvSpPr>
          <p:cNvPr id="17" name="Rectangle 16"/>
          <p:cNvSpPr/>
          <p:nvPr/>
        </p:nvSpPr>
        <p:spPr>
          <a:xfrm>
            <a:off x="7729667" y="5216601"/>
            <a:ext cx="1297653" cy="5398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80000"/>
              </a:lnSpc>
              <a:spcBef>
                <a:spcPct val="0"/>
              </a:spcBef>
              <a:spcAft>
                <a:spcPct val="0"/>
              </a:spcAft>
            </a:pPr>
            <a:r>
              <a:rPr lang="en-US" sz="1400" dirty="0">
                <a:solidFill>
                  <a:srgbClr val="000000"/>
                </a:solidFill>
                <a:latin typeface="Calibri" panose="020F0502020204030204" pitchFamily="34" charset="0"/>
              </a:rPr>
              <a:t>900 BU units</a:t>
            </a:r>
          </a:p>
        </p:txBody>
      </p:sp>
      <p:sp>
        <p:nvSpPr>
          <p:cNvPr id="18" name="Rectangle 17"/>
          <p:cNvSpPr/>
          <p:nvPr/>
        </p:nvSpPr>
        <p:spPr>
          <a:xfrm>
            <a:off x="9169732" y="2042546"/>
            <a:ext cx="1130545" cy="5398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80000"/>
              </a:lnSpc>
              <a:spcBef>
                <a:spcPct val="0"/>
              </a:spcBef>
              <a:spcAft>
                <a:spcPct val="0"/>
              </a:spcAft>
            </a:pPr>
            <a:r>
              <a:rPr lang="en-US" spc="-150" dirty="0">
                <a:solidFill>
                  <a:prstClr val="white"/>
                </a:solidFill>
                <a:latin typeface="Calibri" panose="020F0502020204030204" pitchFamily="34" charset="0"/>
              </a:rPr>
              <a:t>More than </a:t>
            </a:r>
            <a:r>
              <a:rPr lang="en-US" b="1" dirty="0">
                <a:solidFill>
                  <a:prstClr val="white"/>
                </a:solidFill>
                <a:latin typeface="Calibri" panose="020F0502020204030204" pitchFamily="34" charset="0"/>
              </a:rPr>
              <a:t>7,500 backup  power (BU) units</a:t>
            </a:r>
          </a:p>
        </p:txBody>
      </p:sp>
      <p:sp>
        <p:nvSpPr>
          <p:cNvPr id="30" name="Rectangle 29"/>
          <p:cNvSpPr/>
          <p:nvPr/>
        </p:nvSpPr>
        <p:spPr>
          <a:xfrm>
            <a:off x="7609487" y="6183239"/>
            <a:ext cx="1557229" cy="3303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80000"/>
              </a:lnSpc>
              <a:spcBef>
                <a:spcPct val="0"/>
              </a:spcBef>
              <a:spcAft>
                <a:spcPct val="0"/>
              </a:spcAft>
            </a:pPr>
            <a:r>
              <a:rPr lang="en-US" sz="1600" b="1" spc="-150" dirty="0">
                <a:solidFill>
                  <a:srgbClr val="000608"/>
                </a:solidFill>
                <a:latin typeface="Calibri" panose="020F0502020204030204" pitchFamily="34" charset="0"/>
              </a:rPr>
              <a:t>Supported by prior DOE funds</a:t>
            </a:r>
          </a:p>
        </p:txBody>
      </p:sp>
      <p:sp>
        <p:nvSpPr>
          <p:cNvPr id="31" name="Rectangle 30"/>
          <p:cNvSpPr/>
          <p:nvPr/>
        </p:nvSpPr>
        <p:spPr>
          <a:xfrm>
            <a:off x="9196002" y="6171065"/>
            <a:ext cx="1130545" cy="308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80000"/>
              </a:lnSpc>
              <a:spcBef>
                <a:spcPct val="0"/>
              </a:spcBef>
              <a:spcAft>
                <a:spcPct val="0"/>
              </a:spcAft>
            </a:pPr>
            <a:r>
              <a:rPr lang="en-US" sz="1600" b="1" spc="-150" dirty="0">
                <a:solidFill>
                  <a:srgbClr val="000608"/>
                </a:solidFill>
                <a:latin typeface="Calibri" panose="020F0502020204030204" pitchFamily="34" charset="0"/>
              </a:rPr>
              <a:t>Supported by industry</a:t>
            </a:r>
          </a:p>
        </p:txBody>
      </p:sp>
      <p:sp>
        <p:nvSpPr>
          <p:cNvPr id="23" name="Rectangle 22"/>
          <p:cNvSpPr/>
          <p:nvPr/>
        </p:nvSpPr>
        <p:spPr>
          <a:xfrm>
            <a:off x="7729666" y="5027729"/>
            <a:ext cx="1297653" cy="5398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80000"/>
              </a:lnSpc>
              <a:spcBef>
                <a:spcPct val="0"/>
              </a:spcBef>
              <a:spcAft>
                <a:spcPct val="0"/>
              </a:spcAft>
            </a:pPr>
            <a:r>
              <a:rPr lang="en-US" sz="1400" b="1" dirty="0">
                <a:solidFill>
                  <a:srgbClr val="000000"/>
                </a:solidFill>
                <a:latin typeface="Calibri" panose="020F0502020204030204" pitchFamily="34" charset="0"/>
              </a:rPr>
              <a:t>Total: </a:t>
            </a:r>
          </a:p>
        </p:txBody>
      </p:sp>
    </p:spTree>
    <p:extLst>
      <p:ext uri="{BB962C8B-B14F-4D97-AF65-F5344CB8AC3E}">
        <p14:creationId xmlns:p14="http://schemas.microsoft.com/office/powerpoint/2010/main" val="411076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104775"/>
            <a:ext cx="6934201" cy="524312"/>
          </a:xfrm>
          <a:prstGeom prst="rect">
            <a:avLst/>
          </a:prstGeom>
        </p:spPr>
        <p:txBody>
          <a:bodyPr>
            <a:normAutofit/>
          </a:bodyPr>
          <a:lstStyle>
            <a:lvl1pPr algn="l" defTabSz="457200" rtl="0" eaLnBrk="1" latinLnBrk="0" hangingPunct="1">
              <a:lnSpc>
                <a:spcPts val="2800"/>
              </a:lnSpc>
              <a:spcBef>
                <a:spcPct val="0"/>
              </a:spcBef>
              <a:buNone/>
              <a:defRPr sz="2600" b="1" kern="1200">
                <a:solidFill>
                  <a:srgbClr val="FFFFFF"/>
                </a:solidFill>
                <a:latin typeface="Calibri" panose="020F0502020204030204" pitchFamily="34" charset="0"/>
                <a:ea typeface="+mj-ea"/>
                <a:cs typeface="+mj-cs"/>
              </a:defRPr>
            </a:lvl1pPr>
          </a:lstStyle>
          <a:p>
            <a:pPr fontAlgn="base">
              <a:spcAft>
                <a:spcPct val="0"/>
              </a:spcAft>
            </a:pPr>
            <a:r>
              <a:rPr lang="en-US" sz="2800" dirty="0"/>
              <a:t>New DOE-Industry Cost Shared Prototypes</a:t>
            </a:r>
          </a:p>
        </p:txBody>
      </p:sp>
      <p:sp>
        <p:nvSpPr>
          <p:cNvPr id="6" name="Rectangle 5"/>
          <p:cNvSpPr/>
          <p:nvPr/>
        </p:nvSpPr>
        <p:spPr>
          <a:xfrm>
            <a:off x="1524001" y="5560045"/>
            <a:ext cx="8900160" cy="999992"/>
          </a:xfrm>
          <a:prstGeom prst="rect">
            <a:avLst/>
          </a:prstGeom>
          <a:solidFill>
            <a:schemeClr val="tx1">
              <a:lumMod val="20000"/>
              <a:lumOff val="8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3800" b="1" dirty="0">
                <a:solidFill>
                  <a:srgbClr val="002060"/>
                </a:solidFill>
                <a:latin typeface="Calibri" panose="020F0502020204030204" pitchFamily="34" charset="0"/>
              </a:rPr>
              <a:t>1</a:t>
            </a:r>
            <a:r>
              <a:rPr lang="en-US" sz="3800" b="1" baseline="30000" dirty="0">
                <a:solidFill>
                  <a:srgbClr val="002060"/>
                </a:solidFill>
                <a:latin typeface="Calibri" panose="020F0502020204030204" pitchFamily="34" charset="0"/>
              </a:rPr>
              <a:t>st</a:t>
            </a:r>
            <a:r>
              <a:rPr lang="en-US" sz="3800" b="1" dirty="0">
                <a:solidFill>
                  <a:srgbClr val="002060"/>
                </a:solidFill>
                <a:latin typeface="Calibri" panose="020F0502020204030204" pitchFamily="34" charset="0"/>
              </a:rPr>
              <a:t>  fuel cell cargo tow trucks at U.S. airport</a:t>
            </a:r>
          </a:p>
        </p:txBody>
      </p:sp>
      <p:sp>
        <p:nvSpPr>
          <p:cNvPr id="4" name="Title 3"/>
          <p:cNvSpPr>
            <a:spLocks noGrp="1"/>
          </p:cNvSpPr>
          <p:nvPr>
            <p:ph type="title"/>
          </p:nvPr>
        </p:nvSpPr>
        <p:spPr/>
        <p:txBody>
          <a:bodyPr/>
          <a:lstStyle/>
          <a:p>
            <a:r>
              <a:rPr lang="en-US" dirty="0" smtClean="0"/>
              <a:t>New DOE-Industry Cost Shared Prototypes </a:t>
            </a:r>
            <a:endParaRPr lang="en-US" dirty="0"/>
          </a:p>
        </p:txBody>
      </p:sp>
      <p:pic>
        <p:nvPicPr>
          <p:cNvPr id="2" name="Picture 1"/>
          <p:cNvPicPr>
            <a:picLocks noChangeAspect="1"/>
          </p:cNvPicPr>
          <p:nvPr/>
        </p:nvPicPr>
        <p:blipFill>
          <a:blip r:embed="rId3"/>
          <a:stretch>
            <a:fillRect/>
          </a:stretch>
        </p:blipFill>
        <p:spPr>
          <a:xfrm>
            <a:off x="1528575" y="942131"/>
            <a:ext cx="8895586" cy="4628673"/>
          </a:xfrm>
          <a:prstGeom prst="rect">
            <a:avLst/>
          </a:prstGeom>
        </p:spPr>
      </p:pic>
    </p:spTree>
    <p:extLst>
      <p:ext uri="{BB962C8B-B14F-4D97-AF65-F5344CB8AC3E}">
        <p14:creationId xmlns:p14="http://schemas.microsoft.com/office/powerpoint/2010/main" val="39668609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1" y="104775"/>
            <a:ext cx="6934201" cy="524312"/>
          </a:xfrm>
          <a:prstGeom prst="rect">
            <a:avLst/>
          </a:prstGeom>
        </p:spPr>
        <p:txBody>
          <a:bodyPr>
            <a:normAutofit/>
          </a:bodyPr>
          <a:lstStyle>
            <a:lvl1pPr algn="l" defTabSz="457200" rtl="0" eaLnBrk="1" latinLnBrk="0" hangingPunct="1">
              <a:lnSpc>
                <a:spcPts val="2800"/>
              </a:lnSpc>
              <a:spcBef>
                <a:spcPct val="0"/>
              </a:spcBef>
              <a:buNone/>
              <a:defRPr sz="2600" b="1" kern="1200">
                <a:solidFill>
                  <a:srgbClr val="FFFFFF"/>
                </a:solidFill>
                <a:latin typeface="Calibri" panose="020F0502020204030204" pitchFamily="34" charset="0"/>
                <a:ea typeface="+mj-ea"/>
                <a:cs typeface="+mj-cs"/>
              </a:defRPr>
            </a:lvl1pPr>
          </a:lstStyle>
          <a:p>
            <a:pPr fontAlgn="base">
              <a:spcAft>
                <a:spcPct val="0"/>
              </a:spcAft>
            </a:pPr>
            <a:r>
              <a:rPr lang="en-US" sz="2800" dirty="0"/>
              <a:t>Fuel Cells: New Applications Demonstrated</a:t>
            </a:r>
          </a:p>
        </p:txBody>
      </p:sp>
      <p:pic>
        <p:nvPicPr>
          <p:cNvPr id="6" name="Picture 5"/>
          <p:cNvPicPr>
            <a:picLocks noChangeAspect="1"/>
          </p:cNvPicPr>
          <p:nvPr/>
        </p:nvPicPr>
        <p:blipFill>
          <a:blip r:embed="rId3"/>
          <a:stretch>
            <a:fillRect/>
          </a:stretch>
        </p:blipFill>
        <p:spPr>
          <a:xfrm>
            <a:off x="1521128" y="855634"/>
            <a:ext cx="9146872" cy="5697954"/>
          </a:xfrm>
          <a:prstGeom prst="rect">
            <a:avLst/>
          </a:prstGeom>
        </p:spPr>
      </p:pic>
      <p:sp>
        <p:nvSpPr>
          <p:cNvPr id="7" name="Rectangle 6"/>
          <p:cNvSpPr/>
          <p:nvPr/>
        </p:nvSpPr>
        <p:spPr>
          <a:xfrm>
            <a:off x="1524000" y="5464160"/>
            <a:ext cx="9144000" cy="938817"/>
          </a:xfrm>
          <a:prstGeom prst="rect">
            <a:avLst/>
          </a:prstGeom>
          <a:solidFill>
            <a:schemeClr val="tx1">
              <a:lumMod val="20000"/>
              <a:lumOff val="8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3900" b="1" dirty="0">
                <a:solidFill>
                  <a:srgbClr val="002060"/>
                </a:solidFill>
                <a:latin typeface="Calibri" panose="020F0502020204030204" pitchFamily="34" charset="0"/>
              </a:rPr>
              <a:t>World's first fuel cell for maritime ports</a:t>
            </a:r>
          </a:p>
        </p:txBody>
      </p:sp>
      <p:sp>
        <p:nvSpPr>
          <p:cNvPr id="5" name="Title 4"/>
          <p:cNvSpPr>
            <a:spLocks noGrp="1"/>
          </p:cNvSpPr>
          <p:nvPr>
            <p:ph type="title"/>
          </p:nvPr>
        </p:nvSpPr>
        <p:spPr/>
        <p:txBody>
          <a:bodyPr/>
          <a:lstStyle/>
          <a:p>
            <a:r>
              <a:rPr lang="en-US" dirty="0" smtClean="0"/>
              <a:t>Fuel Cells: New Applications Demonstrated</a:t>
            </a:r>
            <a:endParaRPr lang="en-US" dirty="0"/>
          </a:p>
        </p:txBody>
      </p:sp>
    </p:spTree>
    <p:extLst>
      <p:ext uri="{BB962C8B-B14F-4D97-AF65-F5344CB8AC3E}">
        <p14:creationId xmlns:p14="http://schemas.microsoft.com/office/powerpoint/2010/main" val="3198396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9" y="841590"/>
            <a:ext cx="5826141" cy="3487343"/>
          </a:xfrm>
          <a:prstGeom prst="rect">
            <a:avLst/>
          </a:prstGeom>
        </p:spPr>
      </p:pic>
      <p:pic>
        <p:nvPicPr>
          <p:cNvPr id="6" name="Picture 5"/>
          <p:cNvPicPr>
            <a:picLocks noChangeAspect="1"/>
          </p:cNvPicPr>
          <p:nvPr/>
        </p:nvPicPr>
        <p:blipFill>
          <a:blip r:embed="rId4"/>
          <a:stretch>
            <a:fillRect/>
          </a:stretch>
        </p:blipFill>
        <p:spPr>
          <a:xfrm>
            <a:off x="1523997" y="4162678"/>
            <a:ext cx="5826142" cy="2415836"/>
          </a:xfrm>
          <a:prstGeom prst="rect">
            <a:avLst/>
          </a:prstGeom>
        </p:spPr>
      </p:pic>
      <p:sp>
        <p:nvSpPr>
          <p:cNvPr id="7" name="Rectangle 6"/>
          <p:cNvSpPr/>
          <p:nvPr/>
        </p:nvSpPr>
        <p:spPr>
          <a:xfrm>
            <a:off x="7350140" y="841590"/>
            <a:ext cx="3317860" cy="5736925"/>
          </a:xfrm>
          <a:prstGeom prst="rect">
            <a:avLst/>
          </a:prstGeom>
          <a:solidFill>
            <a:schemeClr val="tx1">
              <a:lumMod val="20000"/>
              <a:lumOff val="8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90000"/>
              </a:lnSpc>
              <a:spcBef>
                <a:spcPct val="0"/>
              </a:spcBef>
              <a:spcAft>
                <a:spcPct val="0"/>
              </a:spcAft>
            </a:pPr>
            <a:r>
              <a:rPr lang="en-US" sz="3900" b="1" spc="-150" dirty="0">
                <a:solidFill>
                  <a:srgbClr val="002060"/>
                </a:solidFill>
                <a:latin typeface="Calibri" panose="020F0502020204030204" pitchFamily="34" charset="0"/>
              </a:rPr>
              <a:t>Fuel Cell Electric Delivery and Parcel Trucks </a:t>
            </a:r>
          </a:p>
          <a:p>
            <a:pPr algn="ctr" defTabSz="457200" fontAlgn="base">
              <a:spcBef>
                <a:spcPct val="0"/>
              </a:spcBef>
              <a:spcAft>
                <a:spcPct val="0"/>
              </a:spcAft>
            </a:pPr>
            <a:endParaRPr lang="en-US" sz="3900" b="1" spc="-150" dirty="0">
              <a:solidFill>
                <a:srgbClr val="002060"/>
              </a:solidFill>
              <a:latin typeface="Calibri" panose="020F0502020204030204" pitchFamily="34" charset="0"/>
            </a:endParaRPr>
          </a:p>
          <a:p>
            <a:pPr algn="ctr" defTabSz="457200" fontAlgn="base">
              <a:lnSpc>
                <a:spcPct val="90000"/>
              </a:lnSpc>
              <a:spcBef>
                <a:spcPct val="0"/>
              </a:spcBef>
              <a:spcAft>
                <a:spcPct val="0"/>
              </a:spcAft>
            </a:pPr>
            <a:r>
              <a:rPr lang="en-US" sz="3900" b="1" spc="-150" dirty="0">
                <a:solidFill>
                  <a:srgbClr val="002060"/>
                </a:solidFill>
                <a:latin typeface="Calibri" panose="020F0502020204030204" pitchFamily="34" charset="0"/>
              </a:rPr>
              <a:t>First of its kind demonstration starting deliveries in the summer! </a:t>
            </a:r>
          </a:p>
        </p:txBody>
      </p:sp>
      <p:cxnSp>
        <p:nvCxnSpPr>
          <p:cNvPr id="12" name="Straight Connector 11"/>
          <p:cNvCxnSpPr/>
          <p:nvPr/>
        </p:nvCxnSpPr>
        <p:spPr>
          <a:xfrm flipV="1">
            <a:off x="7469637" y="3210529"/>
            <a:ext cx="3078867" cy="1"/>
          </a:xfrm>
          <a:prstGeom prst="line">
            <a:avLst/>
          </a:prstGeom>
          <a:ln>
            <a:solidFill>
              <a:srgbClr val="000608"/>
            </a:solidFill>
          </a:ln>
          <a:effectLst/>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1524001" y="104775"/>
            <a:ext cx="6934201" cy="524312"/>
          </a:xfrm>
          <a:prstGeom prst="rect">
            <a:avLst/>
          </a:prstGeom>
        </p:spPr>
        <p:txBody>
          <a:bodyPr>
            <a:normAutofit/>
          </a:bodyPr>
          <a:lstStyle>
            <a:lvl1pPr algn="l" defTabSz="457200" rtl="0" eaLnBrk="1" latinLnBrk="0" hangingPunct="1">
              <a:lnSpc>
                <a:spcPts val="2800"/>
              </a:lnSpc>
              <a:spcBef>
                <a:spcPct val="0"/>
              </a:spcBef>
              <a:buNone/>
              <a:defRPr sz="2600" b="1" kern="1200">
                <a:solidFill>
                  <a:srgbClr val="FFFFFF"/>
                </a:solidFill>
                <a:latin typeface="Calibri" panose="020F0502020204030204" pitchFamily="34" charset="0"/>
                <a:ea typeface="+mj-ea"/>
                <a:cs typeface="+mj-cs"/>
              </a:defRPr>
            </a:lvl1pPr>
          </a:lstStyle>
          <a:p>
            <a:pPr fontAlgn="base">
              <a:spcAft>
                <a:spcPct val="0"/>
              </a:spcAft>
            </a:pPr>
            <a:r>
              <a:rPr lang="en-US" sz="2800" dirty="0"/>
              <a:t>New DOE-Industry Cost Shared Prototypes</a:t>
            </a:r>
          </a:p>
        </p:txBody>
      </p:sp>
      <p:sp>
        <p:nvSpPr>
          <p:cNvPr id="4" name="Title 3"/>
          <p:cNvSpPr>
            <a:spLocks noGrp="1"/>
          </p:cNvSpPr>
          <p:nvPr>
            <p:ph type="title"/>
          </p:nvPr>
        </p:nvSpPr>
        <p:spPr/>
        <p:txBody>
          <a:bodyPr/>
          <a:lstStyle/>
          <a:p>
            <a:r>
              <a:rPr lang="en-US" dirty="0" smtClean="0"/>
              <a:t>New DOE-Industry Cost Shared Prototypes</a:t>
            </a:r>
            <a:endParaRPr lang="en-US" dirty="0"/>
          </a:p>
        </p:txBody>
      </p:sp>
    </p:spTree>
    <p:extLst>
      <p:ext uri="{BB962C8B-B14F-4D97-AF65-F5344CB8AC3E}">
        <p14:creationId xmlns:p14="http://schemas.microsoft.com/office/powerpoint/2010/main" val="16199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187132" y="812380"/>
            <a:ext cx="9703435" cy="5751697"/>
          </a:xfrm>
          <a:prstGeom prst="rect">
            <a:avLst/>
          </a:prstGeom>
          <a:solidFill>
            <a:schemeClr val="accent1"/>
          </a:solidFill>
        </p:spPr>
      </p:pic>
      <p:sp>
        <p:nvSpPr>
          <p:cNvPr id="6" name="Title 1"/>
          <p:cNvSpPr txBox="1">
            <a:spLocks/>
          </p:cNvSpPr>
          <p:nvPr/>
        </p:nvSpPr>
        <p:spPr>
          <a:xfrm>
            <a:off x="-9797143" y="970385"/>
            <a:ext cx="6934201" cy="629086"/>
          </a:xfrm>
          <a:prstGeom prst="rect">
            <a:avLst/>
          </a:prstGeom>
        </p:spPr>
        <p:txBody>
          <a:bodyPr vert="horz" lIns="91440" tIns="45720" rIns="91440" bIns="45720" rtlCol="0" anchor="ctr">
            <a:normAutofit/>
          </a:bodyPr>
          <a:lstStyle>
            <a:lvl1pPr algn="l" defTabSz="457200" rtl="0" eaLnBrk="1" latinLnBrk="0" hangingPunct="1">
              <a:lnSpc>
                <a:spcPts val="2800"/>
              </a:lnSpc>
              <a:spcBef>
                <a:spcPct val="0"/>
              </a:spcBef>
              <a:buNone/>
              <a:defRPr sz="2600" b="1" kern="1200">
                <a:solidFill>
                  <a:srgbClr val="FFFFFF"/>
                </a:solidFill>
                <a:latin typeface="Calibri" panose="020F0502020204030204" pitchFamily="34" charset="0"/>
                <a:ea typeface="+mj-ea"/>
                <a:cs typeface="+mj-cs"/>
              </a:defRPr>
            </a:lvl1pPr>
          </a:lstStyle>
          <a:p>
            <a:pPr fontAlgn="base">
              <a:spcAft>
                <a:spcPct val="0"/>
              </a:spcAft>
            </a:pPr>
            <a:r>
              <a:rPr lang="en-US" sz="2800"/>
              <a:t>Fuel Cells: Big Leaps in the Last Year</a:t>
            </a:r>
            <a:endParaRPr lang="en-US" sz="2800" dirty="0"/>
          </a:p>
        </p:txBody>
      </p:sp>
      <p:sp>
        <p:nvSpPr>
          <p:cNvPr id="7" name="Title 1"/>
          <p:cNvSpPr>
            <a:spLocks noGrp="1"/>
          </p:cNvSpPr>
          <p:nvPr>
            <p:ph type="title"/>
          </p:nvPr>
        </p:nvSpPr>
        <p:spPr/>
        <p:txBody>
          <a:bodyPr/>
          <a:lstStyle/>
          <a:p>
            <a:r>
              <a:rPr lang="en-US" smtClean="0"/>
              <a:t>Fuel Cell Buses: Recent Progress</a:t>
            </a:r>
            <a:endParaRPr lang="en-US" dirty="0"/>
          </a:p>
        </p:txBody>
      </p:sp>
      <p:sp>
        <p:nvSpPr>
          <p:cNvPr id="2" name="TextBox 1"/>
          <p:cNvSpPr txBox="1"/>
          <p:nvPr/>
        </p:nvSpPr>
        <p:spPr>
          <a:xfrm>
            <a:off x="8317524" y="1698171"/>
            <a:ext cx="3124199" cy="1145512"/>
          </a:xfrm>
          <a:prstGeom prst="rect">
            <a:avLst/>
          </a:prstGeom>
        </p:spPr>
        <p:txBody>
          <a:bodyPr vert="horz" wrap="none" lIns="91440" tIns="45720" rIns="91440" bIns="45720" rtlCol="0">
            <a:normAutofit/>
          </a:bodyPr>
          <a:lstStyle/>
          <a:p>
            <a:pPr defTabSz="457200">
              <a:spcBef>
                <a:spcPct val="20000"/>
              </a:spcBef>
            </a:pPr>
            <a:endParaRPr lang="en-US" sz="2323" b="1" dirty="0">
              <a:solidFill>
                <a:srgbClr val="FFFFFF"/>
              </a:solidFill>
              <a:latin typeface="Calibri" panose="020F0502020204030204" pitchFamily="34" charset="0"/>
              <a:ea typeface="MS PGothic" panose="020B0600070205080204" pitchFamily="34" charset="-128"/>
              <a:cs typeface="Arial Narrow"/>
            </a:endParaRPr>
          </a:p>
        </p:txBody>
      </p:sp>
      <p:sp>
        <p:nvSpPr>
          <p:cNvPr id="3" name="TextBox 2"/>
          <p:cNvSpPr txBox="1"/>
          <p:nvPr/>
        </p:nvSpPr>
        <p:spPr>
          <a:xfrm>
            <a:off x="1524000" y="774700"/>
            <a:ext cx="9144002" cy="983500"/>
          </a:xfrm>
          <a:prstGeom prst="rect">
            <a:avLst/>
          </a:prstGeom>
          <a:solidFill>
            <a:srgbClr val="002060">
              <a:alpha val="86000"/>
            </a:srgbClr>
          </a:solidFill>
        </p:spPr>
        <p:txBody>
          <a:bodyPr vert="horz" wrap="square" lIns="91440" tIns="45720" rIns="91440" bIns="45720" rtlCol="0">
            <a:noAutofit/>
          </a:bodyPr>
          <a:lstStyle/>
          <a:p>
            <a:pPr algn="ctr" defTabSz="457200">
              <a:spcBef>
                <a:spcPct val="0"/>
              </a:spcBef>
            </a:pPr>
            <a:r>
              <a:rPr lang="en-US" sz="2800" dirty="0">
                <a:solidFill>
                  <a:prstClr val="white">
                    <a:lumMod val="95000"/>
                  </a:prstClr>
                </a:solidFill>
                <a:latin typeface="Calibri" panose="020F0502020204030204" pitchFamily="34" charset="0"/>
                <a:ea typeface="MS PGothic" panose="020B0600070205080204" pitchFamily="34" charset="-128"/>
                <a:cs typeface="Arial Narrow"/>
              </a:rPr>
              <a:t>Exceeded DOE-DOT 2016 Durability Target:</a:t>
            </a:r>
          </a:p>
          <a:p>
            <a:pPr algn="ctr" defTabSz="457200">
              <a:spcBef>
                <a:spcPct val="0"/>
              </a:spcBef>
            </a:pPr>
            <a:r>
              <a:rPr lang="en-US" sz="3200" b="1" dirty="0">
                <a:solidFill>
                  <a:prstClr val="white">
                    <a:lumMod val="95000"/>
                  </a:prstClr>
                </a:solidFill>
                <a:latin typeface="Calibri" panose="020F0502020204030204" pitchFamily="34" charset="0"/>
                <a:ea typeface="MS PGothic" panose="020B0600070205080204" pitchFamily="34" charset="-128"/>
                <a:cs typeface="Arial Narrow"/>
              </a:rPr>
              <a:t>Nearly 25,000 hours (June 2017)</a:t>
            </a:r>
          </a:p>
        </p:txBody>
      </p:sp>
      <p:sp>
        <p:nvSpPr>
          <p:cNvPr id="10" name="TextBox 9"/>
          <p:cNvSpPr txBox="1"/>
          <p:nvPr/>
        </p:nvSpPr>
        <p:spPr>
          <a:xfrm>
            <a:off x="9163997" y="5307618"/>
            <a:ext cx="1562100" cy="557101"/>
          </a:xfrm>
          <a:prstGeom prst="rect">
            <a:avLst/>
          </a:prstGeom>
        </p:spPr>
        <p:txBody>
          <a:bodyPr vert="horz" wrap="square" lIns="91440" tIns="45720" rIns="91440" bIns="45720" rtlCol="0">
            <a:normAutofit/>
          </a:bodyPr>
          <a:lstStyle/>
          <a:p>
            <a:pPr defTabSz="457200" fontAlgn="base">
              <a:spcBef>
                <a:spcPct val="20000"/>
              </a:spcBef>
              <a:spcAft>
                <a:spcPct val="0"/>
              </a:spcAft>
            </a:pPr>
            <a:r>
              <a:rPr lang="en-US" sz="1200" dirty="0">
                <a:solidFill>
                  <a:prstClr val="white"/>
                </a:solidFill>
                <a:latin typeface="Calibri" panose="020F0502020204030204" pitchFamily="34" charset="0"/>
                <a:ea typeface="MS PGothic" panose="020B0600070205080204" pitchFamily="34" charset="-128"/>
                <a:cs typeface="Arial Narrow"/>
              </a:rPr>
              <a:t>Source: AC Transit</a:t>
            </a:r>
          </a:p>
        </p:txBody>
      </p:sp>
      <p:sp>
        <p:nvSpPr>
          <p:cNvPr id="11" name="Rectangle 10"/>
          <p:cNvSpPr/>
          <p:nvPr/>
        </p:nvSpPr>
        <p:spPr>
          <a:xfrm>
            <a:off x="1409698" y="5618256"/>
            <a:ext cx="9258302" cy="942579"/>
          </a:xfrm>
          <a:prstGeom prst="rect">
            <a:avLst/>
          </a:prstGeom>
          <a:solidFill>
            <a:schemeClr val="tx1">
              <a:lumMod val="20000"/>
              <a:lumOff val="8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90000"/>
              </a:lnSpc>
              <a:spcBef>
                <a:spcPct val="0"/>
              </a:spcBef>
              <a:spcAft>
                <a:spcPct val="0"/>
              </a:spcAft>
            </a:pPr>
            <a:r>
              <a:rPr lang="en-US" sz="3900" b="1" dirty="0">
                <a:solidFill>
                  <a:srgbClr val="002060"/>
                </a:solidFill>
                <a:latin typeface="Calibri" panose="020F0502020204030204" pitchFamily="34" charset="0"/>
              </a:rPr>
              <a:t>By 2017: Served 17 million passengers</a:t>
            </a:r>
          </a:p>
        </p:txBody>
      </p:sp>
    </p:spTree>
    <p:extLst>
      <p:ext uri="{BB962C8B-B14F-4D97-AF65-F5344CB8AC3E}">
        <p14:creationId xmlns:p14="http://schemas.microsoft.com/office/powerpoint/2010/main" val="351871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Fuel Cells: Recent Progress</a:t>
            </a:r>
            <a:endParaRPr lang="en-US" dirty="0"/>
          </a:p>
        </p:txBody>
      </p:sp>
      <p:pic>
        <p:nvPicPr>
          <p:cNvPr id="2" name="Picture 1"/>
          <p:cNvPicPr>
            <a:picLocks noChangeAspect="1"/>
          </p:cNvPicPr>
          <p:nvPr/>
        </p:nvPicPr>
        <p:blipFill rotWithShape="1">
          <a:blip r:embed="rId3"/>
          <a:srcRect r="-132" b="-49"/>
          <a:stretch/>
        </p:blipFill>
        <p:spPr>
          <a:xfrm>
            <a:off x="768831" y="915027"/>
            <a:ext cx="10493397" cy="4958648"/>
          </a:xfrm>
          <a:prstGeom prst="rect">
            <a:avLst/>
          </a:prstGeom>
        </p:spPr>
      </p:pic>
      <p:pic>
        <p:nvPicPr>
          <p:cNvPr id="10" name="Picture 9"/>
          <p:cNvPicPr>
            <a:picLocks noChangeAspect="1"/>
          </p:cNvPicPr>
          <p:nvPr/>
        </p:nvPicPr>
        <p:blipFill>
          <a:blip r:embed="rId4"/>
          <a:stretch>
            <a:fillRect/>
          </a:stretch>
        </p:blipFill>
        <p:spPr>
          <a:xfrm>
            <a:off x="-1785414" y="599345"/>
            <a:ext cx="1774983" cy="5436013"/>
          </a:xfrm>
          <a:prstGeom prst="rect">
            <a:avLst/>
          </a:prstGeom>
        </p:spPr>
      </p:pic>
      <p:pic>
        <p:nvPicPr>
          <p:cNvPr id="11" name="Picture 10"/>
          <p:cNvPicPr>
            <a:picLocks noChangeAspect="1"/>
          </p:cNvPicPr>
          <p:nvPr/>
        </p:nvPicPr>
        <p:blipFill>
          <a:blip r:embed="rId4"/>
          <a:stretch>
            <a:fillRect/>
          </a:stretch>
        </p:blipFill>
        <p:spPr>
          <a:xfrm>
            <a:off x="12202632" y="599345"/>
            <a:ext cx="1774983" cy="5436013"/>
          </a:xfrm>
          <a:prstGeom prst="rect">
            <a:avLst/>
          </a:prstGeom>
        </p:spPr>
      </p:pic>
      <p:sp>
        <p:nvSpPr>
          <p:cNvPr id="8" name="Rectangle 7"/>
          <p:cNvSpPr/>
          <p:nvPr/>
        </p:nvSpPr>
        <p:spPr>
          <a:xfrm>
            <a:off x="1416627" y="5376553"/>
            <a:ext cx="9143797" cy="1037913"/>
          </a:xfrm>
          <a:prstGeom prst="rect">
            <a:avLst/>
          </a:prstGeom>
          <a:solidFill>
            <a:schemeClr val="tx1">
              <a:lumMod val="20000"/>
              <a:lumOff val="8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80000"/>
              </a:lnSpc>
              <a:spcBef>
                <a:spcPct val="0"/>
              </a:spcBef>
              <a:spcAft>
                <a:spcPct val="0"/>
              </a:spcAft>
            </a:pPr>
            <a:r>
              <a:rPr lang="en-US" sz="3700" b="1" dirty="0">
                <a:solidFill>
                  <a:srgbClr val="002060"/>
                </a:solidFill>
                <a:latin typeface="Calibri" panose="020F0502020204030204" pitchFamily="34" charset="0"/>
              </a:rPr>
              <a:t>ZH2: U.S. Army and GM collaboration</a:t>
            </a:r>
          </a:p>
          <a:p>
            <a:pPr algn="ctr" defTabSz="457200" fontAlgn="base">
              <a:lnSpc>
                <a:spcPct val="80000"/>
              </a:lnSpc>
              <a:spcBef>
                <a:spcPct val="0"/>
              </a:spcBef>
              <a:spcAft>
                <a:spcPct val="0"/>
              </a:spcAft>
            </a:pPr>
            <a:r>
              <a:rPr lang="en-US" sz="3700" b="1" dirty="0">
                <a:solidFill>
                  <a:srgbClr val="002060"/>
                </a:solidFill>
                <a:latin typeface="Calibri" panose="020F0502020204030204" pitchFamily="34" charset="0"/>
              </a:rPr>
              <a:t>First of its kind</a:t>
            </a:r>
          </a:p>
        </p:txBody>
      </p:sp>
    </p:spTree>
    <p:extLst>
      <p:ext uri="{BB962C8B-B14F-4D97-AF65-F5344CB8AC3E}">
        <p14:creationId xmlns:p14="http://schemas.microsoft.com/office/powerpoint/2010/main" val="3970104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Fuel Cells: Heavy Duty Trucks </a:t>
            </a:r>
            <a:endParaRPr lang="en-US" dirty="0"/>
          </a:p>
        </p:txBody>
      </p:sp>
      <p:pic>
        <p:nvPicPr>
          <p:cNvPr id="3" name="Picture 2"/>
          <p:cNvPicPr>
            <a:picLocks noChangeAspect="1"/>
          </p:cNvPicPr>
          <p:nvPr/>
        </p:nvPicPr>
        <p:blipFill>
          <a:blip r:embed="rId3"/>
          <a:stretch>
            <a:fillRect/>
          </a:stretch>
        </p:blipFill>
        <p:spPr>
          <a:xfrm>
            <a:off x="1502484" y="886525"/>
            <a:ext cx="9153144" cy="4867456"/>
          </a:xfrm>
          <a:prstGeom prst="rect">
            <a:avLst/>
          </a:prstGeom>
        </p:spPr>
      </p:pic>
      <p:sp>
        <p:nvSpPr>
          <p:cNvPr id="6" name="Rectangle 5"/>
          <p:cNvSpPr/>
          <p:nvPr/>
        </p:nvSpPr>
        <p:spPr>
          <a:xfrm>
            <a:off x="1502484" y="5648074"/>
            <a:ext cx="9144000" cy="865779"/>
          </a:xfrm>
          <a:prstGeom prst="rect">
            <a:avLst/>
          </a:prstGeom>
          <a:solidFill>
            <a:schemeClr val="tx1">
              <a:lumMod val="20000"/>
              <a:lumOff val="8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80000"/>
              </a:lnSpc>
              <a:spcBef>
                <a:spcPct val="0"/>
              </a:spcBef>
              <a:spcAft>
                <a:spcPct val="0"/>
              </a:spcAft>
            </a:pPr>
            <a:r>
              <a:rPr lang="en-US" sz="3600" b="1" dirty="0">
                <a:solidFill>
                  <a:srgbClr val="002060"/>
                </a:solidFill>
                <a:latin typeface="Calibri" panose="020F0502020204030204" pitchFamily="34" charset="0"/>
              </a:rPr>
              <a:t>Industry demonstrates first heavy duty truck</a:t>
            </a:r>
          </a:p>
        </p:txBody>
      </p:sp>
    </p:spTree>
    <p:extLst>
      <p:ext uri="{BB962C8B-B14F-4D97-AF65-F5344CB8AC3E}">
        <p14:creationId xmlns:p14="http://schemas.microsoft.com/office/powerpoint/2010/main" val="2140773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2375</Words>
  <Application>Microsoft Office PowerPoint</Application>
  <PresentationFormat>Widescreen</PresentationFormat>
  <Paragraphs>276</Paragraphs>
  <Slides>15</Slides>
  <Notes>15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15</vt:i4>
      </vt:variant>
    </vt:vector>
  </HeadingPairs>
  <TitlesOfParts>
    <vt:vector size="31" baseType="lpstr">
      <vt:lpstr>MS PGothic</vt:lpstr>
      <vt:lpstr>MS PGothic</vt:lpstr>
      <vt:lpstr>Arial</vt:lpstr>
      <vt:lpstr>Arial Narrow</vt:lpstr>
      <vt:lpstr>Calibri</vt:lpstr>
      <vt:lpstr>Century Gothic</vt:lpstr>
      <vt:lpstr>Courier New</vt:lpstr>
      <vt:lpstr>Franklin Gothic Book</vt:lpstr>
      <vt:lpstr>Franklin Gothic Medium</vt:lpstr>
      <vt:lpstr>Wingdings</vt:lpstr>
      <vt:lpstr>ヒラギノ角ゴ Pro W3</vt:lpstr>
      <vt:lpstr>EERE PPT</vt:lpstr>
      <vt:lpstr>1_EERE PPT</vt:lpstr>
      <vt:lpstr>2_EERE PPT</vt:lpstr>
      <vt:lpstr>3_EERE PPT</vt:lpstr>
      <vt:lpstr>4_EERE PPT</vt:lpstr>
      <vt:lpstr>Hydrogen and Fuel Cells Overview </vt:lpstr>
      <vt:lpstr>2016 Global Shipments – Trends </vt:lpstr>
      <vt:lpstr>Industry Orders for Fuel Cells on the Rise </vt:lpstr>
      <vt:lpstr>New DOE-Industry Cost Shared Prototypes </vt:lpstr>
      <vt:lpstr>Fuel Cells: New Applications Demonstrated</vt:lpstr>
      <vt:lpstr>New DOE-Industry Cost Shared Prototypes</vt:lpstr>
      <vt:lpstr>Fuel Cell Buses: Recent Progress</vt:lpstr>
      <vt:lpstr>Fuel Cells: Recent Progress</vt:lpstr>
      <vt:lpstr>Fuel Cells: Heavy Duty Trucks </vt:lpstr>
      <vt:lpstr>Stationary Fuel Cells- Opportunities Emerging</vt:lpstr>
      <vt:lpstr>2017 Preliminary Jobs Analysis Updates</vt:lpstr>
      <vt:lpstr>H2@Scale Energy System  </vt:lpstr>
      <vt:lpstr>Hydrogen refueling stations: strong State support </vt:lpstr>
      <vt:lpstr>Take part in it!</vt:lpstr>
      <vt:lpstr>Thank You</vt:lpstr>
    </vt:vector>
  </TitlesOfParts>
  <Company>U.S. Department of Energy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Hydrogen and Fuel Cells Overview</dc:title>
  <dc:creator>Byham, Stephanie (CONTR)</dc:creator>
  <cp:lastModifiedBy>Devlin, Peter</cp:lastModifiedBy>
  <cp:revision>17</cp:revision>
  <cp:lastPrinted>2017-09-28T19:18:20Z</cp:lastPrinted>
  <dcterms:created xsi:type="dcterms:W3CDTF">2017-09-25T20:47:04Z</dcterms:created>
  <dcterms:modified xsi:type="dcterms:W3CDTF">2017-09-28T19:18:58Z</dcterms:modified>
</cp:coreProperties>
</file>