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344" r:id="rId2"/>
    <p:sldId id="347" r:id="rId3"/>
    <p:sldId id="355" r:id="rId4"/>
    <p:sldId id="357" r:id="rId5"/>
    <p:sldId id="295" r:id="rId6"/>
    <p:sldId id="328" r:id="rId7"/>
    <p:sldId id="340" r:id="rId8"/>
    <p:sldId id="333" r:id="rId9"/>
    <p:sldId id="334" r:id="rId10"/>
    <p:sldId id="348" r:id="rId11"/>
    <p:sldId id="336" r:id="rId12"/>
    <p:sldId id="349" r:id="rId13"/>
    <p:sldId id="362" r:id="rId14"/>
    <p:sldId id="350" r:id="rId15"/>
    <p:sldId id="351" r:id="rId16"/>
    <p:sldId id="361" r:id="rId17"/>
    <p:sldId id="352" r:id="rId18"/>
    <p:sldId id="353" r:id="rId19"/>
    <p:sldId id="354" r:id="rId20"/>
    <p:sldId id="359" r:id="rId21"/>
    <p:sldId id="358" r:id="rId22"/>
    <p:sldId id="360"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0" autoAdjust="0"/>
    <p:restoredTop sz="81214" autoAdjust="0"/>
  </p:normalViewPr>
  <p:slideViewPr>
    <p:cSldViewPr snapToGrid="0">
      <p:cViewPr varScale="1">
        <p:scale>
          <a:sx n="59" d="100"/>
          <a:sy n="59" d="100"/>
        </p:scale>
        <p:origin x="104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7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69234B-69DC-47BD-8661-AD784FEEF42C}"/>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923B7685-E895-4B58-9D48-4A67E80223B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7106770-FB6E-40DA-8C2A-3E8E80F9A776}" type="datetimeFigureOut">
              <a:rPr lang="en-US" smtClean="0"/>
              <a:t>10/1/2017</a:t>
            </a:fld>
            <a:endParaRPr lang="en-US"/>
          </a:p>
        </p:txBody>
      </p:sp>
      <p:sp>
        <p:nvSpPr>
          <p:cNvPr id="4" name="Footer Placeholder 3">
            <a:extLst>
              <a:ext uri="{FF2B5EF4-FFF2-40B4-BE49-F238E27FC236}">
                <a16:creationId xmlns:a16="http://schemas.microsoft.com/office/drawing/2014/main" id="{6FC8D904-6945-4C5A-B1FD-3A26B32419E6}"/>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649272-F8F3-48E3-B303-B3AAC4E54DBD}"/>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F88899F-5109-447B-926C-0708C3494FB1}" type="slidenum">
              <a:rPr lang="en-US" smtClean="0"/>
              <a:t>‹#›</a:t>
            </a:fld>
            <a:endParaRPr lang="en-US"/>
          </a:p>
        </p:txBody>
      </p:sp>
    </p:spTree>
    <p:extLst>
      <p:ext uri="{BB962C8B-B14F-4D97-AF65-F5344CB8AC3E}">
        <p14:creationId xmlns:p14="http://schemas.microsoft.com/office/powerpoint/2010/main" val="3560143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F6B84C-0525-43CB-9009-22046EBCC2ED}" type="datetimeFigureOut">
              <a:rPr lang="en-US" smtClean="0"/>
              <a:t>10/1/2017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CD118A1-5CFB-4DCE-9240-1883A8D783A0}" type="slidenum">
              <a:rPr lang="en-US" smtClean="0"/>
              <a:t>‹#›</a:t>
            </a:fld>
            <a:endParaRPr lang="en-US"/>
          </a:p>
        </p:txBody>
      </p:sp>
    </p:spTree>
    <p:extLst>
      <p:ext uri="{BB962C8B-B14F-4D97-AF65-F5344CB8AC3E}">
        <p14:creationId xmlns:p14="http://schemas.microsoft.com/office/powerpoint/2010/main" val="426929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417638" y="1163638"/>
            <a:ext cx="4187825" cy="3141662"/>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0164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118A1-5CFB-4DCE-9240-1883A8D783A0}" type="slidenum">
              <a:rPr lang="en-US" smtClean="0"/>
              <a:t>14</a:t>
            </a:fld>
            <a:endParaRPr lang="en-US"/>
          </a:p>
        </p:txBody>
      </p:sp>
    </p:spTree>
    <p:extLst>
      <p:ext uri="{BB962C8B-B14F-4D97-AF65-F5344CB8AC3E}">
        <p14:creationId xmlns:p14="http://schemas.microsoft.com/office/powerpoint/2010/main" val="228558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gas gallon equivalent CNG </a:t>
            </a:r>
            <a:r>
              <a:rPr lang="en-US" dirty="0" err="1"/>
              <a:t>upfit</a:t>
            </a:r>
            <a:r>
              <a:rPr lang="en-US" dirty="0"/>
              <a:t> system </a:t>
            </a:r>
          </a:p>
        </p:txBody>
      </p:sp>
      <p:sp>
        <p:nvSpPr>
          <p:cNvPr id="4" name="Slide Number Placeholder 3"/>
          <p:cNvSpPr>
            <a:spLocks noGrp="1"/>
          </p:cNvSpPr>
          <p:nvPr>
            <p:ph type="sldNum" sz="quarter" idx="10"/>
          </p:nvPr>
        </p:nvSpPr>
        <p:spPr/>
        <p:txBody>
          <a:bodyPr/>
          <a:lstStyle/>
          <a:p>
            <a:fld id="{ECD118A1-5CFB-4DCE-9240-1883A8D783A0}" type="slidenum">
              <a:rPr lang="en-US" smtClean="0"/>
              <a:t>15</a:t>
            </a:fld>
            <a:endParaRPr lang="en-US"/>
          </a:p>
        </p:txBody>
      </p:sp>
    </p:spTree>
    <p:extLst>
      <p:ext uri="{BB962C8B-B14F-4D97-AF65-F5344CB8AC3E}">
        <p14:creationId xmlns:p14="http://schemas.microsoft.com/office/powerpoint/2010/main" val="253301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891B4-9760-4E9B-A97D-46AC376F1411}" type="slidenum">
              <a:rPr lang="en-US" smtClean="0"/>
              <a:t>17</a:t>
            </a:fld>
            <a:endParaRPr lang="en-US" dirty="0"/>
          </a:p>
        </p:txBody>
      </p:sp>
    </p:spTree>
    <p:extLst>
      <p:ext uri="{BB962C8B-B14F-4D97-AF65-F5344CB8AC3E}">
        <p14:creationId xmlns:p14="http://schemas.microsoft.com/office/powerpoint/2010/main" val="169299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will have a grid and spec information </a:t>
            </a:r>
          </a:p>
        </p:txBody>
      </p:sp>
      <p:sp>
        <p:nvSpPr>
          <p:cNvPr id="4" name="Slide Number Placeholder 3"/>
          <p:cNvSpPr>
            <a:spLocks noGrp="1"/>
          </p:cNvSpPr>
          <p:nvPr>
            <p:ph type="sldNum" sz="quarter" idx="10"/>
          </p:nvPr>
        </p:nvSpPr>
        <p:spPr/>
        <p:txBody>
          <a:bodyPr/>
          <a:lstStyle/>
          <a:p>
            <a:fld id="{ECD118A1-5CFB-4DCE-9240-1883A8D783A0}" type="slidenum">
              <a:rPr lang="en-US" smtClean="0"/>
              <a:t>18</a:t>
            </a:fld>
            <a:endParaRPr lang="en-US"/>
          </a:p>
        </p:txBody>
      </p:sp>
    </p:spTree>
    <p:extLst>
      <p:ext uri="{BB962C8B-B14F-4D97-AF65-F5344CB8AC3E}">
        <p14:creationId xmlns:p14="http://schemas.microsoft.com/office/powerpoint/2010/main" val="154847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this on our website with links</a:t>
            </a:r>
          </a:p>
        </p:txBody>
      </p:sp>
      <p:sp>
        <p:nvSpPr>
          <p:cNvPr id="4" name="Slide Number Placeholder 3"/>
          <p:cNvSpPr>
            <a:spLocks noGrp="1"/>
          </p:cNvSpPr>
          <p:nvPr>
            <p:ph type="sldNum" sz="quarter" idx="10"/>
          </p:nvPr>
        </p:nvSpPr>
        <p:spPr/>
        <p:txBody>
          <a:bodyPr/>
          <a:lstStyle/>
          <a:p>
            <a:fld id="{ECD118A1-5CFB-4DCE-9240-1883A8D783A0}" type="slidenum">
              <a:rPr lang="en-US" smtClean="0"/>
              <a:t>19</a:t>
            </a:fld>
            <a:endParaRPr lang="en-US"/>
          </a:p>
        </p:txBody>
      </p:sp>
    </p:spTree>
    <p:extLst>
      <p:ext uri="{BB962C8B-B14F-4D97-AF65-F5344CB8AC3E}">
        <p14:creationId xmlns:p14="http://schemas.microsoft.com/office/powerpoint/2010/main" val="294149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Link is on our website and on our Twitter page </a:t>
            </a:r>
          </a:p>
        </p:txBody>
      </p:sp>
      <p:sp>
        <p:nvSpPr>
          <p:cNvPr id="4" name="Slide Number Placeholder 3"/>
          <p:cNvSpPr>
            <a:spLocks noGrp="1"/>
          </p:cNvSpPr>
          <p:nvPr>
            <p:ph type="sldNum" sz="quarter" idx="10"/>
          </p:nvPr>
        </p:nvSpPr>
        <p:spPr/>
        <p:txBody>
          <a:bodyPr/>
          <a:lstStyle/>
          <a:p>
            <a:fld id="{ECD118A1-5CFB-4DCE-9240-1883A8D783A0}" type="slidenum">
              <a:rPr lang="en-US" smtClean="0"/>
              <a:t>20</a:t>
            </a:fld>
            <a:endParaRPr lang="en-US"/>
          </a:p>
        </p:txBody>
      </p:sp>
    </p:spTree>
    <p:extLst>
      <p:ext uri="{BB962C8B-B14F-4D97-AF65-F5344CB8AC3E}">
        <p14:creationId xmlns:p14="http://schemas.microsoft.com/office/powerpoint/2010/main" val="389178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Hoping to have a special refuse hauler opportunity in early 2018 and Barry Carr who is in the audience is working hard on setting up a private fleet opportunity </a:t>
            </a:r>
          </a:p>
        </p:txBody>
      </p:sp>
      <p:sp>
        <p:nvSpPr>
          <p:cNvPr id="4" name="Slide Number Placeholder 3"/>
          <p:cNvSpPr>
            <a:spLocks noGrp="1"/>
          </p:cNvSpPr>
          <p:nvPr>
            <p:ph type="sldNum" sz="quarter" idx="10"/>
          </p:nvPr>
        </p:nvSpPr>
        <p:spPr/>
        <p:txBody>
          <a:bodyPr/>
          <a:lstStyle/>
          <a:p>
            <a:fld id="{ECD118A1-5CFB-4DCE-9240-1883A8D783A0}" type="slidenum">
              <a:rPr lang="en-US" smtClean="0"/>
              <a:t>21</a:t>
            </a:fld>
            <a:endParaRPr lang="en-US"/>
          </a:p>
        </p:txBody>
      </p:sp>
    </p:spTree>
    <p:extLst>
      <p:ext uri="{BB962C8B-B14F-4D97-AF65-F5344CB8AC3E}">
        <p14:creationId xmlns:p14="http://schemas.microsoft.com/office/powerpoint/2010/main" val="16684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contact, Christine or Mike if you have technical questions for the vendors or join the webinar </a:t>
            </a:r>
          </a:p>
          <a:p>
            <a:r>
              <a:rPr lang="en-US" dirty="0"/>
              <a:t>You can also hand me or Barry your business card following this session and I can add you to the mailing list  </a:t>
            </a:r>
          </a:p>
        </p:txBody>
      </p:sp>
      <p:sp>
        <p:nvSpPr>
          <p:cNvPr id="4" name="Slide Number Placeholder 3"/>
          <p:cNvSpPr>
            <a:spLocks noGrp="1"/>
          </p:cNvSpPr>
          <p:nvPr>
            <p:ph type="sldNum" sz="quarter" idx="10"/>
          </p:nvPr>
        </p:nvSpPr>
        <p:spPr/>
        <p:txBody>
          <a:bodyPr/>
          <a:lstStyle/>
          <a:p>
            <a:fld id="{ECD118A1-5CFB-4DCE-9240-1883A8D783A0}" type="slidenum">
              <a:rPr lang="en-US" smtClean="0"/>
              <a:t>22</a:t>
            </a:fld>
            <a:endParaRPr lang="en-US"/>
          </a:p>
        </p:txBody>
      </p:sp>
    </p:spTree>
    <p:extLst>
      <p:ext uri="{BB962C8B-B14F-4D97-AF65-F5344CB8AC3E}">
        <p14:creationId xmlns:p14="http://schemas.microsoft.com/office/powerpoint/2010/main" val="109089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118A1-5CFB-4DCE-9240-1883A8D783A0}" type="slidenum">
              <a:rPr lang="en-US" smtClean="0"/>
              <a:t>2</a:t>
            </a:fld>
            <a:endParaRPr lang="en-US"/>
          </a:p>
        </p:txBody>
      </p:sp>
    </p:spTree>
    <p:extLst>
      <p:ext uri="{BB962C8B-B14F-4D97-AF65-F5344CB8AC3E}">
        <p14:creationId xmlns:p14="http://schemas.microsoft.com/office/powerpoint/2010/main" val="303524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Reduce the cost </a:t>
            </a:r>
            <a:r>
              <a:rPr lang="en-US" dirty="0"/>
              <a:t>for fleets using cooperative procurement to obtain competitive pricing</a:t>
            </a:r>
            <a:br>
              <a:rPr lang="en-US" dirty="0"/>
            </a:br>
            <a:endParaRPr lang="en-US" dirty="0"/>
          </a:p>
          <a:p>
            <a:r>
              <a:rPr lang="en-US" dirty="0"/>
              <a:t>Develop resources to </a:t>
            </a:r>
            <a:r>
              <a:rPr lang="en-US" b="1" dirty="0"/>
              <a:t>guide participating fleets through procurement implementation</a:t>
            </a:r>
            <a:br>
              <a:rPr lang="en-US" b="1" dirty="0"/>
            </a:br>
            <a:endParaRPr lang="en-US" dirty="0"/>
          </a:p>
          <a:p>
            <a:r>
              <a:rPr lang="en-US" dirty="0"/>
              <a:t>Catalog lessons learned to </a:t>
            </a:r>
            <a:r>
              <a:rPr lang="en-US" b="1" dirty="0"/>
              <a:t>enable future cooperative procurement initiatives</a:t>
            </a:r>
            <a:endParaRPr lang="en-US" dirty="0"/>
          </a:p>
          <a:p>
            <a:endParaRPr lang="en-US" dirty="0"/>
          </a:p>
        </p:txBody>
      </p:sp>
      <p:sp>
        <p:nvSpPr>
          <p:cNvPr id="4" name="Slide Number Placeholder 3"/>
          <p:cNvSpPr>
            <a:spLocks noGrp="1"/>
          </p:cNvSpPr>
          <p:nvPr>
            <p:ph type="sldNum" sz="quarter" idx="10"/>
          </p:nvPr>
        </p:nvSpPr>
        <p:spPr/>
        <p:txBody>
          <a:bodyPr/>
          <a:lstStyle/>
          <a:p>
            <a:fld id="{ECD118A1-5CFB-4DCE-9240-1883A8D783A0}" type="slidenum">
              <a:rPr lang="en-US" smtClean="0"/>
              <a:t>4</a:t>
            </a:fld>
            <a:endParaRPr lang="en-US"/>
          </a:p>
        </p:txBody>
      </p:sp>
    </p:spTree>
    <p:extLst>
      <p:ext uri="{BB962C8B-B14F-4D97-AF65-F5344CB8AC3E}">
        <p14:creationId xmlns:p14="http://schemas.microsoft.com/office/powerpoint/2010/main" val="174244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CD118A1-5CFB-4DCE-9240-1883A8D783A0}" type="slidenum">
              <a:rPr lang="en-US" smtClean="0"/>
              <a:t>5</a:t>
            </a:fld>
            <a:endParaRPr lang="en-US"/>
          </a:p>
        </p:txBody>
      </p:sp>
    </p:spTree>
    <p:extLst>
      <p:ext uri="{BB962C8B-B14F-4D97-AF65-F5344CB8AC3E}">
        <p14:creationId xmlns:p14="http://schemas.microsoft.com/office/powerpoint/2010/main" val="308903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118A1-5CFB-4DCE-9240-1883A8D783A0}" type="slidenum">
              <a:rPr lang="en-US" smtClean="0"/>
              <a:t>6</a:t>
            </a:fld>
            <a:endParaRPr lang="en-US"/>
          </a:p>
        </p:txBody>
      </p:sp>
    </p:spTree>
    <p:extLst>
      <p:ext uri="{BB962C8B-B14F-4D97-AF65-F5344CB8AC3E}">
        <p14:creationId xmlns:p14="http://schemas.microsoft.com/office/powerpoint/2010/main" val="220077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these on our website </a:t>
            </a:r>
          </a:p>
        </p:txBody>
      </p:sp>
      <p:sp>
        <p:nvSpPr>
          <p:cNvPr id="4" name="Slide Number Placeholder 3"/>
          <p:cNvSpPr>
            <a:spLocks noGrp="1"/>
          </p:cNvSpPr>
          <p:nvPr>
            <p:ph type="sldNum" sz="quarter" idx="10"/>
          </p:nvPr>
        </p:nvSpPr>
        <p:spPr/>
        <p:txBody>
          <a:bodyPr/>
          <a:lstStyle/>
          <a:p>
            <a:fld id="{ECD118A1-5CFB-4DCE-9240-1883A8D783A0}" type="slidenum">
              <a:rPr lang="en-US" smtClean="0"/>
              <a:t>7</a:t>
            </a:fld>
            <a:endParaRPr lang="en-US"/>
          </a:p>
        </p:txBody>
      </p:sp>
    </p:spTree>
    <p:extLst>
      <p:ext uri="{BB962C8B-B14F-4D97-AF65-F5344CB8AC3E}">
        <p14:creationId xmlns:p14="http://schemas.microsoft.com/office/powerpoint/2010/main" val="131120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National public fleet procurement</a:t>
            </a:r>
          </a:p>
          <a:p>
            <a:pPr marL="706408"/>
            <a:r>
              <a:rPr lang="en-US" dirty="0"/>
              <a:t>F4F has found a great partner in NJPA. They use aggregation power from across the country to chose the best bids for you and help us reach our objectives by offering extremely competitive prices. We are working with them to go beyond their current scope to continue to help us reach our goals.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CD118A1-5CFB-4DCE-9240-1883A8D783A0}" type="slidenum">
              <a:rPr lang="en-US" smtClean="0"/>
              <a:t>8</a:t>
            </a:fld>
            <a:endParaRPr lang="en-US"/>
          </a:p>
        </p:txBody>
      </p:sp>
    </p:spTree>
    <p:extLst>
      <p:ext uri="{BB962C8B-B14F-4D97-AF65-F5344CB8AC3E}">
        <p14:creationId xmlns:p14="http://schemas.microsoft.com/office/powerpoint/2010/main" val="391542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leasing partner for any leasing needs </a:t>
            </a:r>
          </a:p>
        </p:txBody>
      </p:sp>
      <p:sp>
        <p:nvSpPr>
          <p:cNvPr id="4" name="Slide Number Placeholder 3"/>
          <p:cNvSpPr>
            <a:spLocks noGrp="1"/>
          </p:cNvSpPr>
          <p:nvPr>
            <p:ph type="sldNum" sz="quarter" idx="10"/>
          </p:nvPr>
        </p:nvSpPr>
        <p:spPr/>
        <p:txBody>
          <a:bodyPr/>
          <a:lstStyle/>
          <a:p>
            <a:fld id="{ECD118A1-5CFB-4DCE-9240-1883A8D783A0}" type="slidenum">
              <a:rPr lang="en-US" smtClean="0"/>
              <a:t>9</a:t>
            </a:fld>
            <a:endParaRPr lang="en-US"/>
          </a:p>
        </p:txBody>
      </p:sp>
    </p:spTree>
    <p:extLst>
      <p:ext uri="{BB962C8B-B14F-4D97-AF65-F5344CB8AC3E}">
        <p14:creationId xmlns:p14="http://schemas.microsoft.com/office/powerpoint/2010/main" val="362411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key point here is that NJPA takes out the time and effort of evaluating and awarding bids and has extremely competitive pricing and that we are working with them to continue to offer new and innovative options and deals. </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nationally leveraged and competitively solicited purchasing contracts </a:t>
            </a:r>
            <a:endParaRPr lang="en-US" dirty="0"/>
          </a:p>
        </p:txBody>
      </p:sp>
      <p:sp>
        <p:nvSpPr>
          <p:cNvPr id="4" name="Slide Number Placeholder 3"/>
          <p:cNvSpPr>
            <a:spLocks noGrp="1"/>
          </p:cNvSpPr>
          <p:nvPr>
            <p:ph type="sldNum" sz="quarter" idx="10"/>
          </p:nvPr>
        </p:nvSpPr>
        <p:spPr/>
        <p:txBody>
          <a:bodyPr/>
          <a:lstStyle/>
          <a:p>
            <a:fld id="{ECD118A1-5CFB-4DCE-9240-1883A8D783A0}" type="slidenum">
              <a:rPr lang="en-US" smtClean="0"/>
              <a:t>10</a:t>
            </a:fld>
            <a:endParaRPr lang="en-US"/>
          </a:p>
        </p:txBody>
      </p:sp>
    </p:spTree>
    <p:extLst>
      <p:ext uri="{BB962C8B-B14F-4D97-AF65-F5344CB8AC3E}">
        <p14:creationId xmlns:p14="http://schemas.microsoft.com/office/powerpoint/2010/main" val="323050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1A5E0-42EF-4BDF-89AA-FB784FD57177}"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8F014-C385-44E9-A31A-C3C29F6FCB18}" type="slidenum">
              <a:rPr lang="en-US" smtClean="0"/>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97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1A5E0-42EF-4BDF-89AA-FB784FD57177}"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237891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1A5E0-42EF-4BDF-89AA-FB784FD57177}"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118256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1A5E0-42EF-4BDF-89AA-FB784FD57177}"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8F014-C385-44E9-A31A-C3C29F6FCB18}" type="slidenum">
              <a:rPr lang="en-US" smtClean="0"/>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62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1A5E0-42EF-4BDF-89AA-FB784FD57177}"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34854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A5E0-42EF-4BDF-89AA-FB784FD57177}"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216003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1A5E0-42EF-4BDF-89AA-FB784FD57177}"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312005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1A5E0-42EF-4BDF-89AA-FB784FD57177}"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428768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1A5E0-42EF-4BDF-89AA-FB784FD57177}"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355968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1A5E0-42EF-4BDF-89AA-FB784FD57177}"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149831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1A5E0-42EF-4BDF-89AA-FB784FD57177}"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8F014-C385-44E9-A31A-C3C29F6FCB18}" type="slidenum">
              <a:rPr lang="en-US" smtClean="0"/>
              <a:t>‹#›</a:t>
            </a:fld>
            <a:endParaRPr lang="en-US"/>
          </a:p>
        </p:txBody>
      </p:sp>
    </p:spTree>
    <p:extLst>
      <p:ext uri="{BB962C8B-B14F-4D97-AF65-F5344CB8AC3E}">
        <p14:creationId xmlns:p14="http://schemas.microsoft.com/office/powerpoint/2010/main" val="123499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1A5E0-42EF-4BDF-89AA-FB784FD57177}" type="datetimeFigureOut">
              <a:rPr lang="en-US" smtClean="0"/>
              <a:t>10/1/2017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8F014-C385-44E9-A31A-C3C29F6FCB18}" type="slidenum">
              <a:rPr lang="en-US" smtClean="0"/>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082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jp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jpeg"/><Relationship Id="rId2" Type="http://schemas.openxmlformats.org/officeDocument/2006/relationships/image" Target="../media/image3.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jp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jpeg"/><Relationship Id="rId19" Type="http://schemas.openxmlformats.org/officeDocument/2006/relationships/image" Target="../media/image34.png"/><Relationship Id="rId31" Type="http://schemas.openxmlformats.org/officeDocument/2006/relationships/image" Target="../media/image46.jpe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emf"/></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6.jpe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emf"/><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hyperlink" Target="mailto:sarah@narc.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chris@lscfinancial.com" TargetMode="External"/><Relationship Id="rId5" Type="http://schemas.openxmlformats.org/officeDocument/2006/relationships/hyperlink" Target="mailto:christine.smith@zenith-motors.com" TargetMode="External"/><Relationship Id="rId4" Type="http://schemas.openxmlformats.org/officeDocument/2006/relationships/hyperlink" Target="mailto:Mike.Domin@njpacoop.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415886" y="2737054"/>
            <a:ext cx="6338888" cy="1030278"/>
          </a:xfrm>
        </p:spPr>
        <p:txBody>
          <a:bodyPr>
            <a:normAutofit fontScale="90000"/>
          </a:bodyPr>
          <a:lstStyle/>
          <a:p>
            <a:pPr eaLnBrk="1" hangingPunct="1"/>
            <a:r>
              <a:rPr lang="en-US" sz="3300" dirty="0">
                <a:solidFill>
                  <a:schemeClr val="bg1"/>
                </a:solidFill>
              </a:rPr>
              <a:t>Aggregated Alternative Technology Alliance </a:t>
            </a:r>
            <a:br>
              <a:rPr lang="en-US" altLang="en-US" sz="3150" b="1" dirty="0">
                <a:solidFill>
                  <a:srgbClr val="00B0F0"/>
                </a:solidFill>
              </a:rPr>
            </a:br>
            <a:endParaRPr lang="en-US" altLang="en-US" sz="1875" b="1" dirty="0">
              <a:solidFill>
                <a:srgbClr val="00B0F0"/>
              </a:solidFill>
            </a:endParaRPr>
          </a:p>
        </p:txBody>
      </p:sp>
      <p:sp>
        <p:nvSpPr>
          <p:cNvPr id="37891" name="Rectangle 3"/>
          <p:cNvSpPr>
            <a:spLocks noGrp="1" noChangeArrowheads="1"/>
          </p:cNvSpPr>
          <p:nvPr>
            <p:ph type="subTitle" idx="1"/>
          </p:nvPr>
        </p:nvSpPr>
        <p:spPr>
          <a:xfrm>
            <a:off x="1737882" y="3415027"/>
            <a:ext cx="5694896" cy="1389118"/>
          </a:xfrm>
        </p:spPr>
        <p:txBody>
          <a:bodyPr>
            <a:noAutofit/>
          </a:bodyPr>
          <a:lstStyle/>
          <a:p>
            <a:pPr eaLnBrk="1" hangingPunct="1"/>
            <a:r>
              <a:rPr lang="en-US" altLang="en-US" sz="2000" b="1" dirty="0" err="1"/>
              <a:t>AltWheels</a:t>
            </a:r>
            <a:r>
              <a:rPr lang="en-US" altLang="en-US" sz="2000" b="1" dirty="0"/>
              <a:t> Fleet Day</a:t>
            </a:r>
            <a:br>
              <a:rPr lang="en-US" altLang="en-US" sz="2000" b="1" dirty="0"/>
            </a:br>
            <a:r>
              <a:rPr lang="en-US" altLang="en-US" sz="2000" b="1" dirty="0"/>
              <a:t>October 2, 2017</a:t>
            </a:r>
            <a:br>
              <a:rPr lang="en-US" altLang="en-US" sz="2000" b="1" dirty="0"/>
            </a:br>
            <a:r>
              <a:rPr lang="en-US" altLang="en-US" sz="2000" b="1" dirty="0"/>
              <a:t>Norwood, MA</a:t>
            </a:r>
          </a:p>
          <a:p>
            <a:pPr eaLnBrk="1" hangingPunct="1"/>
            <a:r>
              <a:rPr lang="en-US" altLang="en-US" sz="2000" b="1" dirty="0"/>
              <a:t>Sarah Reed</a:t>
            </a:r>
            <a:br>
              <a:rPr lang="en-US" altLang="en-US" sz="2000" b="1" dirty="0"/>
            </a:br>
            <a:r>
              <a:rPr lang="en-US" altLang="en-US" sz="2000" b="1" dirty="0"/>
              <a:t>National Association of Regional Councils </a:t>
            </a:r>
            <a:br>
              <a:rPr lang="en-US" altLang="en-US" sz="2000" b="1" dirty="0"/>
            </a:br>
            <a:endParaRPr lang="en-US" altLang="en-US" sz="2000" b="1" dirty="0"/>
          </a:p>
          <a:p>
            <a:pPr eaLnBrk="1" hangingPunct="1"/>
            <a:r>
              <a:rPr lang="en-US" altLang="en-US" sz="2000" dirty="0"/>
              <a:t> </a:t>
            </a:r>
          </a:p>
          <a:p>
            <a:pPr eaLnBrk="1" hangingPunct="1"/>
            <a:endParaRPr lang="en-US" altLang="en-US" sz="2000" dirty="0"/>
          </a:p>
        </p:txBody>
      </p:sp>
      <p:sp>
        <p:nvSpPr>
          <p:cNvPr id="3" name="Rectangle 2"/>
          <p:cNvSpPr/>
          <p:nvPr/>
        </p:nvSpPr>
        <p:spPr>
          <a:xfrm>
            <a:off x="0" y="1306287"/>
            <a:ext cx="9144000" cy="1932844"/>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a:solidFill>
                  <a:schemeClr val="bg1"/>
                </a:solidFill>
              </a:rPr>
              <a:t>Fleets for the Future: Innovative Procurement Strategies to Reduce Cost Through </a:t>
            </a:r>
            <a:br>
              <a:rPr lang="en-US" altLang="en-US" sz="3600" b="1" dirty="0">
                <a:solidFill>
                  <a:schemeClr val="bg1"/>
                </a:solidFill>
              </a:rPr>
            </a:br>
            <a:r>
              <a:rPr lang="en-US" altLang="en-US" sz="3600" b="1" dirty="0">
                <a:solidFill>
                  <a:schemeClr val="bg1"/>
                </a:solidFill>
              </a:rPr>
              <a:t>Aggregated Demand </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85" y="5332345"/>
            <a:ext cx="3165967" cy="750398"/>
          </a:xfrm>
          <a:prstGeom prst="rect">
            <a:avLst/>
          </a:prstGeom>
        </p:spPr>
      </p:pic>
      <p:pic>
        <p:nvPicPr>
          <p:cNvPr id="6" name="Picture 5">
            <a:extLst>
              <a:ext uri="{FF2B5EF4-FFF2-40B4-BE49-F238E27FC236}">
                <a16:creationId xmlns:a16="http://schemas.microsoft.com/office/drawing/2014/main" id="{F21847AC-282A-478C-AD8F-7C4813F34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075" y="5245582"/>
            <a:ext cx="3143250" cy="923925"/>
          </a:xfrm>
          <a:prstGeom prst="rect">
            <a:avLst/>
          </a:prstGeom>
        </p:spPr>
      </p:pic>
    </p:spTree>
    <p:extLst>
      <p:ext uri="{BB962C8B-B14F-4D97-AF65-F5344CB8AC3E}">
        <p14:creationId xmlns:p14="http://schemas.microsoft.com/office/powerpoint/2010/main" val="244627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1" y="-196332"/>
            <a:ext cx="8555752" cy="1557310"/>
          </a:xfrm>
        </p:spPr>
        <p:txBody>
          <a:bodyPr>
            <a:normAutofit/>
          </a:bodyPr>
          <a:lstStyle/>
          <a:p>
            <a:pPr lvl="0">
              <a:lnSpc>
                <a:spcPct val="100000"/>
              </a:lnSpc>
              <a:spcBef>
                <a:spcPts val="0"/>
              </a:spcBef>
              <a:defRPr/>
            </a:pPr>
            <a:r>
              <a:rPr lang="en-US" dirty="0">
                <a:solidFill>
                  <a:schemeClr val="bg1"/>
                </a:solidFill>
                <a:latin typeface="Calibri" panose="020F0502020204030204" pitchFamily="34" charset="0"/>
                <a:ea typeface="+mn-ea"/>
                <a:cs typeface="Calibri" panose="020F0502020204030204" pitchFamily="34" charset="0"/>
              </a:rPr>
              <a:t>Value of NJPA Membership </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8" y="5918148"/>
            <a:ext cx="1188988" cy="470757"/>
          </a:xfrm>
          <a:prstGeom prst="rect">
            <a:avLst/>
          </a:prstGeom>
        </p:spPr>
      </p:pic>
      <p:pic>
        <p:nvPicPr>
          <p:cNvPr id="38" name="Picture 37">
            <a:extLst>
              <a:ext uri="{FF2B5EF4-FFF2-40B4-BE49-F238E27FC236}">
                <a16:creationId xmlns:a16="http://schemas.microsoft.com/office/drawing/2014/main" id="{6D87ADE7-2155-4990-BADD-CD69F6E7C3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96" r="11280"/>
          <a:stretch/>
        </p:blipFill>
        <p:spPr>
          <a:xfrm>
            <a:off x="512731" y="1459200"/>
            <a:ext cx="2964265" cy="2978472"/>
          </a:xfrm>
          <a:prstGeom prst="rect">
            <a:avLst/>
          </a:prstGeom>
          <a:ln w="38100">
            <a:solidFill>
              <a:schemeClr val="bg1"/>
            </a:solidFill>
          </a:ln>
          <a:effectLst>
            <a:glow rad="63500">
              <a:schemeClr val="accent3">
                <a:satMod val="175000"/>
                <a:alpha val="40000"/>
              </a:schemeClr>
            </a:glow>
          </a:effectLst>
        </p:spPr>
      </p:pic>
      <p:sp>
        <p:nvSpPr>
          <p:cNvPr id="39" name="Rectangle 38">
            <a:extLst>
              <a:ext uri="{FF2B5EF4-FFF2-40B4-BE49-F238E27FC236}">
                <a16:creationId xmlns:a16="http://schemas.microsoft.com/office/drawing/2014/main" id="{4BD33F45-816E-42D7-9C0B-8EB964E381B7}"/>
              </a:ext>
            </a:extLst>
          </p:cNvPr>
          <p:cNvSpPr/>
          <p:nvPr/>
        </p:nvSpPr>
        <p:spPr>
          <a:xfrm>
            <a:off x="4570924" y="1626358"/>
            <a:ext cx="4419600" cy="2631490"/>
          </a:xfrm>
          <a:prstGeom prst="rect">
            <a:avLst/>
          </a:prstGeom>
        </p:spPr>
        <p:txBody>
          <a:bodyPr wrap="square">
            <a:spAutoFit/>
          </a:bodyPr>
          <a:lstStyle/>
          <a:p>
            <a:pPr marL="285750" marR="0" lvl="0" indent="-285750" algn="l" defTabSz="914400" rtl="0" eaLnBrk="1" fontAlgn="auto" latinLnBrk="0" hangingPunct="1">
              <a:lnSpc>
                <a:spcPct val="100000"/>
              </a:lnSpc>
              <a:spcBef>
                <a:spcPts val="1800"/>
              </a:spcBef>
              <a:spcAft>
                <a:spcPts val="0"/>
              </a:spcAft>
              <a:buClr>
                <a:srgbClr val="7F7F7F"/>
              </a:buClr>
              <a:buSzTx/>
              <a:buFont typeface="Wingdings" pitchFamily="2" charset="2"/>
              <a:buChar char="§"/>
              <a:tabLst/>
              <a:defRPr/>
            </a:pPr>
            <a:r>
              <a:rPr kumimoji="0" lang="en-US" sz="2000" b="0"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Membership is at </a:t>
            </a:r>
            <a:r>
              <a:rPr kumimoji="0" lang="en-US" sz="2000" b="1"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no cost, no obligation </a:t>
            </a:r>
            <a:r>
              <a:rPr kumimoji="0" lang="en-US" sz="2000" b="0"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and </a:t>
            </a:r>
            <a:r>
              <a:rPr kumimoji="0" lang="en-US" sz="2000" b="1"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no liability</a:t>
            </a:r>
            <a:endParaRPr kumimoji="0" lang="en-US" sz="2000" b="0"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1800"/>
              </a:spcBef>
              <a:spcAft>
                <a:spcPts val="0"/>
              </a:spcAft>
              <a:buClr>
                <a:srgbClr val="7F7F7F"/>
              </a:buClr>
              <a:buSzTx/>
              <a:buFont typeface="Wingdings" pitchFamily="2" charset="2"/>
              <a:buChar char="§"/>
              <a:tabLst/>
              <a:defRPr/>
            </a:pPr>
            <a:r>
              <a:rPr kumimoji="0" lang="en-US" sz="2000" b="1"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Choose </a:t>
            </a:r>
            <a:r>
              <a:rPr kumimoji="0" lang="en-US" sz="2000" b="0"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from over 200 contracts </a:t>
            </a:r>
          </a:p>
          <a:p>
            <a:pPr marL="285750" marR="0" lvl="0" indent="-285750" algn="l" defTabSz="914400" rtl="0" eaLnBrk="1" fontAlgn="auto" latinLnBrk="0" hangingPunct="1">
              <a:lnSpc>
                <a:spcPct val="100000"/>
              </a:lnSpc>
              <a:spcBef>
                <a:spcPts val="1800"/>
              </a:spcBef>
              <a:spcAft>
                <a:spcPts val="0"/>
              </a:spcAft>
              <a:buClr>
                <a:srgbClr val="7F7F7F"/>
              </a:buClr>
              <a:buSzTx/>
              <a:buFont typeface="Wingdings" pitchFamily="2" charset="2"/>
              <a:buChar char="§"/>
              <a:tabLst/>
              <a:defRPr/>
            </a:pPr>
            <a:r>
              <a:rPr kumimoji="0" lang="en-US" sz="2000" b="1"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Streamline </a:t>
            </a:r>
            <a:r>
              <a:rPr kumimoji="0" lang="en-US" sz="2000" b="0"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the purchasing process </a:t>
            </a:r>
          </a:p>
          <a:p>
            <a:pPr marL="285750" marR="0" lvl="0" indent="-285750" algn="l" defTabSz="914400" rtl="0" eaLnBrk="1" fontAlgn="auto" latinLnBrk="0" hangingPunct="1">
              <a:lnSpc>
                <a:spcPct val="100000"/>
              </a:lnSpc>
              <a:spcBef>
                <a:spcPts val="1800"/>
              </a:spcBef>
              <a:spcAft>
                <a:spcPts val="0"/>
              </a:spcAft>
              <a:buClr>
                <a:srgbClr val="7F7F7F"/>
              </a:buClr>
              <a:buSzTx/>
              <a:buFont typeface="Wingdings" pitchFamily="2" charset="2"/>
              <a:buChar char="§"/>
              <a:tabLst/>
              <a:defRPr/>
            </a:pPr>
            <a:r>
              <a:rPr kumimoji="0" lang="en-US" sz="2000" b="1"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Save time and money </a:t>
            </a:r>
            <a:r>
              <a:rPr kumimoji="0" lang="en-US" sz="2000" b="0"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rPr>
              <a:t>by bypassing</a:t>
            </a:r>
            <a:r>
              <a:rPr lang="en-US" sz="2000" dirty="0">
                <a:solidFill>
                  <a:srgbClr val="062848"/>
                </a:solidFill>
                <a:latin typeface="Calibri" panose="020F0502020204030204" pitchFamily="34" charset="0"/>
                <a:cs typeface="Calibri" panose="020F0502020204030204" pitchFamily="34" charset="0"/>
              </a:rPr>
              <a:t> the bidding process </a:t>
            </a:r>
            <a:endParaRPr kumimoji="0" lang="en-US" sz="2000" b="0" i="0" u="none" strike="noStrike" kern="1200" cap="none" spc="0" normalizeH="0" baseline="0" noProof="0" dirty="0">
              <a:ln>
                <a:noFill/>
              </a:ln>
              <a:solidFill>
                <a:srgbClr val="062848"/>
              </a:solidFill>
              <a:effectLst/>
              <a:uLnTx/>
              <a:uFillTx/>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01836C6C-990B-4E96-8B03-3674C88EA13C}"/>
              </a:ext>
            </a:extLst>
          </p:cNvPr>
          <p:cNvSpPr/>
          <p:nvPr/>
        </p:nvSpPr>
        <p:spPr>
          <a:xfrm>
            <a:off x="0" y="4804675"/>
            <a:ext cx="9155151" cy="938127"/>
          </a:xfrm>
          <a:prstGeom prst="rect">
            <a:avLst/>
          </a:prstGeom>
          <a:solidFill>
            <a:srgbClr val="03A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NO NEED TO DUPLICATE THE PROCESS</a:t>
            </a:r>
          </a:p>
        </p:txBody>
      </p:sp>
    </p:spTree>
    <p:extLst>
      <p:ext uri="{BB962C8B-B14F-4D97-AF65-F5344CB8AC3E}">
        <p14:creationId xmlns:p14="http://schemas.microsoft.com/office/powerpoint/2010/main" val="161675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1" y="-196332"/>
            <a:ext cx="8555752" cy="1557310"/>
          </a:xfrm>
        </p:spPr>
        <p:txBody>
          <a:bodyPr>
            <a:normAutofit/>
          </a:bodyPr>
          <a:lstStyle/>
          <a:p>
            <a:r>
              <a:rPr lang="en-US" dirty="0">
                <a:solidFill>
                  <a:schemeClr val="bg1"/>
                </a:solidFill>
              </a:rPr>
              <a:t>Vendors available through NJPA </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16" y="3412391"/>
            <a:ext cx="775384" cy="20652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184" y="3290397"/>
            <a:ext cx="914400" cy="609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32" y="4064995"/>
            <a:ext cx="1111952" cy="26686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0616" y="3076604"/>
            <a:ext cx="610522" cy="67157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1573" y="3999187"/>
            <a:ext cx="768607" cy="33281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4712" y="5400287"/>
            <a:ext cx="555007" cy="55500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76257" y="4773164"/>
            <a:ext cx="1001496" cy="27529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3006" y="4738657"/>
            <a:ext cx="722794" cy="344307"/>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3423" y="3270670"/>
            <a:ext cx="914400" cy="477508"/>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249" y="4835027"/>
            <a:ext cx="914400" cy="250209"/>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39309" y="4719793"/>
            <a:ext cx="575432" cy="340605"/>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67326" y="4142351"/>
            <a:ext cx="1026954" cy="21566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66547" y="3304035"/>
            <a:ext cx="597743" cy="640080"/>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70284" y="4539870"/>
            <a:ext cx="540854" cy="661342"/>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18481" y="5673297"/>
            <a:ext cx="914400" cy="181970"/>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78040" y="3369467"/>
            <a:ext cx="914400" cy="210859"/>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04691" y="4036788"/>
            <a:ext cx="682524" cy="324479"/>
          </a:xfrm>
          <a:prstGeom prst="rect">
            <a:avLst/>
          </a:prstGeom>
        </p:spPr>
      </p:pic>
      <p:pic>
        <p:nvPicPr>
          <p:cNvPr id="26" name="Picture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369825" y="4009301"/>
            <a:ext cx="914400" cy="327546"/>
          </a:xfrm>
          <a:prstGeom prst="rect">
            <a:avLst/>
          </a:prstGeom>
        </p:spPr>
      </p:pic>
      <p:pic>
        <p:nvPicPr>
          <p:cNvPr id="27" name="Pictur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50958" y="3429722"/>
            <a:ext cx="789990" cy="224186"/>
          </a:xfrm>
          <a:prstGeom prst="rect">
            <a:avLst/>
          </a:prstGeom>
        </p:spPr>
      </p:pic>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854839" y="5654315"/>
            <a:ext cx="914400" cy="234779"/>
          </a:xfrm>
          <a:prstGeom prst="rect">
            <a:avLst/>
          </a:prstGeom>
        </p:spPr>
      </p:pic>
      <p:pic>
        <p:nvPicPr>
          <p:cNvPr id="29" name="Picture 2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89719" y="4661751"/>
            <a:ext cx="691042" cy="457181"/>
          </a:xfrm>
          <a:prstGeom prst="rect">
            <a:avLst/>
          </a:prstGeom>
        </p:spPr>
      </p:pic>
      <p:pic>
        <p:nvPicPr>
          <p:cNvPr id="30" name="Picture 2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98354" y="5594416"/>
            <a:ext cx="1075773" cy="310833"/>
          </a:xfrm>
          <a:prstGeom prst="rect">
            <a:avLst/>
          </a:prstGeom>
        </p:spPr>
      </p:pic>
      <p:pic>
        <p:nvPicPr>
          <p:cNvPr id="31" name="Picture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89719" y="4027924"/>
            <a:ext cx="627149" cy="370180"/>
          </a:xfrm>
          <a:prstGeom prst="rect">
            <a:avLst/>
          </a:prstGeom>
        </p:spPr>
      </p:pic>
      <p:pic>
        <p:nvPicPr>
          <p:cNvPr id="32" name="Picture 3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542437" y="1661571"/>
            <a:ext cx="1851810" cy="490730"/>
          </a:xfrm>
          <a:prstGeom prst="rect">
            <a:avLst/>
          </a:prstGeom>
        </p:spPr>
      </p:pic>
      <p:pic>
        <p:nvPicPr>
          <p:cNvPr id="35" name="Picture 3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783184" y="4097019"/>
            <a:ext cx="914400" cy="306324"/>
          </a:xfrm>
          <a:prstGeom prst="rect">
            <a:avLst/>
          </a:prstGeom>
        </p:spPr>
      </p:pic>
      <p:pic>
        <p:nvPicPr>
          <p:cNvPr id="36" name="Picture 3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967326" y="4835027"/>
            <a:ext cx="1060037" cy="189857"/>
          </a:xfrm>
          <a:prstGeom prst="rect">
            <a:avLst/>
          </a:prstGeom>
        </p:spPr>
      </p:pic>
      <p:pic>
        <p:nvPicPr>
          <p:cNvPr id="3" name="Picture 2"/>
          <p:cNvPicPr>
            <a:picLocks noChangeAspect="1"/>
          </p:cNvPicPr>
          <p:nvPr/>
        </p:nvPicPr>
        <p:blipFill>
          <a:blip r:embed="rId29"/>
          <a:stretch>
            <a:fillRect/>
          </a:stretch>
        </p:blipFill>
        <p:spPr>
          <a:xfrm>
            <a:off x="3831627" y="1075186"/>
            <a:ext cx="1538198" cy="1064327"/>
          </a:xfrm>
          <a:prstGeom prst="rect">
            <a:avLst/>
          </a:prstGeom>
        </p:spPr>
      </p:pic>
      <p:pic>
        <p:nvPicPr>
          <p:cNvPr id="5" name="Picture 4"/>
          <p:cNvPicPr>
            <a:picLocks noChangeAspect="1"/>
          </p:cNvPicPr>
          <p:nvPr/>
        </p:nvPicPr>
        <p:blipFill>
          <a:blip r:embed="rId30"/>
          <a:stretch>
            <a:fillRect/>
          </a:stretch>
        </p:blipFill>
        <p:spPr>
          <a:xfrm>
            <a:off x="2916623" y="2110867"/>
            <a:ext cx="3321028" cy="619713"/>
          </a:xfrm>
          <a:prstGeom prst="rect">
            <a:avLst/>
          </a:prstGeom>
        </p:spPr>
      </p:pic>
      <p:pic>
        <p:nvPicPr>
          <p:cNvPr id="9" name="Picture 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20316" y="1148412"/>
            <a:ext cx="1049495" cy="1479470"/>
          </a:xfrm>
          <a:prstGeom prst="rect">
            <a:avLst/>
          </a:prstGeom>
        </p:spPr>
      </p:pic>
    </p:spTree>
    <p:extLst>
      <p:ext uri="{BB962C8B-B14F-4D97-AF65-F5344CB8AC3E}">
        <p14:creationId xmlns:p14="http://schemas.microsoft.com/office/powerpoint/2010/main" val="360582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1" y="-196332"/>
            <a:ext cx="8555752" cy="1557310"/>
          </a:xfrm>
        </p:spPr>
        <p:txBody>
          <a:bodyPr>
            <a:normAutofit/>
          </a:bodyPr>
          <a:lstStyle/>
          <a:p>
            <a:pPr lvl="0">
              <a:lnSpc>
                <a:spcPct val="100000"/>
              </a:lnSpc>
              <a:spcBef>
                <a:spcPts val="0"/>
              </a:spcBef>
              <a:defRPr/>
            </a:pPr>
            <a:r>
              <a:rPr lang="en-US" sz="4000" dirty="0">
                <a:solidFill>
                  <a:schemeClr val="bg1"/>
                </a:solidFill>
                <a:latin typeface="Calibri" panose="020F0502020204030204" pitchFamily="34" charset="0"/>
                <a:ea typeface="+mn-ea"/>
                <a:cs typeface="Calibri" panose="020F0502020204030204" pitchFamily="34" charset="0"/>
              </a:rPr>
              <a:t>NJPA - Electric Vehicle Supply Equipment</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8" y="5918148"/>
            <a:ext cx="1188988" cy="470757"/>
          </a:xfrm>
          <a:prstGeom prst="rect">
            <a:avLst/>
          </a:prstGeom>
        </p:spPr>
      </p:pic>
      <p:sp>
        <p:nvSpPr>
          <p:cNvPr id="39" name="Rectangle 38">
            <a:extLst>
              <a:ext uri="{FF2B5EF4-FFF2-40B4-BE49-F238E27FC236}">
                <a16:creationId xmlns:a16="http://schemas.microsoft.com/office/drawing/2014/main" id="{4BD33F45-816E-42D7-9C0B-8EB964E381B7}"/>
              </a:ext>
            </a:extLst>
          </p:cNvPr>
          <p:cNvSpPr/>
          <p:nvPr/>
        </p:nvSpPr>
        <p:spPr>
          <a:xfrm>
            <a:off x="243191" y="1356070"/>
            <a:ext cx="4419600" cy="2862322"/>
          </a:xfrm>
          <a:prstGeom prst="rect">
            <a:avLst/>
          </a:prstGeom>
        </p:spPr>
        <p:txBody>
          <a:bodyPr wrap="square">
            <a:spAutoFit/>
          </a:bodyPr>
          <a:lstStyle/>
          <a:p>
            <a:pPr marL="285750" lvl="0"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Network solutions</a:t>
            </a:r>
          </a:p>
          <a:p>
            <a:pPr marL="285750" lvl="0"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Charging station solutions</a:t>
            </a:r>
          </a:p>
          <a:p>
            <a:pPr marL="285750" lvl="0"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Maintenance and Installation</a:t>
            </a:r>
          </a:p>
          <a:p>
            <a:pPr marL="285750" lvl="0"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Turn-Key Solution</a:t>
            </a:r>
          </a:p>
          <a:p>
            <a:pPr marL="285750" lvl="0"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Available on a rolling basis</a:t>
            </a:r>
          </a:p>
        </p:txBody>
      </p:sp>
      <p:pic>
        <p:nvPicPr>
          <p:cNvPr id="10" name="Picture 9">
            <a:extLst>
              <a:ext uri="{FF2B5EF4-FFF2-40B4-BE49-F238E27FC236}">
                <a16:creationId xmlns:a16="http://schemas.microsoft.com/office/drawing/2014/main" id="{9DDD4E18-DC82-4E91-B3A2-4A354A04BEA6}"/>
              </a:ext>
            </a:extLst>
          </p:cNvPr>
          <p:cNvPicPr>
            <a:picLocks noChangeAspect="1"/>
          </p:cNvPicPr>
          <p:nvPr/>
        </p:nvPicPr>
        <p:blipFill>
          <a:blip r:embed="rId4"/>
          <a:stretch>
            <a:fillRect/>
          </a:stretch>
        </p:blipFill>
        <p:spPr>
          <a:xfrm>
            <a:off x="4417888" y="1058716"/>
            <a:ext cx="4641272" cy="3090804"/>
          </a:xfrm>
          <a:prstGeom prst="rect">
            <a:avLst/>
          </a:prstGeom>
        </p:spPr>
      </p:pic>
      <p:pic>
        <p:nvPicPr>
          <p:cNvPr id="11" name="Picture 20" descr="https://www.njpacoop.org/files/4015/0308/8199/ChargePoint_logo_200.png">
            <a:extLst>
              <a:ext uri="{FF2B5EF4-FFF2-40B4-BE49-F238E27FC236}">
                <a16:creationId xmlns:a16="http://schemas.microsoft.com/office/drawing/2014/main" id="{4E5AC44F-FC92-41D6-A9A6-4D6849A86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45" y="4357541"/>
            <a:ext cx="2372370" cy="4382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https://www.njpacoop.org/files/1615/0350/2367/greenlots_200px.jpg">
            <a:extLst>
              <a:ext uri="{FF2B5EF4-FFF2-40B4-BE49-F238E27FC236}">
                <a16:creationId xmlns:a16="http://schemas.microsoft.com/office/drawing/2014/main" id="{AD4BBFA2-D632-404A-8770-945812D26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7324" y="4349668"/>
            <a:ext cx="1770934" cy="487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s://www.njpacoop.org/files/8115/0248/1113/LilyPad_200.png">
            <a:extLst>
              <a:ext uri="{FF2B5EF4-FFF2-40B4-BE49-F238E27FC236}">
                <a16:creationId xmlns:a16="http://schemas.microsoft.com/office/drawing/2014/main" id="{64C71261-6848-4E79-90EF-15B08615E8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053" y="4357541"/>
            <a:ext cx="1154077" cy="608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https://www.njpacoop.org/files/3915/0248/2811/AV_Logo_200.png">
            <a:extLst>
              <a:ext uri="{FF2B5EF4-FFF2-40B4-BE49-F238E27FC236}">
                <a16:creationId xmlns:a16="http://schemas.microsoft.com/office/drawing/2014/main" id="{780DE753-295C-4C13-96F6-33062ACF0D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991" y="5133922"/>
            <a:ext cx="1263191" cy="5098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https://www.njpacoop.org/files/3515/0352/4256/Siemens_tagline_200px.jpg">
            <a:extLst>
              <a:ext uri="{FF2B5EF4-FFF2-40B4-BE49-F238E27FC236}">
                <a16:creationId xmlns:a16="http://schemas.microsoft.com/office/drawing/2014/main" id="{7B53BB67-8491-49A3-B05B-9EFB3726C1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508" y="5009693"/>
            <a:ext cx="1784233" cy="75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61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1" y="-196332"/>
            <a:ext cx="8555752" cy="1557310"/>
          </a:xfrm>
        </p:spPr>
        <p:txBody>
          <a:bodyPr>
            <a:normAutofit/>
          </a:bodyPr>
          <a:lstStyle/>
          <a:p>
            <a:pPr lvl="0">
              <a:lnSpc>
                <a:spcPct val="100000"/>
              </a:lnSpc>
              <a:spcBef>
                <a:spcPts val="0"/>
              </a:spcBef>
              <a:defRPr/>
            </a:pPr>
            <a:r>
              <a:rPr lang="en-US" sz="4000" dirty="0">
                <a:solidFill>
                  <a:schemeClr val="bg1"/>
                </a:solidFill>
                <a:latin typeface="Calibri" panose="020F0502020204030204" pitchFamily="34" charset="0"/>
                <a:ea typeface="+mn-ea"/>
                <a:cs typeface="Calibri" panose="020F0502020204030204" pitchFamily="34" charset="0"/>
              </a:rPr>
              <a:t>NJPA – October Opportunities </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8" y="5918148"/>
            <a:ext cx="1188988" cy="470757"/>
          </a:xfrm>
          <a:prstGeom prst="rect">
            <a:avLst/>
          </a:prstGeom>
        </p:spPr>
      </p:pic>
      <p:sp>
        <p:nvSpPr>
          <p:cNvPr id="39" name="Rectangle 38">
            <a:extLst>
              <a:ext uri="{FF2B5EF4-FFF2-40B4-BE49-F238E27FC236}">
                <a16:creationId xmlns:a16="http://schemas.microsoft.com/office/drawing/2014/main" id="{4BD33F45-816E-42D7-9C0B-8EB964E381B7}"/>
              </a:ext>
            </a:extLst>
          </p:cNvPr>
          <p:cNvSpPr/>
          <p:nvPr/>
        </p:nvSpPr>
        <p:spPr>
          <a:xfrm>
            <a:off x="243191" y="1356070"/>
            <a:ext cx="4419600" cy="3831818"/>
          </a:xfrm>
          <a:prstGeom prst="rect">
            <a:avLst/>
          </a:prstGeom>
        </p:spPr>
        <p:txBody>
          <a:bodyPr wrap="square">
            <a:spAutoFit/>
          </a:bodyPr>
          <a:lstStyle/>
          <a:p>
            <a:pPr marL="285750" lvl="0" indent="-285750">
              <a:spcBef>
                <a:spcPts val="1800"/>
              </a:spcBef>
              <a:buClr>
                <a:srgbClr val="7F7F7F"/>
              </a:buClr>
              <a:buFont typeface="Wingdings" pitchFamily="2" charset="2"/>
              <a:buChar char="§"/>
              <a:defRPr/>
            </a:pPr>
            <a:r>
              <a:rPr lang="en-US" sz="2400" b="1" dirty="0">
                <a:solidFill>
                  <a:srgbClr val="062848"/>
                </a:solidFill>
                <a:latin typeface="Calibri" panose="020F0502020204030204" pitchFamily="34" charset="0"/>
                <a:cs typeface="Calibri" panose="020F0502020204030204" pitchFamily="34" charset="0"/>
              </a:rPr>
              <a:t>National Auto Fleet Group </a:t>
            </a:r>
          </a:p>
          <a:p>
            <a:pPr marL="742950" lvl="1"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6 alternative fuel vehicles</a:t>
            </a:r>
          </a:p>
          <a:p>
            <a:pPr marL="742950" lvl="1"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Extremely competitive pricing </a:t>
            </a:r>
          </a:p>
          <a:p>
            <a:pPr marL="285750" lvl="0" indent="-285750">
              <a:spcBef>
                <a:spcPts val="1800"/>
              </a:spcBef>
              <a:buClr>
                <a:srgbClr val="7F7F7F"/>
              </a:buClr>
              <a:buFont typeface="Wingdings" pitchFamily="2" charset="2"/>
              <a:buChar char="§"/>
              <a:defRPr/>
            </a:pPr>
            <a:r>
              <a:rPr lang="en-US" sz="2400" b="1" dirty="0">
                <a:solidFill>
                  <a:srgbClr val="062848"/>
                </a:solidFill>
                <a:latin typeface="Calibri" panose="020F0502020204030204" pitchFamily="34" charset="0"/>
                <a:cs typeface="Calibri" panose="020F0502020204030204" pitchFamily="34" charset="0"/>
              </a:rPr>
              <a:t>Zenith Motors </a:t>
            </a:r>
          </a:p>
          <a:p>
            <a:pPr marL="742950" lvl="1"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3 fully electric vehicles</a:t>
            </a:r>
          </a:p>
          <a:p>
            <a:pPr marL="742950" lvl="1" indent="-285750">
              <a:spcBef>
                <a:spcPts val="1800"/>
              </a:spcBef>
              <a:buClr>
                <a:srgbClr val="7F7F7F"/>
              </a:buClr>
              <a:buFont typeface="Wingdings" pitchFamily="2" charset="2"/>
              <a:buChar char="§"/>
              <a:defRPr/>
            </a:pPr>
            <a:r>
              <a:rPr lang="en-US" sz="2400" dirty="0">
                <a:solidFill>
                  <a:srgbClr val="062848"/>
                </a:solidFill>
                <a:latin typeface="Calibri" panose="020F0502020204030204" pitchFamily="34" charset="0"/>
                <a:cs typeface="Calibri" panose="020F0502020204030204" pitchFamily="34" charset="0"/>
              </a:rPr>
              <a:t>Bulk discounts </a:t>
            </a:r>
          </a:p>
        </p:txBody>
      </p:sp>
      <p:pic>
        <p:nvPicPr>
          <p:cNvPr id="16" name="Picture 15">
            <a:extLst>
              <a:ext uri="{FF2B5EF4-FFF2-40B4-BE49-F238E27FC236}">
                <a16:creationId xmlns:a16="http://schemas.microsoft.com/office/drawing/2014/main" id="{AC23A6C8-2EA9-4ABF-8B57-AA7B6A1179E4}"/>
              </a:ext>
            </a:extLst>
          </p:cNvPr>
          <p:cNvPicPr>
            <a:picLocks noChangeAspect="1"/>
          </p:cNvPicPr>
          <p:nvPr/>
        </p:nvPicPr>
        <p:blipFill>
          <a:blip r:embed="rId4"/>
          <a:stretch>
            <a:fillRect/>
          </a:stretch>
        </p:blipFill>
        <p:spPr>
          <a:xfrm>
            <a:off x="5580913" y="1458840"/>
            <a:ext cx="2392465" cy="1655421"/>
          </a:xfrm>
          <a:prstGeom prst="rect">
            <a:avLst/>
          </a:prstGeom>
        </p:spPr>
      </p:pic>
      <p:pic>
        <p:nvPicPr>
          <p:cNvPr id="17" name="Picture 16">
            <a:extLst>
              <a:ext uri="{FF2B5EF4-FFF2-40B4-BE49-F238E27FC236}">
                <a16:creationId xmlns:a16="http://schemas.microsoft.com/office/drawing/2014/main" id="{1E1CE44E-5259-4972-95C9-4ECF5392A2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712" y="3886933"/>
            <a:ext cx="3560865" cy="943630"/>
          </a:xfrm>
          <a:prstGeom prst="rect">
            <a:avLst/>
          </a:prstGeom>
        </p:spPr>
      </p:pic>
    </p:spTree>
    <p:extLst>
      <p:ext uri="{BB962C8B-B14F-4D97-AF65-F5344CB8AC3E}">
        <p14:creationId xmlns:p14="http://schemas.microsoft.com/office/powerpoint/2010/main" val="339028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14572" y="261263"/>
            <a:ext cx="8555752" cy="1104410"/>
          </a:xfrm>
        </p:spPr>
        <p:txBody>
          <a:bodyPr>
            <a:normAutofit fontScale="90000"/>
          </a:bodyPr>
          <a:lstStyle/>
          <a:p>
            <a:pPr lvl="0">
              <a:lnSpc>
                <a:spcPct val="100000"/>
              </a:lnSpc>
              <a:spcBef>
                <a:spcPts val="0"/>
              </a:spcBef>
              <a:defRPr/>
            </a:pPr>
            <a:r>
              <a:rPr lang="en-US" sz="4000" dirty="0">
                <a:solidFill>
                  <a:schemeClr val="bg1"/>
                </a:solidFill>
                <a:latin typeface="Calibri" panose="020F0502020204030204" pitchFamily="34" charset="0"/>
                <a:ea typeface="+mn-ea"/>
                <a:cs typeface="Calibri" panose="020F0502020204030204" pitchFamily="34" charset="0"/>
              </a:rPr>
              <a:t>NJPA - National Auto Fleet Group</a:t>
            </a:r>
            <a:br>
              <a:rPr lang="en-US" sz="4000" dirty="0">
                <a:solidFill>
                  <a:schemeClr val="bg1"/>
                </a:solidFill>
                <a:latin typeface="Calibri" panose="020F0502020204030204" pitchFamily="34" charset="0"/>
                <a:ea typeface="+mn-ea"/>
                <a:cs typeface="Calibri" panose="020F0502020204030204" pitchFamily="34" charset="0"/>
              </a:rPr>
            </a:br>
            <a:endParaRPr lang="en-US" sz="4000" dirty="0">
              <a:solidFill>
                <a:schemeClr val="bg1"/>
              </a:solidFill>
              <a:latin typeface="Calibri" panose="020F0502020204030204" pitchFamily="34" charset="0"/>
              <a:ea typeface="+mn-ea"/>
              <a:cs typeface="Calibri" panose="020F0502020204030204" pitchFamily="34" charset="0"/>
            </a:endParaRP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8" y="5918148"/>
            <a:ext cx="1188988" cy="470757"/>
          </a:xfrm>
          <a:prstGeom prst="rect">
            <a:avLst/>
          </a:prstGeom>
        </p:spPr>
      </p:pic>
      <p:sp>
        <p:nvSpPr>
          <p:cNvPr id="39" name="Rectangle 38">
            <a:extLst>
              <a:ext uri="{FF2B5EF4-FFF2-40B4-BE49-F238E27FC236}">
                <a16:creationId xmlns:a16="http://schemas.microsoft.com/office/drawing/2014/main" id="{4BD33F45-816E-42D7-9C0B-8EB964E381B7}"/>
              </a:ext>
            </a:extLst>
          </p:cNvPr>
          <p:cNvSpPr/>
          <p:nvPr/>
        </p:nvSpPr>
        <p:spPr>
          <a:xfrm>
            <a:off x="214572" y="1058716"/>
            <a:ext cx="4419600" cy="5724644"/>
          </a:xfrm>
          <a:prstGeom prst="rect">
            <a:avLst/>
          </a:prstGeom>
        </p:spPr>
        <p:txBody>
          <a:bodyPr wrap="square">
            <a:spAutoFit/>
          </a:bodyPr>
          <a:lstStyle/>
          <a:p>
            <a:r>
              <a:rPr lang="en-US" sz="2400" b="1" u="sng" dirty="0"/>
              <a:t>October Offerings (Oct. 1-31, 2017):</a:t>
            </a:r>
          </a:p>
          <a:p>
            <a:endParaRPr lang="en-US" sz="2400" b="1" u="sng" dirty="0"/>
          </a:p>
          <a:p>
            <a:pPr marL="285750" indent="-285750">
              <a:buFont typeface="Arial" panose="020B0604020202020204" pitchFamily="34" charset="0"/>
              <a:buChar char="•"/>
            </a:pPr>
            <a:r>
              <a:rPr lang="en-US" sz="2000" b="1" dirty="0"/>
              <a:t>2018 Chevrolet Volt</a:t>
            </a:r>
          </a:p>
          <a:p>
            <a:endParaRPr lang="en-US" sz="2000" b="1" dirty="0"/>
          </a:p>
          <a:p>
            <a:pPr marL="285750" indent="-285750">
              <a:buFont typeface="Arial" panose="020B0604020202020204" pitchFamily="34" charset="0"/>
              <a:buChar char="•"/>
            </a:pPr>
            <a:r>
              <a:rPr lang="en-US" sz="2000" b="1" dirty="0"/>
              <a:t>2019 Ford Police Responder Hybrid Sedan</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2018 Ford Transit Van T-150 *</a:t>
            </a:r>
          </a:p>
          <a:p>
            <a:endParaRPr lang="en-US" sz="2000" b="1" dirty="0">
              <a:solidFill>
                <a:schemeClr val="tx2">
                  <a:lumMod val="90000"/>
                  <a:lumOff val="10000"/>
                </a:schemeClr>
              </a:solidFill>
            </a:endParaRPr>
          </a:p>
          <a:p>
            <a:pPr marL="285750" indent="-285750">
              <a:buFont typeface="Arial" panose="020B0604020202020204" pitchFamily="34" charset="0"/>
              <a:buChar char="•"/>
            </a:pPr>
            <a:r>
              <a:rPr lang="en-US" sz="2000" b="1" dirty="0">
                <a:solidFill>
                  <a:schemeClr val="bg2"/>
                </a:solidFill>
              </a:rPr>
              <a:t>2018 Ford F-150 XL 2WD *</a:t>
            </a:r>
          </a:p>
          <a:p>
            <a:endParaRPr lang="en-US" sz="2000" b="1" dirty="0">
              <a:solidFill>
                <a:schemeClr val="bg2"/>
              </a:solidFill>
            </a:endParaRPr>
          </a:p>
          <a:p>
            <a:pPr marL="285750" indent="-285750">
              <a:buFont typeface="Arial" panose="020B0604020202020204" pitchFamily="34" charset="0"/>
              <a:buChar char="•"/>
            </a:pPr>
            <a:r>
              <a:rPr lang="en-US" sz="2000" b="1" dirty="0">
                <a:solidFill>
                  <a:schemeClr val="bg2"/>
                </a:solidFill>
              </a:rPr>
              <a:t>2018 Ford F-150 XL 2WD </a:t>
            </a:r>
            <a:r>
              <a:rPr lang="en-US" sz="2000" b="1" dirty="0" err="1">
                <a:solidFill>
                  <a:schemeClr val="bg2"/>
                </a:solidFill>
              </a:rPr>
              <a:t>Supercab</a:t>
            </a:r>
            <a:r>
              <a:rPr lang="en-US" sz="2000" b="1" dirty="0">
                <a:solidFill>
                  <a:schemeClr val="bg2"/>
                </a:solidFill>
              </a:rPr>
              <a:t> *</a:t>
            </a:r>
          </a:p>
          <a:p>
            <a:endParaRPr lang="en-US" sz="2000" b="1" dirty="0">
              <a:solidFill>
                <a:schemeClr val="bg2"/>
              </a:solidFill>
            </a:endParaRPr>
          </a:p>
          <a:p>
            <a:pPr marL="285750" indent="-285750">
              <a:buFont typeface="Arial" panose="020B0604020202020204" pitchFamily="34" charset="0"/>
              <a:buChar char="•"/>
            </a:pPr>
            <a:r>
              <a:rPr lang="en-US" sz="2000" b="1" dirty="0">
                <a:solidFill>
                  <a:schemeClr val="bg2"/>
                </a:solidFill>
              </a:rPr>
              <a:t>2018 Ford F-150 XL 2WD </a:t>
            </a:r>
            <a:r>
              <a:rPr lang="en-US" sz="2000" b="1" dirty="0" err="1">
                <a:solidFill>
                  <a:schemeClr val="bg2"/>
                </a:solidFill>
              </a:rPr>
              <a:t>Supercrew</a:t>
            </a:r>
            <a:r>
              <a:rPr lang="en-US" sz="2000" b="1" dirty="0">
                <a:solidFill>
                  <a:schemeClr val="bg2"/>
                </a:solidFill>
              </a:rPr>
              <a:t> *</a:t>
            </a:r>
          </a:p>
          <a:p>
            <a:endParaRPr lang="en-US" sz="2000" b="1" dirty="0">
              <a:solidFill>
                <a:schemeClr val="bg2"/>
              </a:solidFill>
            </a:endParaRPr>
          </a:p>
          <a:p>
            <a:pPr marL="285750" indent="-285750">
              <a:buFont typeface="Arial" panose="020B0604020202020204" pitchFamily="34" charset="0"/>
              <a:buChar char="•"/>
            </a:pPr>
            <a:endParaRPr lang="en-US" sz="2000" b="1" dirty="0">
              <a:solidFill>
                <a:schemeClr val="bg2"/>
              </a:solidFill>
            </a:endParaRPr>
          </a:p>
          <a:p>
            <a:pPr marL="285750" indent="-285750">
              <a:buFont typeface="Arial" panose="020B0604020202020204" pitchFamily="34" charset="0"/>
              <a:buChar char="•"/>
            </a:pPr>
            <a:r>
              <a:rPr lang="en-US" sz="1400" b="1" dirty="0">
                <a:solidFill>
                  <a:schemeClr val="bg2"/>
                </a:solidFill>
              </a:rPr>
              <a:t>* Includes GGE System</a:t>
            </a:r>
          </a:p>
        </p:txBody>
      </p:sp>
      <p:pic>
        <p:nvPicPr>
          <p:cNvPr id="16" name="Picture 15">
            <a:extLst>
              <a:ext uri="{FF2B5EF4-FFF2-40B4-BE49-F238E27FC236}">
                <a16:creationId xmlns:a16="http://schemas.microsoft.com/office/drawing/2014/main" id="{9FDC80A8-6730-4CA1-85DB-B57393CA3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226" y="1093276"/>
            <a:ext cx="3011471" cy="1518390"/>
          </a:xfrm>
          <a:prstGeom prst="rect">
            <a:avLst/>
          </a:prstGeom>
        </p:spPr>
      </p:pic>
      <p:pic>
        <p:nvPicPr>
          <p:cNvPr id="17" name="Picture 16">
            <a:extLst>
              <a:ext uri="{FF2B5EF4-FFF2-40B4-BE49-F238E27FC236}">
                <a16:creationId xmlns:a16="http://schemas.microsoft.com/office/drawing/2014/main" id="{9B47CDCE-6423-433F-AB49-459A56E0B4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3032" y="2745944"/>
            <a:ext cx="3069858" cy="1642017"/>
          </a:xfrm>
          <a:prstGeom prst="rect">
            <a:avLst/>
          </a:prstGeom>
        </p:spPr>
      </p:pic>
      <p:pic>
        <p:nvPicPr>
          <p:cNvPr id="18" name="Picture 5" descr="image001">
            <a:extLst>
              <a:ext uri="{FF2B5EF4-FFF2-40B4-BE49-F238E27FC236}">
                <a16:creationId xmlns:a16="http://schemas.microsoft.com/office/drawing/2014/main" id="{F8D0D8CF-7EBA-4705-A97A-D0158AFF76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7036" y="4644374"/>
            <a:ext cx="2866662" cy="156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06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14572" y="261263"/>
            <a:ext cx="8555752" cy="1104410"/>
          </a:xfrm>
        </p:spPr>
        <p:txBody>
          <a:bodyPr>
            <a:normAutofit fontScale="90000"/>
          </a:bodyPr>
          <a:lstStyle/>
          <a:p>
            <a:pPr lvl="0">
              <a:lnSpc>
                <a:spcPct val="100000"/>
              </a:lnSpc>
              <a:spcBef>
                <a:spcPts val="0"/>
              </a:spcBef>
              <a:defRPr/>
            </a:pPr>
            <a:r>
              <a:rPr lang="en-US" sz="4000" dirty="0">
                <a:solidFill>
                  <a:schemeClr val="bg1"/>
                </a:solidFill>
                <a:latin typeface="Calibri" panose="020F0502020204030204" pitchFamily="34" charset="0"/>
                <a:ea typeface="+mn-ea"/>
                <a:cs typeface="Calibri" panose="020F0502020204030204" pitchFamily="34" charset="0"/>
              </a:rPr>
              <a:t>NJPA - National Auto Fleet Group</a:t>
            </a:r>
            <a:br>
              <a:rPr lang="en-US" sz="4000" dirty="0">
                <a:solidFill>
                  <a:schemeClr val="bg1"/>
                </a:solidFill>
                <a:latin typeface="Calibri" panose="020F0502020204030204" pitchFamily="34" charset="0"/>
                <a:ea typeface="+mn-ea"/>
                <a:cs typeface="Calibri" panose="020F0502020204030204" pitchFamily="34" charset="0"/>
              </a:rPr>
            </a:br>
            <a:endParaRPr lang="en-US" sz="4000" dirty="0">
              <a:solidFill>
                <a:schemeClr val="bg1"/>
              </a:solidFill>
              <a:latin typeface="Calibri" panose="020F0502020204030204" pitchFamily="34" charset="0"/>
              <a:ea typeface="+mn-ea"/>
              <a:cs typeface="Calibri" panose="020F0502020204030204" pitchFamily="34" charset="0"/>
            </a:endParaRP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8" y="5918148"/>
            <a:ext cx="1188988" cy="470757"/>
          </a:xfrm>
          <a:prstGeom prst="rect">
            <a:avLst/>
          </a:prstGeom>
        </p:spPr>
      </p:pic>
      <p:sp>
        <p:nvSpPr>
          <p:cNvPr id="39" name="Rectangle 38">
            <a:extLst>
              <a:ext uri="{FF2B5EF4-FFF2-40B4-BE49-F238E27FC236}">
                <a16:creationId xmlns:a16="http://schemas.microsoft.com/office/drawing/2014/main" id="{4BD33F45-816E-42D7-9C0B-8EB964E381B7}"/>
              </a:ext>
            </a:extLst>
          </p:cNvPr>
          <p:cNvSpPr/>
          <p:nvPr/>
        </p:nvSpPr>
        <p:spPr>
          <a:xfrm>
            <a:off x="214572" y="1058716"/>
            <a:ext cx="4419600" cy="4708981"/>
          </a:xfrm>
          <a:prstGeom prst="rect">
            <a:avLst/>
          </a:prstGeom>
        </p:spPr>
        <p:txBody>
          <a:bodyPr wrap="square">
            <a:spAutoFit/>
          </a:bodyPr>
          <a:lstStyle/>
          <a:p>
            <a:r>
              <a:rPr lang="en-US" sz="2400" b="1" u="sng" dirty="0"/>
              <a:t>October Offerings (Oct. 1-31, 2017):</a:t>
            </a:r>
          </a:p>
          <a:p>
            <a:endParaRPr lang="en-US" sz="2400" b="1" u="sng" dirty="0">
              <a:solidFill>
                <a:schemeClr val="bg2"/>
              </a:solidFill>
            </a:endParaRPr>
          </a:p>
          <a:p>
            <a:pPr marL="285750" indent="-285750">
              <a:buFont typeface="Arial" panose="020B0604020202020204" pitchFamily="34" charset="0"/>
              <a:buChar char="•"/>
            </a:pPr>
            <a:r>
              <a:rPr lang="en-US" b="1" dirty="0">
                <a:solidFill>
                  <a:schemeClr val="bg2"/>
                </a:solidFill>
              </a:rPr>
              <a:t>2018 Chevrolet Volt</a:t>
            </a:r>
          </a:p>
          <a:p>
            <a:endParaRPr lang="en-US" b="1" dirty="0">
              <a:solidFill>
                <a:schemeClr val="bg2"/>
              </a:solidFill>
            </a:endParaRPr>
          </a:p>
          <a:p>
            <a:pPr marL="285750" indent="-285750">
              <a:buFont typeface="Arial" panose="020B0604020202020204" pitchFamily="34" charset="0"/>
              <a:buChar char="•"/>
            </a:pPr>
            <a:r>
              <a:rPr lang="en-US" b="1" dirty="0">
                <a:solidFill>
                  <a:schemeClr val="bg2"/>
                </a:solidFill>
              </a:rPr>
              <a:t>2019 Ford Police Responder Hybrid Sedan</a:t>
            </a:r>
          </a:p>
          <a:p>
            <a:pPr marL="285750" indent="-285750">
              <a:buFont typeface="Arial" panose="020B0604020202020204" pitchFamily="34" charset="0"/>
              <a:buChar char="•"/>
            </a:pPr>
            <a:endParaRPr lang="en-US" b="1" dirty="0">
              <a:solidFill>
                <a:schemeClr val="bg2"/>
              </a:solidFill>
            </a:endParaRPr>
          </a:p>
          <a:p>
            <a:pPr marL="285750" indent="-285750">
              <a:buFont typeface="Arial" panose="020B0604020202020204" pitchFamily="34" charset="0"/>
              <a:buChar char="•"/>
            </a:pPr>
            <a:r>
              <a:rPr lang="en-US" b="1" dirty="0">
                <a:solidFill>
                  <a:schemeClr val="bg2"/>
                </a:solidFill>
              </a:rPr>
              <a:t>2018 Ford Transit Van T-150 *</a:t>
            </a:r>
          </a:p>
          <a:p>
            <a:endParaRPr lang="en-US" b="1" dirty="0">
              <a:solidFill>
                <a:schemeClr val="tx2">
                  <a:lumMod val="90000"/>
                  <a:lumOff val="10000"/>
                </a:schemeClr>
              </a:solidFill>
            </a:endParaRPr>
          </a:p>
          <a:p>
            <a:pPr marL="285750" indent="-285750">
              <a:buFont typeface="Arial" panose="020B0604020202020204" pitchFamily="34" charset="0"/>
              <a:buChar char="•"/>
            </a:pPr>
            <a:r>
              <a:rPr lang="en-US" b="1" dirty="0"/>
              <a:t>2018 Ford F-150 XL 2WD *</a:t>
            </a:r>
          </a:p>
          <a:p>
            <a:endParaRPr lang="en-US" b="1" dirty="0"/>
          </a:p>
          <a:p>
            <a:pPr marL="285750" indent="-285750">
              <a:buFont typeface="Arial" panose="020B0604020202020204" pitchFamily="34" charset="0"/>
              <a:buChar char="•"/>
            </a:pPr>
            <a:r>
              <a:rPr lang="en-US" b="1" dirty="0"/>
              <a:t>2018 Ford F-150 XL 2WD </a:t>
            </a:r>
            <a:r>
              <a:rPr lang="en-US" b="1" dirty="0" err="1"/>
              <a:t>Supercab</a:t>
            </a:r>
            <a:r>
              <a:rPr lang="en-US" b="1" dirty="0"/>
              <a:t> *</a:t>
            </a:r>
          </a:p>
          <a:p>
            <a:endParaRPr lang="en-US" b="1" dirty="0"/>
          </a:p>
          <a:p>
            <a:pPr marL="285750" indent="-285750">
              <a:buFont typeface="Arial" panose="020B0604020202020204" pitchFamily="34" charset="0"/>
              <a:buChar char="•"/>
            </a:pPr>
            <a:r>
              <a:rPr lang="en-US" b="1" dirty="0"/>
              <a:t>2018 Ford F-150 XL 2WD </a:t>
            </a:r>
            <a:r>
              <a:rPr lang="en-US" b="1" dirty="0" err="1"/>
              <a:t>Supercrew</a:t>
            </a:r>
            <a:r>
              <a:rPr lang="en-US" b="1" dirty="0"/>
              <a:t> *</a:t>
            </a:r>
          </a:p>
          <a:p>
            <a:endParaRPr lang="en-US" b="1" dirty="0"/>
          </a:p>
          <a:p>
            <a:pPr marL="285750" indent="-285750">
              <a:buFont typeface="Arial" panose="020B0604020202020204" pitchFamily="34" charset="0"/>
              <a:buChar char="•"/>
            </a:pPr>
            <a:r>
              <a:rPr lang="en-US" sz="1200" b="1" dirty="0"/>
              <a:t>* Includes GGE System</a:t>
            </a:r>
          </a:p>
        </p:txBody>
      </p:sp>
      <p:pic>
        <p:nvPicPr>
          <p:cNvPr id="11" name="Picture 10">
            <a:extLst>
              <a:ext uri="{FF2B5EF4-FFF2-40B4-BE49-F238E27FC236}">
                <a16:creationId xmlns:a16="http://schemas.microsoft.com/office/drawing/2014/main" id="{367CBC49-F7BD-4B69-80A1-3CFED4DB9776}"/>
              </a:ext>
            </a:extLst>
          </p:cNvPr>
          <p:cNvPicPr>
            <a:picLocks noChangeAspect="1"/>
          </p:cNvPicPr>
          <p:nvPr/>
        </p:nvPicPr>
        <p:blipFill>
          <a:blip r:embed="rId5"/>
          <a:stretch>
            <a:fillRect/>
          </a:stretch>
        </p:blipFill>
        <p:spPr>
          <a:xfrm>
            <a:off x="4642808" y="1970842"/>
            <a:ext cx="4315211" cy="2539305"/>
          </a:xfrm>
          <a:prstGeom prst="rect">
            <a:avLst/>
          </a:prstGeom>
        </p:spPr>
      </p:pic>
      <p:pic>
        <p:nvPicPr>
          <p:cNvPr id="12" name="Picture 11">
            <a:extLst>
              <a:ext uri="{FF2B5EF4-FFF2-40B4-BE49-F238E27FC236}">
                <a16:creationId xmlns:a16="http://schemas.microsoft.com/office/drawing/2014/main" id="{36EFBB2A-2A92-4402-85B6-8B99ED3B21F5}"/>
              </a:ext>
            </a:extLst>
          </p:cNvPr>
          <p:cNvPicPr>
            <a:picLocks noChangeAspect="1"/>
          </p:cNvPicPr>
          <p:nvPr/>
        </p:nvPicPr>
        <p:blipFill>
          <a:blip r:embed="rId6"/>
          <a:stretch>
            <a:fillRect/>
          </a:stretch>
        </p:blipFill>
        <p:spPr>
          <a:xfrm>
            <a:off x="5067300" y="4573205"/>
            <a:ext cx="3639058" cy="857370"/>
          </a:xfrm>
          <a:prstGeom prst="rect">
            <a:avLst/>
          </a:prstGeom>
        </p:spPr>
      </p:pic>
    </p:spTree>
    <p:extLst>
      <p:ext uri="{BB962C8B-B14F-4D97-AF65-F5344CB8AC3E}">
        <p14:creationId xmlns:p14="http://schemas.microsoft.com/office/powerpoint/2010/main" val="135716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14572" y="261263"/>
            <a:ext cx="8555752" cy="1104410"/>
          </a:xfrm>
        </p:spPr>
        <p:txBody>
          <a:bodyPr>
            <a:normAutofit fontScale="90000"/>
          </a:bodyPr>
          <a:lstStyle/>
          <a:p>
            <a:pPr lvl="0">
              <a:lnSpc>
                <a:spcPct val="100000"/>
              </a:lnSpc>
              <a:spcBef>
                <a:spcPts val="0"/>
              </a:spcBef>
              <a:defRPr/>
            </a:pPr>
            <a:r>
              <a:rPr lang="en-US" sz="4000" dirty="0">
                <a:solidFill>
                  <a:schemeClr val="bg1"/>
                </a:solidFill>
                <a:latin typeface="Calibri" panose="020F0502020204030204" pitchFamily="34" charset="0"/>
                <a:ea typeface="+mn-ea"/>
                <a:cs typeface="Calibri" panose="020F0502020204030204" pitchFamily="34" charset="0"/>
              </a:rPr>
              <a:t>NAFG October Opportunities Pricing Grid </a:t>
            </a:r>
            <a:br>
              <a:rPr lang="en-US" sz="4000" dirty="0">
                <a:solidFill>
                  <a:schemeClr val="bg1"/>
                </a:solidFill>
                <a:latin typeface="Calibri" panose="020F0502020204030204" pitchFamily="34" charset="0"/>
                <a:ea typeface="+mn-ea"/>
                <a:cs typeface="Calibri" panose="020F0502020204030204" pitchFamily="34" charset="0"/>
              </a:rPr>
            </a:br>
            <a:endParaRPr lang="en-US" sz="4000" dirty="0">
              <a:solidFill>
                <a:schemeClr val="bg1"/>
              </a:solidFill>
              <a:latin typeface="Calibri" panose="020F0502020204030204" pitchFamily="34" charset="0"/>
              <a:ea typeface="+mn-ea"/>
              <a:cs typeface="Calibri" panose="020F0502020204030204" pitchFamily="34" charset="0"/>
            </a:endParaRP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18" y="5918148"/>
            <a:ext cx="1188988" cy="470757"/>
          </a:xfrm>
          <a:prstGeom prst="rect">
            <a:avLst/>
          </a:prstGeom>
        </p:spPr>
      </p:pic>
      <p:graphicFrame>
        <p:nvGraphicFramePr>
          <p:cNvPr id="9" name="Table 8">
            <a:extLst>
              <a:ext uri="{FF2B5EF4-FFF2-40B4-BE49-F238E27FC236}">
                <a16:creationId xmlns:a16="http://schemas.microsoft.com/office/drawing/2014/main" id="{6E52C4CF-792B-4F9F-9487-36A9B939EDE9}"/>
              </a:ext>
            </a:extLst>
          </p:cNvPr>
          <p:cNvGraphicFramePr>
            <a:graphicFrameLocks noGrp="1"/>
          </p:cNvGraphicFramePr>
          <p:nvPr>
            <p:extLst>
              <p:ext uri="{D42A27DB-BD31-4B8C-83A1-F6EECF244321}">
                <p14:modId xmlns:p14="http://schemas.microsoft.com/office/powerpoint/2010/main" val="308762729"/>
              </p:ext>
            </p:extLst>
          </p:nvPr>
        </p:nvGraphicFramePr>
        <p:xfrm>
          <a:off x="961550" y="1079984"/>
          <a:ext cx="7061796" cy="4622573"/>
        </p:xfrm>
        <a:graphic>
          <a:graphicData uri="http://schemas.openxmlformats.org/drawingml/2006/table">
            <a:tbl>
              <a:tblPr firstRow="1" bandRow="1">
                <a:tableStyleId>{6E25E649-3F16-4E02-A733-19D2CDBF48F0}</a:tableStyleId>
              </a:tblPr>
              <a:tblGrid>
                <a:gridCol w="2422456">
                  <a:extLst>
                    <a:ext uri="{9D8B030D-6E8A-4147-A177-3AD203B41FA5}">
                      <a16:colId xmlns:a16="http://schemas.microsoft.com/office/drawing/2014/main" val="3394971124"/>
                    </a:ext>
                  </a:extLst>
                </a:gridCol>
                <a:gridCol w="1041037">
                  <a:extLst>
                    <a:ext uri="{9D8B030D-6E8A-4147-A177-3AD203B41FA5}">
                      <a16:colId xmlns:a16="http://schemas.microsoft.com/office/drawing/2014/main" val="2891764761"/>
                    </a:ext>
                  </a:extLst>
                </a:gridCol>
                <a:gridCol w="1832854">
                  <a:extLst>
                    <a:ext uri="{9D8B030D-6E8A-4147-A177-3AD203B41FA5}">
                      <a16:colId xmlns:a16="http://schemas.microsoft.com/office/drawing/2014/main" val="391594355"/>
                    </a:ext>
                  </a:extLst>
                </a:gridCol>
                <a:gridCol w="1765449">
                  <a:extLst>
                    <a:ext uri="{9D8B030D-6E8A-4147-A177-3AD203B41FA5}">
                      <a16:colId xmlns:a16="http://schemas.microsoft.com/office/drawing/2014/main" val="653816828"/>
                    </a:ext>
                  </a:extLst>
                </a:gridCol>
              </a:tblGrid>
              <a:tr h="519503">
                <a:tc>
                  <a:txBody>
                    <a:bodyPr/>
                    <a:lstStyle/>
                    <a:p>
                      <a:r>
                        <a:rPr lang="en-US" dirty="0"/>
                        <a:t>Make/Model</a:t>
                      </a:r>
                    </a:p>
                  </a:txBody>
                  <a:tcPr>
                    <a:solidFill>
                      <a:srgbClr val="03A1C6"/>
                    </a:solidFill>
                  </a:tcPr>
                </a:tc>
                <a:tc>
                  <a:txBody>
                    <a:bodyPr/>
                    <a:lstStyle/>
                    <a:p>
                      <a:r>
                        <a:rPr lang="en-US" dirty="0"/>
                        <a:t>Year</a:t>
                      </a:r>
                    </a:p>
                  </a:txBody>
                  <a:tcPr>
                    <a:solidFill>
                      <a:srgbClr val="03A1C6"/>
                    </a:solidFill>
                  </a:tcPr>
                </a:tc>
                <a:tc>
                  <a:txBody>
                    <a:bodyPr/>
                    <a:lstStyle/>
                    <a:p>
                      <a:r>
                        <a:rPr lang="en-US" dirty="0"/>
                        <a:t>MSRP</a:t>
                      </a:r>
                    </a:p>
                  </a:txBody>
                  <a:tcPr>
                    <a:solidFill>
                      <a:srgbClr val="03A1C6"/>
                    </a:solidFill>
                  </a:tcPr>
                </a:tc>
                <a:tc>
                  <a:txBody>
                    <a:bodyPr/>
                    <a:lstStyle/>
                    <a:p>
                      <a:r>
                        <a:rPr lang="en-US" dirty="0"/>
                        <a:t>NJPA Price</a:t>
                      </a:r>
                      <a:endParaRPr lang="en-US" b="1" dirty="0"/>
                    </a:p>
                  </a:txBody>
                  <a:tcPr>
                    <a:solidFill>
                      <a:srgbClr val="03A1C6"/>
                    </a:solidFill>
                  </a:tcPr>
                </a:tc>
                <a:extLst>
                  <a:ext uri="{0D108BD9-81ED-4DB2-BD59-A6C34878D82A}">
                    <a16:rowId xmlns:a16="http://schemas.microsoft.com/office/drawing/2014/main" val="525317576"/>
                  </a:ext>
                </a:extLst>
              </a:tr>
              <a:tr h="519503">
                <a:tc>
                  <a:txBody>
                    <a:bodyPr/>
                    <a:lstStyle/>
                    <a:p>
                      <a:r>
                        <a:rPr lang="en-US" dirty="0"/>
                        <a:t>Chevrolet Volt</a:t>
                      </a:r>
                    </a:p>
                  </a:txBody>
                  <a:tcPr/>
                </a:tc>
                <a:tc>
                  <a:txBody>
                    <a:bodyPr/>
                    <a:lstStyle/>
                    <a:p>
                      <a:r>
                        <a:rPr lang="en-US" dirty="0"/>
                        <a:t>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$33,220.00</a:t>
                      </a:r>
                    </a:p>
                  </a:txBody>
                  <a:tcPr anchor="ctr"/>
                </a:tc>
                <a:tc>
                  <a:txBody>
                    <a:bodyPr/>
                    <a:lstStyle/>
                    <a:p>
                      <a:pPr algn="l"/>
                      <a:r>
                        <a:rPr lang="en-US" b="1" dirty="0">
                          <a:effectLst/>
                        </a:rPr>
                        <a:t>$33,200.84</a:t>
                      </a:r>
                    </a:p>
                  </a:txBody>
                  <a:tcPr anchor="ctr"/>
                </a:tc>
                <a:extLst>
                  <a:ext uri="{0D108BD9-81ED-4DB2-BD59-A6C34878D82A}">
                    <a16:rowId xmlns:a16="http://schemas.microsoft.com/office/drawing/2014/main" val="521564801"/>
                  </a:ext>
                </a:extLst>
              </a:tr>
              <a:tr h="1023247">
                <a:tc>
                  <a:txBody>
                    <a:bodyPr/>
                    <a:lstStyle/>
                    <a:p>
                      <a:r>
                        <a:rPr lang="sv-SE" dirty="0"/>
                        <a:t>Ford Police Responder Hybrid Sedan</a:t>
                      </a:r>
                      <a:endParaRPr lang="en-US" dirty="0"/>
                    </a:p>
                  </a:txBody>
                  <a:tcPr/>
                </a:tc>
                <a:tc>
                  <a:txBody>
                    <a:bodyPr/>
                    <a:lstStyle/>
                    <a:p>
                      <a:r>
                        <a:rPr lang="en-US" dirty="0"/>
                        <a:t>2019</a:t>
                      </a:r>
                    </a:p>
                  </a:txBody>
                  <a:tcPr/>
                </a:tc>
                <a:tc>
                  <a:txBody>
                    <a:bodyPr/>
                    <a:lstStyle/>
                    <a:p>
                      <a:r>
                        <a:rPr lang="en-US" dirty="0"/>
                        <a:t>$35,420.00 </a:t>
                      </a:r>
                    </a:p>
                    <a:p>
                      <a:endParaRPr lang="en-US" dirty="0"/>
                    </a:p>
                    <a:p>
                      <a:endParaRPr lang="en-US" dirty="0"/>
                    </a:p>
                  </a:txBody>
                  <a:tcPr/>
                </a:tc>
                <a:tc>
                  <a:txBody>
                    <a:bodyPr/>
                    <a:lstStyle/>
                    <a:p>
                      <a:r>
                        <a:rPr lang="en-US" sz="1800" b="1" kern="1200" dirty="0">
                          <a:effectLst/>
                        </a:rPr>
                        <a:t>$35,011.99</a:t>
                      </a:r>
                      <a:endParaRPr lang="en-US" b="1" dirty="0">
                        <a:solidFill>
                          <a:schemeClr val="tx1"/>
                        </a:solidFill>
                      </a:endParaRPr>
                    </a:p>
                  </a:txBody>
                  <a:tcPr/>
                </a:tc>
                <a:extLst>
                  <a:ext uri="{0D108BD9-81ED-4DB2-BD59-A6C34878D82A}">
                    <a16:rowId xmlns:a16="http://schemas.microsoft.com/office/drawing/2014/main" val="1249642761"/>
                  </a:ext>
                </a:extLst>
              </a:tr>
              <a:tr h="512386">
                <a:tc>
                  <a:txBody>
                    <a:bodyPr/>
                    <a:lstStyle/>
                    <a:p>
                      <a:r>
                        <a:rPr lang="en-US" dirty="0"/>
                        <a:t>Ford F-150 XL</a:t>
                      </a:r>
                    </a:p>
                  </a:txBody>
                  <a:tcPr/>
                </a:tc>
                <a:tc>
                  <a:txBody>
                    <a:bodyPr/>
                    <a:lstStyle/>
                    <a:p>
                      <a:r>
                        <a:rPr lang="en-US" dirty="0"/>
                        <a:t>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$43,855.00 </a:t>
                      </a:r>
                    </a:p>
                    <a:p>
                      <a:endParaRPr lang="en-US" dirty="0"/>
                    </a:p>
                  </a:txBody>
                  <a:tcPr/>
                </a:tc>
                <a:tc>
                  <a:txBody>
                    <a:bodyPr/>
                    <a:lstStyle/>
                    <a:p>
                      <a:r>
                        <a:rPr lang="en-US" sz="1800" b="1" kern="1200" dirty="0">
                          <a:effectLst/>
                        </a:rPr>
                        <a:t>$38,640.00</a:t>
                      </a:r>
                      <a:endParaRPr lang="en-US" b="1" dirty="0">
                        <a:solidFill>
                          <a:schemeClr val="tx1"/>
                        </a:solidFill>
                      </a:endParaRPr>
                    </a:p>
                  </a:txBody>
                  <a:tcPr/>
                </a:tc>
                <a:extLst>
                  <a:ext uri="{0D108BD9-81ED-4DB2-BD59-A6C34878D82A}">
                    <a16:rowId xmlns:a16="http://schemas.microsoft.com/office/drawing/2014/main" val="512669228"/>
                  </a:ext>
                </a:extLst>
              </a:tr>
              <a:tr h="519503">
                <a:tc>
                  <a:txBody>
                    <a:bodyPr/>
                    <a:lstStyle/>
                    <a:p>
                      <a:r>
                        <a:rPr lang="en-US" dirty="0"/>
                        <a:t>Ford F-150 XL </a:t>
                      </a:r>
                      <a:r>
                        <a:rPr lang="en-US" dirty="0" err="1"/>
                        <a:t>Supercab</a:t>
                      </a:r>
                      <a:endParaRPr lang="en-US" dirty="0"/>
                    </a:p>
                  </a:txBody>
                  <a:tcPr/>
                </a:tc>
                <a:tc>
                  <a:txBody>
                    <a:bodyPr/>
                    <a:lstStyle/>
                    <a:p>
                      <a:r>
                        <a:rPr lang="en-US" dirty="0"/>
                        <a:t>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$48,140.00 </a:t>
                      </a:r>
                    </a:p>
                    <a:p>
                      <a:endParaRPr lang="en-US" dirty="0"/>
                    </a:p>
                  </a:txBody>
                  <a:tcPr/>
                </a:tc>
                <a:tc>
                  <a:txBody>
                    <a:bodyPr/>
                    <a:lstStyle/>
                    <a:p>
                      <a:r>
                        <a:rPr lang="en-US" sz="1800" b="1" kern="1200" dirty="0">
                          <a:effectLst/>
                        </a:rPr>
                        <a:t>$39,905.00</a:t>
                      </a:r>
                      <a:endParaRPr lang="en-US" b="1" dirty="0">
                        <a:solidFill>
                          <a:schemeClr val="tx1"/>
                        </a:solidFill>
                      </a:endParaRPr>
                    </a:p>
                  </a:txBody>
                  <a:tcPr/>
                </a:tc>
                <a:extLst>
                  <a:ext uri="{0D108BD9-81ED-4DB2-BD59-A6C34878D82A}">
                    <a16:rowId xmlns:a16="http://schemas.microsoft.com/office/drawing/2014/main" val="547377315"/>
                  </a:ext>
                </a:extLst>
              </a:tr>
              <a:tr h="0">
                <a:tc>
                  <a:txBody>
                    <a:bodyPr/>
                    <a:lstStyle/>
                    <a:p>
                      <a:r>
                        <a:rPr lang="en-US" dirty="0"/>
                        <a:t>Ford F-150 XL </a:t>
                      </a:r>
                      <a:r>
                        <a:rPr lang="en-US" dirty="0" err="1"/>
                        <a:t>Supercrew</a:t>
                      </a:r>
                      <a:endParaRPr lang="en-US" dirty="0"/>
                    </a:p>
                  </a:txBody>
                  <a:tcPr/>
                </a:tc>
                <a:tc>
                  <a:txBody>
                    <a:bodyPr/>
                    <a:lstStyle/>
                    <a:p>
                      <a:r>
                        <a:rPr lang="en-US" dirty="0"/>
                        <a:t>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$50,905.00 </a:t>
                      </a:r>
                    </a:p>
                    <a:p>
                      <a:endParaRPr lang="en-US" dirty="0"/>
                    </a:p>
                  </a:txBody>
                  <a:tcPr/>
                </a:tc>
                <a:tc>
                  <a:txBody>
                    <a:bodyPr/>
                    <a:lstStyle/>
                    <a:p>
                      <a:r>
                        <a:rPr lang="en-US" sz="1800" b="1" kern="1200" dirty="0">
                          <a:effectLst/>
                        </a:rPr>
                        <a:t>$42,761.00</a:t>
                      </a:r>
                      <a:endParaRPr lang="en-US" b="1" dirty="0">
                        <a:solidFill>
                          <a:schemeClr val="tx1"/>
                        </a:solidFill>
                      </a:endParaRPr>
                    </a:p>
                  </a:txBody>
                  <a:tcPr/>
                </a:tc>
                <a:extLst>
                  <a:ext uri="{0D108BD9-81ED-4DB2-BD59-A6C34878D82A}">
                    <a16:rowId xmlns:a16="http://schemas.microsoft.com/office/drawing/2014/main" val="1074138897"/>
                  </a:ext>
                </a:extLst>
              </a:tr>
              <a:tr h="519503">
                <a:tc>
                  <a:txBody>
                    <a:bodyPr/>
                    <a:lstStyle/>
                    <a:p>
                      <a:r>
                        <a:rPr lang="en-US" dirty="0"/>
                        <a:t>Ford Transit Van T-150</a:t>
                      </a:r>
                    </a:p>
                  </a:txBody>
                  <a:tcPr/>
                </a:tc>
                <a:tc>
                  <a:txBody>
                    <a:bodyPr/>
                    <a:lstStyle/>
                    <a:p>
                      <a:r>
                        <a:rPr lang="en-US" dirty="0"/>
                        <a:t>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$46,055.00 </a:t>
                      </a:r>
                    </a:p>
                    <a:p>
                      <a:endParaRPr lang="en-US"/>
                    </a:p>
                  </a:txBody>
                  <a:tcPr/>
                </a:tc>
                <a:tc>
                  <a:txBody>
                    <a:bodyPr/>
                    <a:lstStyle/>
                    <a:p>
                      <a:r>
                        <a:rPr lang="en-US" sz="1800" b="1" kern="1200" dirty="0">
                          <a:effectLst/>
                        </a:rPr>
                        <a:t>$38,850.92</a:t>
                      </a:r>
                      <a:endParaRPr lang="en-US" b="1" dirty="0">
                        <a:solidFill>
                          <a:schemeClr val="tx1"/>
                        </a:solidFill>
                      </a:endParaRPr>
                    </a:p>
                  </a:txBody>
                  <a:tcPr/>
                </a:tc>
                <a:extLst>
                  <a:ext uri="{0D108BD9-81ED-4DB2-BD59-A6C34878D82A}">
                    <a16:rowId xmlns:a16="http://schemas.microsoft.com/office/drawing/2014/main" val="3633011977"/>
                  </a:ext>
                </a:extLst>
              </a:tr>
            </a:tbl>
          </a:graphicData>
        </a:graphic>
      </p:graphicFrame>
    </p:spTree>
    <p:extLst>
      <p:ext uri="{BB962C8B-B14F-4D97-AF65-F5344CB8AC3E}">
        <p14:creationId xmlns:p14="http://schemas.microsoft.com/office/powerpoint/2010/main" val="384367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5033" y="4275363"/>
            <a:ext cx="3535806" cy="24604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51344"/>
            <a:ext cx="3506772" cy="23622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0" y="0"/>
            <a:ext cx="9144000" cy="1316736"/>
          </a:xfrm>
          <a:solidFill>
            <a:srgbClr val="00B050"/>
          </a:solidFill>
        </p:spPr>
        <p:txBody>
          <a:bodyPr/>
          <a:lstStyle/>
          <a:p>
            <a:pPr algn="l"/>
            <a:r>
              <a:rPr lang="en-US" b="1" dirty="0"/>
              <a:t>Zenith</a:t>
            </a:r>
            <a:r>
              <a:rPr lang="en-US" dirty="0"/>
              <a:t> </a:t>
            </a:r>
            <a:r>
              <a:rPr lang="en-US" b="1" dirty="0"/>
              <a:t>Electric: Product Line</a:t>
            </a: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700" y="-6110"/>
            <a:ext cx="13843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33800" y="3760419"/>
            <a:ext cx="2055828" cy="738664"/>
          </a:xfrm>
          <a:prstGeom prst="rect">
            <a:avLst/>
          </a:prstGeom>
          <a:noFill/>
        </p:spPr>
        <p:txBody>
          <a:bodyPr wrap="square" rtlCol="0">
            <a:spAutoFit/>
          </a:bodyPr>
          <a:lstStyle/>
          <a:p>
            <a:r>
              <a:rPr lang="nl-NL" sz="2400" b="1" dirty="0"/>
              <a:t>100% Electric </a:t>
            </a:r>
          </a:p>
          <a:p>
            <a:endParaRPr lang="nl-NL" dirty="0"/>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186" y="1447800"/>
            <a:ext cx="3524250" cy="23161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73E348FE-D59A-4CDD-BDF7-C679754A6DEE}"/>
              </a:ext>
            </a:extLst>
          </p:cNvPr>
          <p:cNvSpPr txBox="1"/>
          <p:nvPr/>
        </p:nvSpPr>
        <p:spPr>
          <a:xfrm>
            <a:off x="6731786" y="5101034"/>
            <a:ext cx="2055828" cy="1477328"/>
          </a:xfrm>
          <a:prstGeom prst="rect">
            <a:avLst/>
          </a:prstGeom>
          <a:noFill/>
        </p:spPr>
        <p:txBody>
          <a:bodyPr wrap="square" rtlCol="0">
            <a:spAutoFit/>
          </a:bodyPr>
          <a:lstStyle/>
          <a:p>
            <a:pPr algn="ctr"/>
            <a:r>
              <a:rPr lang="nl-NL" sz="2400" b="1" dirty="0"/>
              <a:t>Bulk Discount- Up to 7% off NJPA Prices</a:t>
            </a:r>
          </a:p>
          <a:p>
            <a:pPr algn="ctr"/>
            <a:endParaRPr lang="nl-NL" dirty="0"/>
          </a:p>
        </p:txBody>
      </p:sp>
      <p:sp>
        <p:nvSpPr>
          <p:cNvPr id="11" name="TextBox 10">
            <a:extLst>
              <a:ext uri="{FF2B5EF4-FFF2-40B4-BE49-F238E27FC236}">
                <a16:creationId xmlns:a16="http://schemas.microsoft.com/office/drawing/2014/main" id="{BAC868CE-4BDB-4706-AD11-FE9B61F9686E}"/>
              </a:ext>
            </a:extLst>
          </p:cNvPr>
          <p:cNvSpPr txBox="1"/>
          <p:nvPr/>
        </p:nvSpPr>
        <p:spPr>
          <a:xfrm>
            <a:off x="272371" y="4916368"/>
            <a:ext cx="2055828" cy="1477328"/>
          </a:xfrm>
          <a:prstGeom prst="rect">
            <a:avLst/>
          </a:prstGeom>
          <a:noFill/>
        </p:spPr>
        <p:txBody>
          <a:bodyPr wrap="square" rtlCol="0">
            <a:spAutoFit/>
          </a:bodyPr>
          <a:lstStyle/>
          <a:p>
            <a:pPr algn="ctr"/>
            <a:r>
              <a:rPr lang="nl-NL" sz="2400" b="1" dirty="0"/>
              <a:t>Available October 1-31, 2017</a:t>
            </a:r>
          </a:p>
          <a:p>
            <a:pPr algn="ctr"/>
            <a:endParaRPr lang="nl-NL" dirty="0"/>
          </a:p>
        </p:txBody>
      </p:sp>
      <p:sp>
        <p:nvSpPr>
          <p:cNvPr id="3" name="TextBox 2">
            <a:extLst>
              <a:ext uri="{FF2B5EF4-FFF2-40B4-BE49-F238E27FC236}">
                <a16:creationId xmlns:a16="http://schemas.microsoft.com/office/drawing/2014/main" id="{DE0D1B7A-A89F-458E-A18B-CB62BA42B0A0}"/>
              </a:ext>
            </a:extLst>
          </p:cNvPr>
          <p:cNvSpPr txBox="1"/>
          <p:nvPr/>
        </p:nvSpPr>
        <p:spPr>
          <a:xfrm>
            <a:off x="5789628" y="3379291"/>
            <a:ext cx="1603513" cy="369332"/>
          </a:xfrm>
          <a:prstGeom prst="rect">
            <a:avLst/>
          </a:prstGeom>
          <a:noFill/>
        </p:spPr>
        <p:txBody>
          <a:bodyPr wrap="square" rtlCol="0">
            <a:spAutoFit/>
          </a:bodyPr>
          <a:lstStyle/>
          <a:p>
            <a:r>
              <a:rPr lang="en-US" dirty="0"/>
              <a:t>Step Van</a:t>
            </a:r>
          </a:p>
        </p:txBody>
      </p:sp>
      <p:sp>
        <p:nvSpPr>
          <p:cNvPr id="12" name="TextBox 11">
            <a:extLst>
              <a:ext uri="{FF2B5EF4-FFF2-40B4-BE49-F238E27FC236}">
                <a16:creationId xmlns:a16="http://schemas.microsoft.com/office/drawing/2014/main" id="{EBC66E15-B69C-4344-9D39-33FC623810B6}"/>
              </a:ext>
            </a:extLst>
          </p:cNvPr>
          <p:cNvSpPr txBox="1"/>
          <p:nvPr/>
        </p:nvSpPr>
        <p:spPr>
          <a:xfrm>
            <a:off x="1045926" y="3418945"/>
            <a:ext cx="1603513" cy="369332"/>
          </a:xfrm>
          <a:prstGeom prst="rect">
            <a:avLst/>
          </a:prstGeom>
          <a:noFill/>
        </p:spPr>
        <p:txBody>
          <a:bodyPr wrap="square" rtlCol="0">
            <a:spAutoFit/>
          </a:bodyPr>
          <a:lstStyle/>
          <a:p>
            <a:r>
              <a:rPr lang="en-US" dirty="0"/>
              <a:t>Passenger Van</a:t>
            </a:r>
          </a:p>
        </p:txBody>
      </p:sp>
      <p:sp>
        <p:nvSpPr>
          <p:cNvPr id="13" name="TextBox 12">
            <a:extLst>
              <a:ext uri="{FF2B5EF4-FFF2-40B4-BE49-F238E27FC236}">
                <a16:creationId xmlns:a16="http://schemas.microsoft.com/office/drawing/2014/main" id="{575C2162-F449-4931-B1AF-84E8C92A05AB}"/>
              </a:ext>
            </a:extLst>
          </p:cNvPr>
          <p:cNvSpPr txBox="1"/>
          <p:nvPr/>
        </p:nvSpPr>
        <p:spPr>
          <a:xfrm>
            <a:off x="3959957" y="6305533"/>
            <a:ext cx="1603513" cy="369332"/>
          </a:xfrm>
          <a:prstGeom prst="rect">
            <a:avLst/>
          </a:prstGeom>
          <a:noFill/>
        </p:spPr>
        <p:txBody>
          <a:bodyPr wrap="square" rtlCol="0">
            <a:spAutoFit/>
          </a:bodyPr>
          <a:lstStyle/>
          <a:p>
            <a:r>
              <a:rPr lang="en-US" dirty="0"/>
              <a:t>Cargo Van</a:t>
            </a:r>
          </a:p>
        </p:txBody>
      </p:sp>
    </p:spTree>
    <p:extLst>
      <p:ext uri="{BB962C8B-B14F-4D97-AF65-F5344CB8AC3E}">
        <p14:creationId xmlns:p14="http://schemas.microsoft.com/office/powerpoint/2010/main" val="379092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46CD6C-FCD7-4693-B97C-D3976FB490EA}"/>
              </a:ext>
            </a:extLst>
          </p:cNvPr>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FA0C754B-352F-4404-BB85-D1DF74B0ACA0}"/>
              </a:ext>
            </a:extLst>
          </p:cNvPr>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rotWithShape="1">
          <a:blip r:embed="rId3"/>
          <a:srcRect l="57953" r="2530" b="18897"/>
          <a:stretch/>
        </p:blipFill>
        <p:spPr>
          <a:xfrm>
            <a:off x="648931" y="1268361"/>
            <a:ext cx="7719852" cy="4955460"/>
          </a:xfrm>
          <a:prstGeom prst="rect">
            <a:avLst/>
          </a:prstGeom>
        </p:spPr>
      </p:pic>
      <p:sp>
        <p:nvSpPr>
          <p:cNvPr id="4" name="Oval 3"/>
          <p:cNvSpPr/>
          <p:nvPr/>
        </p:nvSpPr>
        <p:spPr>
          <a:xfrm>
            <a:off x="1447137" y="4619707"/>
            <a:ext cx="1033670" cy="2862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295399" y="1051560"/>
            <a:ext cx="5367125" cy="5389061"/>
          </a:xfrm>
          <a:prstGeom prst="rect">
            <a:avLst/>
          </a:prstGeom>
        </p:spPr>
      </p:pic>
      <p:sp>
        <p:nvSpPr>
          <p:cNvPr id="6" name="TextBox 5"/>
          <p:cNvSpPr txBox="1"/>
          <p:nvPr/>
        </p:nvSpPr>
        <p:spPr>
          <a:xfrm>
            <a:off x="76200" y="291496"/>
            <a:ext cx="7096125" cy="646331"/>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How to Participate</a:t>
            </a:r>
          </a:p>
        </p:txBody>
      </p:sp>
      <p:sp>
        <p:nvSpPr>
          <p:cNvPr id="9" name="Title 8">
            <a:extLst>
              <a:ext uri="{FF2B5EF4-FFF2-40B4-BE49-F238E27FC236}">
                <a16:creationId xmlns:a16="http://schemas.microsoft.com/office/drawing/2014/main" id="{D47D8C74-4BC5-46B2-BD6E-65A31B1BC001}"/>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A187AE6-8724-4F4D-AE05-55012E2799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564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90" y="-196332"/>
            <a:ext cx="8780799" cy="1557310"/>
          </a:xfrm>
        </p:spPr>
        <p:txBody>
          <a:bodyPr>
            <a:normAutofit/>
          </a:bodyPr>
          <a:lstStyle/>
          <a:p>
            <a:pPr algn="ctr"/>
            <a:r>
              <a:rPr lang="en-US" dirty="0">
                <a:solidFill>
                  <a:schemeClr val="bg1"/>
                </a:solidFill>
              </a:rPr>
              <a:t>Contact Information </a:t>
            </a:r>
          </a:p>
        </p:txBody>
      </p:sp>
      <p:sp>
        <p:nvSpPr>
          <p:cNvPr id="7" name="Content Placeholder 2"/>
          <p:cNvSpPr txBox="1">
            <a:spLocks/>
          </p:cNvSpPr>
          <p:nvPr/>
        </p:nvSpPr>
        <p:spPr>
          <a:xfrm>
            <a:off x="914399" y="1571662"/>
            <a:ext cx="2478313" cy="3332269"/>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auto">
              <a:spcAft>
                <a:spcPts val="0"/>
              </a:spcAft>
              <a:buFont typeface="Arial"/>
              <a:buNone/>
            </a:pPr>
            <a:endParaRPr lang="en-US" sz="1800" b="1" dirty="0"/>
          </a:p>
        </p:txBody>
      </p:sp>
      <p:pic>
        <p:nvPicPr>
          <p:cNvPr id="4" name="Picture 3">
            <a:extLst>
              <a:ext uri="{FF2B5EF4-FFF2-40B4-BE49-F238E27FC236}">
                <a16:creationId xmlns:a16="http://schemas.microsoft.com/office/drawing/2014/main" id="{5B58918D-8F74-4AE1-B76B-62C57F9BEF56}"/>
              </a:ext>
            </a:extLst>
          </p:cNvPr>
          <p:cNvPicPr>
            <a:picLocks noChangeAspect="1"/>
          </p:cNvPicPr>
          <p:nvPr/>
        </p:nvPicPr>
        <p:blipFill rotWithShape="1">
          <a:blip r:embed="rId3"/>
          <a:srcRect l="10000" t="11498" r="30899" b="5007"/>
          <a:stretch/>
        </p:blipFill>
        <p:spPr>
          <a:xfrm>
            <a:off x="235369" y="0"/>
            <a:ext cx="8629924" cy="6857999"/>
          </a:xfrm>
          <a:prstGeom prst="rect">
            <a:avLst/>
          </a:prstGeom>
        </p:spPr>
      </p:pic>
    </p:spTree>
    <p:extLst>
      <p:ext uri="{BB962C8B-B14F-4D97-AF65-F5344CB8AC3E}">
        <p14:creationId xmlns:p14="http://schemas.microsoft.com/office/powerpoint/2010/main" val="146209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0" y="-196332"/>
            <a:ext cx="8656545" cy="1557310"/>
          </a:xfrm>
        </p:spPr>
        <p:txBody>
          <a:bodyPr>
            <a:normAutofit/>
          </a:bodyPr>
          <a:lstStyle/>
          <a:p>
            <a:r>
              <a:rPr lang="en-US" sz="4000" dirty="0">
                <a:solidFill>
                  <a:schemeClr val="bg1"/>
                </a:solidFill>
              </a:rPr>
              <a:t>National Association of Regional Councils</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 name="Content Placeholder 2"/>
          <p:cNvSpPr>
            <a:spLocks noGrp="1"/>
          </p:cNvSpPr>
          <p:nvPr>
            <p:ph idx="1"/>
          </p:nvPr>
        </p:nvSpPr>
        <p:spPr>
          <a:xfrm>
            <a:off x="523314" y="1223084"/>
            <a:ext cx="8095220" cy="5239747"/>
          </a:xfrm>
        </p:spPr>
        <p:txBody>
          <a:bodyPr>
            <a:normAutofit/>
          </a:bodyPr>
          <a:lstStyle/>
          <a:p>
            <a:r>
              <a:rPr lang="en-US" dirty="0"/>
              <a:t>Membership organization in Washington, DC</a:t>
            </a:r>
            <a:br>
              <a:rPr lang="en-US" dirty="0"/>
            </a:br>
            <a:endParaRPr lang="en-US" dirty="0"/>
          </a:p>
          <a:p>
            <a:r>
              <a:rPr lang="en-US" dirty="0"/>
              <a:t>Members include: councils of government, metropolitan planning organizations (MPOs), planning commissions, other regional entities</a:t>
            </a:r>
            <a:br>
              <a:rPr lang="en-US" dirty="0"/>
            </a:br>
            <a:endParaRPr lang="en-US" dirty="0"/>
          </a:p>
          <a:p>
            <a:r>
              <a:rPr lang="en-US" dirty="0"/>
              <a:t>Work on a wide range of issues such as: transportation, aging, housing, brownfields, etc. </a:t>
            </a:r>
            <a:br>
              <a:rPr lang="en-US" dirty="0"/>
            </a:br>
            <a:endParaRPr lang="en-US" dirty="0"/>
          </a:p>
          <a:p>
            <a:r>
              <a:rPr lang="en-US" dirty="0"/>
              <a:t>MAPC is a member</a:t>
            </a:r>
          </a:p>
        </p:txBody>
      </p:sp>
      <p:pic>
        <p:nvPicPr>
          <p:cNvPr id="9" name="Picture 8">
            <a:extLst>
              <a:ext uri="{FF2B5EF4-FFF2-40B4-BE49-F238E27FC236}">
                <a16:creationId xmlns:a16="http://schemas.microsoft.com/office/drawing/2014/main" id="{8C0036E1-4F7B-4A6E-BF57-99F63ADC5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13" y="5693388"/>
            <a:ext cx="2332312" cy="685558"/>
          </a:xfrm>
          <a:prstGeom prst="rect">
            <a:avLst/>
          </a:prstGeom>
        </p:spPr>
      </p:pic>
    </p:spTree>
    <p:extLst>
      <p:ext uri="{BB962C8B-B14F-4D97-AF65-F5344CB8AC3E}">
        <p14:creationId xmlns:p14="http://schemas.microsoft.com/office/powerpoint/2010/main" val="276479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1" y="256568"/>
            <a:ext cx="8546848" cy="651510"/>
          </a:xfrm>
        </p:spPr>
        <p:txBody>
          <a:bodyPr>
            <a:normAutofit fontScale="90000"/>
          </a:bodyPr>
          <a:lstStyle/>
          <a:p>
            <a:r>
              <a:rPr lang="en-US" dirty="0">
                <a:solidFill>
                  <a:schemeClr val="bg1"/>
                </a:solidFill>
              </a:rPr>
              <a:t>Webinar </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627574" y="1380907"/>
            <a:ext cx="7886700" cy="4689153"/>
          </a:xfrm>
        </p:spPr>
        <p:txBody>
          <a:bodyPr>
            <a:normAutofit lnSpcReduction="10000"/>
          </a:bodyPr>
          <a:lstStyle/>
          <a:p>
            <a:pPr marL="471488"/>
            <a:r>
              <a:rPr lang="en-US" dirty="0"/>
              <a:t>Purchase Zenith Motors and NAFG now to receive discounts on NJPA’s website </a:t>
            </a:r>
            <a:br>
              <a:rPr lang="en-US" dirty="0"/>
            </a:br>
            <a:endParaRPr lang="en-US" dirty="0"/>
          </a:p>
          <a:p>
            <a:pPr marL="471488"/>
            <a:r>
              <a:rPr lang="en-US" dirty="0"/>
              <a:t>Utilize MAPC’s VEH102 contract </a:t>
            </a:r>
            <a:br>
              <a:rPr lang="en-US" dirty="0"/>
            </a:br>
            <a:endParaRPr lang="en-US" dirty="0"/>
          </a:p>
          <a:p>
            <a:pPr marL="471488"/>
            <a:r>
              <a:rPr lang="en-US" dirty="0"/>
              <a:t>Sign up for updates on fleetsforthefuture.org</a:t>
            </a:r>
            <a:br>
              <a:rPr lang="en-US" dirty="0"/>
            </a:br>
            <a:endParaRPr lang="en-US" dirty="0"/>
          </a:p>
          <a:p>
            <a:pPr marL="471488"/>
            <a:r>
              <a:rPr lang="en-US" dirty="0"/>
              <a:t>Follow us on twitter @Fleets4Future</a:t>
            </a:r>
          </a:p>
          <a:p>
            <a:pPr marL="471488"/>
            <a:endParaRPr lang="en-US" dirty="0"/>
          </a:p>
          <a:p>
            <a:pPr marL="471488"/>
            <a:r>
              <a:rPr lang="en-US" dirty="0"/>
              <a:t>Look out for more information on upcoming opportunities including refuse haulers</a:t>
            </a:r>
          </a:p>
          <a:p>
            <a:pPr marL="471488"/>
            <a:endParaRPr lang="en-US" dirty="0"/>
          </a:p>
          <a:p>
            <a:pPr marL="471488"/>
            <a:endParaRPr lang="en-US" dirty="0"/>
          </a:p>
          <a:p>
            <a:pPr marL="471488"/>
            <a:endParaRPr lang="en-US" dirty="0"/>
          </a:p>
        </p:txBody>
      </p:sp>
      <p:pic>
        <p:nvPicPr>
          <p:cNvPr id="7" name="Picture 6">
            <a:extLst>
              <a:ext uri="{FF2B5EF4-FFF2-40B4-BE49-F238E27FC236}">
                <a16:creationId xmlns:a16="http://schemas.microsoft.com/office/drawing/2014/main" id="{C6246891-11F5-4B88-9585-B9E94F0A9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74" y="1163857"/>
            <a:ext cx="8329100" cy="4685119"/>
          </a:xfrm>
          <a:prstGeom prst="rect">
            <a:avLst/>
          </a:prstGeom>
        </p:spPr>
      </p:pic>
    </p:spTree>
    <p:extLst>
      <p:ext uri="{BB962C8B-B14F-4D97-AF65-F5344CB8AC3E}">
        <p14:creationId xmlns:p14="http://schemas.microsoft.com/office/powerpoint/2010/main" val="159867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1" y="256568"/>
            <a:ext cx="8546848" cy="651510"/>
          </a:xfrm>
        </p:spPr>
        <p:txBody>
          <a:bodyPr>
            <a:normAutofit fontScale="90000"/>
          </a:bodyPr>
          <a:lstStyle/>
          <a:p>
            <a:r>
              <a:rPr lang="en-US" dirty="0">
                <a:solidFill>
                  <a:schemeClr val="bg1"/>
                </a:solidFill>
              </a:rPr>
              <a:t>Next Steps</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627574" y="1380907"/>
            <a:ext cx="7886700" cy="4689153"/>
          </a:xfrm>
        </p:spPr>
        <p:txBody>
          <a:bodyPr>
            <a:normAutofit lnSpcReduction="10000"/>
          </a:bodyPr>
          <a:lstStyle/>
          <a:p>
            <a:pPr marL="471488"/>
            <a:r>
              <a:rPr lang="en-US" dirty="0"/>
              <a:t>Purchase Zenith Motors and NAFG offerings now to receive discounts on NJPA’s website </a:t>
            </a:r>
            <a:br>
              <a:rPr lang="en-US" dirty="0"/>
            </a:br>
            <a:endParaRPr lang="en-US" dirty="0"/>
          </a:p>
          <a:p>
            <a:pPr marL="471488"/>
            <a:r>
              <a:rPr lang="en-US" dirty="0"/>
              <a:t>Utilize MAPC’s VEH102 contract </a:t>
            </a:r>
            <a:br>
              <a:rPr lang="en-US" dirty="0"/>
            </a:br>
            <a:endParaRPr lang="en-US" dirty="0"/>
          </a:p>
          <a:p>
            <a:pPr marL="471488"/>
            <a:r>
              <a:rPr lang="en-US" dirty="0"/>
              <a:t>Sign up for updates on fleetsforthefuture.org</a:t>
            </a:r>
            <a:br>
              <a:rPr lang="en-US" dirty="0"/>
            </a:br>
            <a:endParaRPr lang="en-US" dirty="0"/>
          </a:p>
          <a:p>
            <a:pPr marL="471488"/>
            <a:r>
              <a:rPr lang="en-US" dirty="0"/>
              <a:t>Follow us on twitter @Fleets4Future</a:t>
            </a:r>
          </a:p>
          <a:p>
            <a:pPr marL="471488"/>
            <a:endParaRPr lang="en-US" dirty="0"/>
          </a:p>
          <a:p>
            <a:pPr marL="471488"/>
            <a:r>
              <a:rPr lang="en-US" dirty="0"/>
              <a:t>Look out for more information on upcoming opportunities</a:t>
            </a:r>
          </a:p>
          <a:p>
            <a:pPr marL="471488"/>
            <a:endParaRPr lang="en-US" dirty="0"/>
          </a:p>
          <a:p>
            <a:pPr marL="471488"/>
            <a:endParaRPr lang="en-US" dirty="0"/>
          </a:p>
        </p:txBody>
      </p:sp>
    </p:spTree>
    <p:extLst>
      <p:ext uri="{BB962C8B-B14F-4D97-AF65-F5344CB8AC3E}">
        <p14:creationId xmlns:p14="http://schemas.microsoft.com/office/powerpoint/2010/main" val="3172804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0" y="-196332"/>
            <a:ext cx="8780799" cy="1557310"/>
          </a:xfrm>
        </p:spPr>
        <p:txBody>
          <a:bodyPr>
            <a:normAutofit/>
          </a:bodyPr>
          <a:lstStyle/>
          <a:p>
            <a:pPr algn="ctr"/>
            <a:r>
              <a:rPr lang="en-US" dirty="0">
                <a:solidFill>
                  <a:schemeClr val="bg1"/>
                </a:solidFill>
              </a:rPr>
              <a:t>Contact Information </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2"/>
          <p:cNvSpPr txBox="1">
            <a:spLocks/>
          </p:cNvSpPr>
          <p:nvPr/>
        </p:nvSpPr>
        <p:spPr>
          <a:xfrm>
            <a:off x="914399" y="1571662"/>
            <a:ext cx="2478313" cy="3332269"/>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auto">
              <a:spcAft>
                <a:spcPts val="0"/>
              </a:spcAft>
              <a:buFont typeface="Arial"/>
              <a:buNone/>
            </a:pPr>
            <a:endParaRPr lang="en-US" sz="1800" b="1" dirty="0"/>
          </a:p>
        </p:txBody>
      </p:sp>
      <p:sp>
        <p:nvSpPr>
          <p:cNvPr id="3" name="TextBox 2">
            <a:extLst>
              <a:ext uri="{FF2B5EF4-FFF2-40B4-BE49-F238E27FC236}">
                <a16:creationId xmlns:a16="http://schemas.microsoft.com/office/drawing/2014/main" id="{4D888BC3-7624-4658-AAFF-928785FCE502}"/>
              </a:ext>
            </a:extLst>
          </p:cNvPr>
          <p:cNvSpPr txBox="1"/>
          <p:nvPr/>
        </p:nvSpPr>
        <p:spPr>
          <a:xfrm>
            <a:off x="243190" y="1052522"/>
            <a:ext cx="8547100" cy="5078313"/>
          </a:xfrm>
          <a:prstGeom prst="rect">
            <a:avLst/>
          </a:prstGeom>
          <a:noFill/>
        </p:spPr>
        <p:txBody>
          <a:bodyPr wrap="square" rtlCol="0">
            <a:spAutoFit/>
          </a:bodyPr>
          <a:lstStyle/>
          <a:p>
            <a:r>
              <a:rPr lang="en-US" sz="2000" b="1" dirty="0"/>
              <a:t>National Joint Powers Alliance/National Auto Fleet Group </a:t>
            </a:r>
          </a:p>
          <a:p>
            <a:r>
              <a:rPr lang="en-US" sz="2000" dirty="0"/>
              <a:t>Mike Domin – </a:t>
            </a:r>
            <a:r>
              <a:rPr lang="en-US" sz="2000" dirty="0">
                <a:hlinkClick r:id="rId4"/>
              </a:rPr>
              <a:t>Mike.Domin@njpacoop.org</a:t>
            </a:r>
            <a:br>
              <a:rPr lang="en-US" sz="2000" dirty="0"/>
            </a:br>
            <a:endParaRPr lang="en-US" sz="2000" dirty="0"/>
          </a:p>
          <a:p>
            <a:r>
              <a:rPr lang="en-US" sz="2000" b="1" dirty="0"/>
              <a:t>Zenith Motors</a:t>
            </a:r>
          </a:p>
          <a:p>
            <a:r>
              <a:rPr lang="en-US" sz="2000" dirty="0"/>
              <a:t>Christine Smith – </a:t>
            </a:r>
            <a:r>
              <a:rPr lang="en-US" sz="2000" dirty="0">
                <a:hlinkClick r:id="rId5"/>
              </a:rPr>
              <a:t>christine.smith@zenith-motors.com</a:t>
            </a:r>
            <a:br>
              <a:rPr lang="en-US" sz="2000" dirty="0"/>
            </a:br>
            <a:endParaRPr lang="en-US" sz="2000" dirty="0"/>
          </a:p>
          <a:p>
            <a:r>
              <a:rPr lang="en-US" sz="2000" b="1" dirty="0"/>
              <a:t>National Cooperative Leasing </a:t>
            </a:r>
            <a:br>
              <a:rPr lang="en-US" sz="2000" b="1" dirty="0"/>
            </a:br>
            <a:r>
              <a:rPr lang="en-US" sz="2000" dirty="0"/>
              <a:t>Chris Canavati </a:t>
            </a:r>
            <a:r>
              <a:rPr lang="en-US" dirty="0"/>
              <a:t>–</a:t>
            </a:r>
            <a:r>
              <a:rPr lang="en-US" b="1" dirty="0"/>
              <a:t> </a:t>
            </a:r>
            <a:r>
              <a:rPr lang="en-US" sz="2000" u="sng" dirty="0">
                <a:hlinkClick r:id="rId6"/>
              </a:rPr>
              <a:t>chris@lscfinancial.com</a:t>
            </a:r>
            <a:endParaRPr lang="en-US" sz="2000" u="sng" dirty="0"/>
          </a:p>
          <a:p>
            <a:endParaRPr lang="en-US" sz="2000" u="sng" dirty="0"/>
          </a:p>
          <a:p>
            <a:r>
              <a:rPr lang="en-US" sz="2000" b="1" dirty="0"/>
              <a:t>Fleets for the Future</a:t>
            </a:r>
          </a:p>
          <a:p>
            <a:r>
              <a:rPr lang="en-US" sz="2000" dirty="0"/>
              <a:t>Sarah Reed – </a:t>
            </a:r>
            <a:r>
              <a:rPr lang="en-US" sz="2000" dirty="0">
                <a:hlinkClick r:id="rId7"/>
              </a:rPr>
              <a:t>sarah@narc.org</a:t>
            </a:r>
            <a:endParaRPr lang="en-US" sz="2000" dirty="0"/>
          </a:p>
          <a:p>
            <a:endParaRPr lang="en-US" sz="2000" dirty="0"/>
          </a:p>
          <a:p>
            <a:r>
              <a:rPr lang="en-US" sz="2000" b="1" dirty="0"/>
              <a:t>Website: </a:t>
            </a:r>
            <a:r>
              <a:rPr lang="en-US" sz="2000" dirty="0"/>
              <a:t>http://www.fleetsforthefuture.org/ </a:t>
            </a:r>
            <a:br>
              <a:rPr lang="en-US" sz="2000" dirty="0"/>
            </a:br>
            <a:br>
              <a:rPr lang="en-US" sz="2000" dirty="0"/>
            </a:br>
            <a:r>
              <a:rPr lang="en-US" sz="2000" b="1" dirty="0"/>
              <a:t>Twitter: </a:t>
            </a:r>
            <a:r>
              <a:rPr lang="en-US" sz="2000" dirty="0"/>
              <a:t>https://twitter.com/Fleets4future</a:t>
            </a:r>
            <a:br>
              <a:rPr lang="en-US" sz="2400" dirty="0"/>
            </a:br>
            <a:endParaRPr lang="en-US" sz="2400" dirty="0"/>
          </a:p>
        </p:txBody>
      </p:sp>
      <p:pic>
        <p:nvPicPr>
          <p:cNvPr id="9" name="Picture 8">
            <a:extLst>
              <a:ext uri="{FF2B5EF4-FFF2-40B4-BE49-F238E27FC236}">
                <a16:creationId xmlns:a16="http://schemas.microsoft.com/office/drawing/2014/main" id="{3E1D6EAC-16A6-4540-9DC7-C189F06758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859" y="5908189"/>
            <a:ext cx="1188988" cy="470757"/>
          </a:xfrm>
          <a:prstGeom prst="rect">
            <a:avLst/>
          </a:prstGeom>
        </p:spPr>
      </p:pic>
    </p:spTree>
    <p:extLst>
      <p:ext uri="{BB962C8B-B14F-4D97-AF65-F5344CB8AC3E}">
        <p14:creationId xmlns:p14="http://schemas.microsoft.com/office/powerpoint/2010/main" val="24943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0" y="-196332"/>
            <a:ext cx="8656545" cy="1557310"/>
          </a:xfrm>
        </p:spPr>
        <p:txBody>
          <a:bodyPr>
            <a:normAutofit/>
          </a:bodyPr>
          <a:lstStyle/>
          <a:p>
            <a:r>
              <a:rPr lang="en-US" dirty="0">
                <a:solidFill>
                  <a:schemeClr val="bg1"/>
                </a:solidFill>
              </a:rPr>
              <a:t>F4F Partners </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pic>
        <p:nvPicPr>
          <p:cNvPr id="10" name="Picture 9">
            <a:extLst>
              <a:ext uri="{FF2B5EF4-FFF2-40B4-BE49-F238E27FC236}">
                <a16:creationId xmlns:a16="http://schemas.microsoft.com/office/drawing/2014/main" id="{A41AC425-9FA0-404E-9DB8-A4247AD02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5768"/>
            <a:ext cx="9144000" cy="4666463"/>
          </a:xfrm>
          <a:prstGeom prst="rect">
            <a:avLst/>
          </a:prstGeom>
        </p:spPr>
      </p:pic>
    </p:spTree>
    <p:extLst>
      <p:ext uri="{BB962C8B-B14F-4D97-AF65-F5344CB8AC3E}">
        <p14:creationId xmlns:p14="http://schemas.microsoft.com/office/powerpoint/2010/main" val="97362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0" y="-196332"/>
            <a:ext cx="8656545" cy="1557310"/>
          </a:xfrm>
        </p:spPr>
        <p:txBody>
          <a:bodyPr>
            <a:normAutofit/>
          </a:bodyPr>
          <a:lstStyle/>
          <a:p>
            <a:r>
              <a:rPr lang="en-US" dirty="0">
                <a:solidFill>
                  <a:schemeClr val="bg1"/>
                </a:solidFill>
              </a:rPr>
              <a:t>F4F Goals </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 name="Content Placeholder 2"/>
          <p:cNvSpPr>
            <a:spLocks noGrp="1"/>
          </p:cNvSpPr>
          <p:nvPr>
            <p:ph idx="1"/>
          </p:nvPr>
        </p:nvSpPr>
        <p:spPr>
          <a:xfrm>
            <a:off x="523314" y="1638300"/>
            <a:ext cx="8095220" cy="4824531"/>
          </a:xfrm>
        </p:spPr>
        <p:txBody>
          <a:bodyPr>
            <a:normAutofit/>
          </a:bodyPr>
          <a:lstStyle/>
          <a:p>
            <a:r>
              <a:rPr lang="en-US" b="1" dirty="0"/>
              <a:t>Aggregate demand </a:t>
            </a:r>
            <a:r>
              <a:rPr lang="en-US" dirty="0"/>
              <a:t>for propane, electric, and CNG vehicles and infrastructure </a:t>
            </a:r>
            <a:br>
              <a:rPr lang="en-US" dirty="0"/>
            </a:br>
            <a:endParaRPr lang="en-US" dirty="0"/>
          </a:p>
          <a:p>
            <a:r>
              <a:rPr lang="en-US" b="1" dirty="0"/>
              <a:t>Reduce the cost </a:t>
            </a:r>
            <a:r>
              <a:rPr lang="en-US" dirty="0"/>
              <a:t>for fleets</a:t>
            </a:r>
            <a:br>
              <a:rPr lang="en-US" dirty="0"/>
            </a:br>
            <a:endParaRPr lang="en-US" dirty="0"/>
          </a:p>
          <a:p>
            <a:r>
              <a:rPr lang="en-US" b="1" dirty="0"/>
              <a:t>Develop resources</a:t>
            </a:r>
            <a:br>
              <a:rPr lang="en-US" b="1" dirty="0"/>
            </a:br>
            <a:endParaRPr lang="en-US" dirty="0"/>
          </a:p>
          <a:p>
            <a:r>
              <a:rPr lang="en-US" dirty="0"/>
              <a:t>Catalog </a:t>
            </a:r>
            <a:r>
              <a:rPr lang="en-US" b="1" dirty="0"/>
              <a:t>lessons learned</a:t>
            </a:r>
          </a:p>
        </p:txBody>
      </p:sp>
      <p:pic>
        <p:nvPicPr>
          <p:cNvPr id="13" name="Picture 12">
            <a:extLst>
              <a:ext uri="{FF2B5EF4-FFF2-40B4-BE49-F238E27FC236}">
                <a16:creationId xmlns:a16="http://schemas.microsoft.com/office/drawing/2014/main" id="{3ACF30A9-E3EF-428F-AB61-92CFBB30EB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6194" y="3215857"/>
            <a:ext cx="3752340" cy="1858972"/>
          </a:xfrm>
          <a:prstGeom prst="rect">
            <a:avLst/>
          </a:prstGeom>
        </p:spPr>
      </p:pic>
    </p:spTree>
    <p:extLst>
      <p:ext uri="{BB962C8B-B14F-4D97-AF65-F5344CB8AC3E}">
        <p14:creationId xmlns:p14="http://schemas.microsoft.com/office/powerpoint/2010/main" val="342091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0" y="-196332"/>
            <a:ext cx="8596010" cy="1557310"/>
          </a:xfrm>
        </p:spPr>
        <p:txBody>
          <a:bodyPr>
            <a:normAutofit/>
          </a:bodyPr>
          <a:lstStyle/>
          <a:p>
            <a:r>
              <a:rPr lang="en-US" dirty="0">
                <a:solidFill>
                  <a:schemeClr val="bg1"/>
                </a:solidFill>
              </a:rPr>
              <a:t>F4F – Project Design</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0" name="Content Placeholder 2"/>
          <p:cNvSpPr txBox="1">
            <a:spLocks/>
          </p:cNvSpPr>
          <p:nvPr/>
        </p:nvSpPr>
        <p:spPr>
          <a:xfrm>
            <a:off x="2286000" y="1600199"/>
            <a:ext cx="6553200" cy="4216399"/>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auto">
              <a:spcAft>
                <a:spcPts val="0"/>
              </a:spcAft>
              <a:buFont typeface="Arial"/>
              <a:buNone/>
            </a:pPr>
            <a:r>
              <a:rPr lang="en-US" sz="2800" b="1" dirty="0"/>
              <a:t>Collective buying power</a:t>
            </a:r>
          </a:p>
          <a:p>
            <a:pPr lvl="1" fontAlgn="auto">
              <a:spcAft>
                <a:spcPts val="0"/>
              </a:spcAft>
            </a:pPr>
            <a:r>
              <a:rPr lang="en-US" sz="2100" dirty="0"/>
              <a:t>Surveys indicate that across our 5 regions 10,000+ vehicles need replacement in next 3 years.</a:t>
            </a:r>
            <a:br>
              <a:rPr lang="en-US" sz="2100" dirty="0">
                <a:solidFill>
                  <a:schemeClr val="tx1">
                    <a:lumMod val="65000"/>
                    <a:lumOff val="35000"/>
                  </a:schemeClr>
                </a:solidFill>
              </a:rPr>
            </a:br>
            <a:r>
              <a:rPr lang="en-US" sz="2600" dirty="0">
                <a:solidFill>
                  <a:schemeClr val="tx1">
                    <a:lumMod val="65000"/>
                    <a:lumOff val="35000"/>
                  </a:schemeClr>
                </a:solidFill>
              </a:rPr>
              <a:t> </a:t>
            </a:r>
            <a:endParaRPr lang="en-US" sz="2000" dirty="0">
              <a:solidFill>
                <a:schemeClr val="tx1">
                  <a:lumMod val="65000"/>
                  <a:lumOff val="35000"/>
                </a:schemeClr>
              </a:solidFill>
            </a:endParaRPr>
          </a:p>
          <a:p>
            <a:pPr marL="0" indent="0" fontAlgn="auto">
              <a:spcAft>
                <a:spcPts val="0"/>
              </a:spcAft>
              <a:buFont typeface="Arial"/>
              <a:buNone/>
            </a:pPr>
            <a:r>
              <a:rPr lang="en-US" sz="2800" b="1" dirty="0"/>
              <a:t>Fuel-agnostic approach </a:t>
            </a:r>
          </a:p>
          <a:p>
            <a:pPr lvl="1" fontAlgn="auto">
              <a:spcAft>
                <a:spcPts val="0"/>
              </a:spcAft>
            </a:pPr>
            <a:r>
              <a:rPr lang="en-US" sz="1900" dirty="0"/>
              <a:t>We deploy a broad array of clean fuels: EVs, CNG vehicles, LPG vehicles, and FFVs.</a:t>
            </a:r>
            <a:br>
              <a:rPr lang="en-US" sz="1900" dirty="0">
                <a:solidFill>
                  <a:schemeClr val="tx1">
                    <a:lumMod val="65000"/>
                    <a:lumOff val="35000"/>
                  </a:schemeClr>
                </a:solidFill>
              </a:rPr>
            </a:br>
            <a:endParaRPr lang="en-US" sz="2600" b="1" dirty="0">
              <a:solidFill>
                <a:schemeClr val="tx1">
                  <a:lumMod val="65000"/>
                  <a:lumOff val="35000"/>
                </a:schemeClr>
              </a:solidFill>
            </a:endParaRPr>
          </a:p>
          <a:p>
            <a:pPr marL="0" indent="0" fontAlgn="auto">
              <a:spcAft>
                <a:spcPts val="0"/>
              </a:spcAft>
              <a:buFont typeface="Arial"/>
              <a:buNone/>
            </a:pPr>
            <a:r>
              <a:rPr lang="en-US" sz="2800" b="1" dirty="0"/>
              <a:t>Step-by-step guidance and education </a:t>
            </a:r>
          </a:p>
          <a:p>
            <a:pPr lvl="1" fontAlgn="auto">
              <a:spcAft>
                <a:spcPts val="0"/>
              </a:spcAft>
            </a:pPr>
            <a:r>
              <a:rPr lang="en-US" sz="1900" dirty="0"/>
              <a:t>We wrote procurement best practices, timelines, and checklists to enable fleet managers to plan and optimize alt fuel usage across their fleets.</a:t>
            </a:r>
          </a:p>
        </p:txBody>
      </p:sp>
      <p:pic>
        <p:nvPicPr>
          <p:cNvPr id="11" name="Content Placeholder 3"/>
          <p:cNvPicPr>
            <a:picLocks noChangeAspect="1"/>
          </p:cNvPicPr>
          <p:nvPr/>
        </p:nvPicPr>
        <p:blipFill rotWithShape="1">
          <a:blip r:embed="rId4"/>
          <a:srcRect b="31194"/>
          <a:stretch/>
        </p:blipFill>
        <p:spPr>
          <a:xfrm>
            <a:off x="278919" y="1512949"/>
            <a:ext cx="1995412" cy="115405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799" y="2847384"/>
            <a:ext cx="1477960" cy="1514007"/>
          </a:xfrm>
          <a:prstGeom prst="rect">
            <a:avLst/>
          </a:prstGeom>
        </p:spPr>
      </p:pic>
      <p:pic>
        <p:nvPicPr>
          <p:cNvPr id="13" name="Picture 4" descr="Image result for checklist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959" y="4534916"/>
            <a:ext cx="1203639" cy="128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3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97709" y="267264"/>
            <a:ext cx="7886700" cy="640814"/>
          </a:xfrm>
        </p:spPr>
        <p:txBody>
          <a:bodyPr>
            <a:noAutofit/>
          </a:bodyPr>
          <a:lstStyle/>
          <a:p>
            <a:r>
              <a:rPr lang="en-US" dirty="0">
                <a:solidFill>
                  <a:schemeClr val="bg1"/>
                </a:solidFill>
              </a:rPr>
              <a:t>Two parallel efforts under F4F</a:t>
            </a:r>
          </a:p>
        </p:txBody>
      </p:sp>
      <p:sp>
        <p:nvSpPr>
          <p:cNvPr id="13" name="Content Placeholder 12"/>
          <p:cNvSpPr>
            <a:spLocks noGrp="1"/>
          </p:cNvSpPr>
          <p:nvPr>
            <p:ph sz="half" idx="1"/>
          </p:nvPr>
        </p:nvSpPr>
        <p:spPr/>
        <p:txBody>
          <a:bodyPr/>
          <a:lstStyle/>
          <a:p>
            <a:pPr marL="0" indent="0">
              <a:buNone/>
            </a:pPr>
            <a:r>
              <a:rPr lang="en-US" b="1" dirty="0"/>
              <a:t>National procurement</a:t>
            </a:r>
          </a:p>
          <a:p>
            <a:pPr>
              <a:buFontTx/>
              <a:buChar char="-"/>
            </a:pPr>
            <a:r>
              <a:rPr lang="en-US" sz="2400" dirty="0"/>
              <a:t>Selected an established buying cooperative to pilot test these concepts</a:t>
            </a:r>
          </a:p>
          <a:p>
            <a:pPr>
              <a:buFontTx/>
              <a:buChar char="-"/>
            </a:pPr>
            <a:r>
              <a:rPr lang="en-US" sz="2400" dirty="0"/>
              <a:t>Any public fleet in the country can join</a:t>
            </a:r>
          </a:p>
          <a:p>
            <a:pPr marL="0" indent="0">
              <a:buNone/>
            </a:pPr>
            <a:endParaRPr lang="en-US" sz="2400" dirty="0"/>
          </a:p>
          <a:p>
            <a:pPr marL="0" indent="0">
              <a:buNone/>
            </a:pPr>
            <a:r>
              <a:rPr lang="en-US" sz="2400" b="1" dirty="0"/>
              <a:t>Partners</a:t>
            </a:r>
            <a:r>
              <a:rPr lang="en-US" sz="2400" dirty="0"/>
              <a:t>: National Joint Powers Alliance</a:t>
            </a:r>
          </a:p>
        </p:txBody>
      </p:sp>
      <p:sp>
        <p:nvSpPr>
          <p:cNvPr id="14" name="Content Placeholder 13"/>
          <p:cNvSpPr>
            <a:spLocks noGrp="1"/>
          </p:cNvSpPr>
          <p:nvPr>
            <p:ph sz="half" idx="2"/>
          </p:nvPr>
        </p:nvSpPr>
        <p:spPr/>
        <p:txBody>
          <a:bodyPr/>
          <a:lstStyle/>
          <a:p>
            <a:pPr marL="0" indent="0">
              <a:buNone/>
            </a:pPr>
            <a:r>
              <a:rPr lang="en-US" b="1" dirty="0"/>
              <a:t>Regional procurements</a:t>
            </a:r>
          </a:p>
          <a:p>
            <a:pPr>
              <a:buFontTx/>
              <a:buChar char="-"/>
            </a:pPr>
            <a:r>
              <a:rPr lang="en-US" sz="2400" dirty="0"/>
              <a:t>Local RPCs and COGs develop their own contracts, tailored to regional stakeholder input</a:t>
            </a:r>
          </a:p>
          <a:p>
            <a:pPr>
              <a:buFontTx/>
              <a:buChar char="-"/>
            </a:pPr>
            <a:r>
              <a:rPr lang="en-US" sz="2400" dirty="0"/>
              <a:t>Procurements mainly open to </a:t>
            </a:r>
            <a:r>
              <a:rPr lang="en-US" sz="2400" b="1" dirty="0"/>
              <a:t>local</a:t>
            </a:r>
            <a:r>
              <a:rPr lang="en-US" sz="2400" dirty="0"/>
              <a:t> public fleets</a:t>
            </a:r>
          </a:p>
          <a:p>
            <a:pPr>
              <a:buFontTx/>
              <a:buChar char="-"/>
            </a:pPr>
            <a:endParaRPr lang="en-US" sz="2400" dirty="0"/>
          </a:p>
          <a:p>
            <a:pPr marL="0" indent="0">
              <a:buNone/>
            </a:pPr>
            <a:r>
              <a:rPr lang="en-US" sz="2400" b="1" dirty="0"/>
              <a:t>Partners</a:t>
            </a:r>
            <a:r>
              <a:rPr lang="en-US" sz="2400" dirty="0"/>
              <a:t>: </a:t>
            </a:r>
            <a:r>
              <a:rPr lang="en-US" sz="2000" dirty="0"/>
              <a:t>MARC, NCTCOG, MAPC, MWCOG, PAG</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Tree>
    <p:extLst>
      <p:ext uri="{BB962C8B-B14F-4D97-AF65-F5344CB8AC3E}">
        <p14:creationId xmlns:p14="http://schemas.microsoft.com/office/powerpoint/2010/main" val="222812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0" y="-196332"/>
            <a:ext cx="8780800" cy="1557310"/>
          </a:xfrm>
        </p:spPr>
        <p:txBody>
          <a:bodyPr>
            <a:normAutofit/>
          </a:bodyPr>
          <a:lstStyle/>
          <a:p>
            <a:r>
              <a:rPr lang="en-US" dirty="0">
                <a:solidFill>
                  <a:schemeClr val="bg1"/>
                </a:solidFill>
              </a:rPr>
              <a:t>For more details on how to buy AFVs…</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pic>
        <p:nvPicPr>
          <p:cNvPr id="14" name="Picture 13"/>
          <p:cNvPicPr>
            <a:picLocks noChangeAspect="1"/>
          </p:cNvPicPr>
          <p:nvPr/>
        </p:nvPicPr>
        <p:blipFill>
          <a:blip r:embed="rId4"/>
          <a:stretch>
            <a:fillRect/>
          </a:stretch>
        </p:blipFill>
        <p:spPr>
          <a:xfrm rot="21066134">
            <a:off x="327659" y="1491895"/>
            <a:ext cx="2283161" cy="2959004"/>
          </a:xfrm>
          <a:prstGeom prst="rect">
            <a:avLst/>
          </a:prstGeom>
          <a:effectLst>
            <a:innerShdw blurRad="114300">
              <a:prstClr val="black"/>
            </a:innerShdw>
          </a:effectLst>
        </p:spPr>
      </p:pic>
      <p:pic>
        <p:nvPicPr>
          <p:cNvPr id="15" name="Picture 14"/>
          <p:cNvPicPr>
            <a:picLocks noChangeAspect="1"/>
          </p:cNvPicPr>
          <p:nvPr/>
        </p:nvPicPr>
        <p:blipFill>
          <a:blip r:embed="rId5"/>
          <a:stretch>
            <a:fillRect/>
          </a:stretch>
        </p:blipFill>
        <p:spPr>
          <a:xfrm>
            <a:off x="2441074" y="1428729"/>
            <a:ext cx="2294123" cy="2962656"/>
          </a:xfrm>
          <a:prstGeom prst="rect">
            <a:avLst/>
          </a:prstGeom>
          <a:effectLst>
            <a:innerShdw blurRad="114300">
              <a:prstClr val="black"/>
            </a:innerShdw>
          </a:effectLst>
        </p:spPr>
      </p:pic>
      <p:pic>
        <p:nvPicPr>
          <p:cNvPr id="16" name="Picture 15"/>
          <p:cNvPicPr>
            <a:picLocks noChangeAspect="1"/>
          </p:cNvPicPr>
          <p:nvPr/>
        </p:nvPicPr>
        <p:blipFill>
          <a:blip r:embed="rId6"/>
          <a:stretch>
            <a:fillRect/>
          </a:stretch>
        </p:blipFill>
        <p:spPr>
          <a:xfrm rot="579626">
            <a:off x="6661710" y="1730909"/>
            <a:ext cx="2286765" cy="2962656"/>
          </a:xfrm>
          <a:prstGeom prst="rect">
            <a:avLst/>
          </a:prstGeom>
          <a:effectLst>
            <a:innerShdw blurRad="114300">
              <a:prstClr val="black"/>
            </a:innerShdw>
          </a:effectLst>
        </p:spPr>
      </p:pic>
      <p:pic>
        <p:nvPicPr>
          <p:cNvPr id="17" name="Picture 16"/>
          <p:cNvPicPr>
            <a:picLocks noChangeAspect="1"/>
          </p:cNvPicPr>
          <p:nvPr/>
        </p:nvPicPr>
        <p:blipFill>
          <a:blip r:embed="rId7"/>
          <a:stretch>
            <a:fillRect/>
          </a:stretch>
        </p:blipFill>
        <p:spPr>
          <a:xfrm>
            <a:off x="4418765" y="1500465"/>
            <a:ext cx="2290604" cy="2962656"/>
          </a:xfrm>
          <a:prstGeom prst="rect">
            <a:avLst/>
          </a:prstGeom>
          <a:effectLst>
            <a:innerShdw blurRad="114300">
              <a:prstClr val="black"/>
            </a:innerShdw>
          </a:effectLst>
        </p:spPr>
      </p:pic>
      <p:pic>
        <p:nvPicPr>
          <p:cNvPr id="18" name="Picture 17"/>
          <p:cNvPicPr>
            <a:picLocks noChangeAspect="1"/>
          </p:cNvPicPr>
          <p:nvPr/>
        </p:nvPicPr>
        <p:blipFill rotWithShape="1">
          <a:blip r:embed="rId8"/>
          <a:srcRect b="62553"/>
          <a:stretch/>
        </p:blipFill>
        <p:spPr>
          <a:xfrm>
            <a:off x="243190" y="4826997"/>
            <a:ext cx="6919908" cy="1378798"/>
          </a:xfrm>
          <a:prstGeom prst="rect">
            <a:avLst/>
          </a:prstGeom>
          <a:effectLst>
            <a:innerShdw blurRad="114300">
              <a:prstClr val="black"/>
            </a:innerShdw>
          </a:effectLst>
        </p:spPr>
      </p:pic>
    </p:spTree>
    <p:extLst>
      <p:ext uri="{BB962C8B-B14F-4D97-AF65-F5344CB8AC3E}">
        <p14:creationId xmlns:p14="http://schemas.microsoft.com/office/powerpoint/2010/main" val="272898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2768" y="1032944"/>
            <a:ext cx="4275021" cy="4885204"/>
          </a:xfrm>
        </p:spPr>
        <p:txBody>
          <a:bodyPr>
            <a:normAutofit fontScale="92500"/>
          </a:bodyPr>
          <a:lstStyle/>
          <a:p>
            <a:pPr marL="342900" indent="-342900">
              <a:spcBef>
                <a:spcPts val="2400"/>
              </a:spcBef>
              <a:buClr>
                <a:schemeClr val="bg2"/>
              </a:buClr>
              <a:buFont typeface="Wingdings" panose="05000000000000000000" pitchFamily="2" charset="2"/>
              <a:buChar char="§"/>
            </a:pPr>
            <a:r>
              <a:rPr lang="en-US" sz="2200" dirty="0">
                <a:solidFill>
                  <a:srgbClr val="062848"/>
                </a:solidFill>
              </a:rPr>
              <a:t>National Joint Powers Alliance</a:t>
            </a:r>
          </a:p>
          <a:p>
            <a:pPr marL="342900" indent="-342900">
              <a:spcBef>
                <a:spcPts val="2400"/>
              </a:spcBef>
              <a:buClr>
                <a:schemeClr val="bg2"/>
              </a:buClr>
              <a:buFont typeface="Wingdings" panose="05000000000000000000" pitchFamily="2" charset="2"/>
              <a:buChar char="§"/>
            </a:pPr>
            <a:r>
              <a:rPr lang="en-US" sz="2200" dirty="0">
                <a:solidFill>
                  <a:srgbClr val="062848"/>
                </a:solidFill>
              </a:rPr>
              <a:t>A </a:t>
            </a:r>
            <a:r>
              <a:rPr lang="en-US" sz="2200" b="1" dirty="0">
                <a:solidFill>
                  <a:srgbClr val="062848"/>
                </a:solidFill>
              </a:rPr>
              <a:t>government agency</a:t>
            </a:r>
            <a:r>
              <a:rPr lang="en-US" sz="2200" dirty="0">
                <a:solidFill>
                  <a:srgbClr val="062848"/>
                </a:solidFill>
              </a:rPr>
              <a:t>, governed by a publicly elected board of directors (M.S.123A.21)</a:t>
            </a:r>
          </a:p>
          <a:p>
            <a:pPr marL="342900" indent="-342900">
              <a:spcBef>
                <a:spcPts val="2400"/>
              </a:spcBef>
              <a:buClr>
                <a:schemeClr val="bg2"/>
              </a:buClr>
              <a:buFont typeface="Wingdings" panose="05000000000000000000" pitchFamily="2" charset="2"/>
              <a:buChar char="§"/>
            </a:pPr>
            <a:r>
              <a:rPr lang="en-US" sz="2200" dirty="0">
                <a:solidFill>
                  <a:srgbClr val="062848"/>
                </a:solidFill>
              </a:rPr>
              <a:t>NJPA facilitates a 12-step </a:t>
            </a:r>
            <a:r>
              <a:rPr lang="en-US" sz="2200" b="1" dirty="0">
                <a:solidFill>
                  <a:srgbClr val="062848"/>
                </a:solidFill>
              </a:rPr>
              <a:t>competitive solicitation</a:t>
            </a:r>
            <a:r>
              <a:rPr lang="en-US" sz="2200" dirty="0">
                <a:solidFill>
                  <a:srgbClr val="062848"/>
                </a:solidFill>
              </a:rPr>
              <a:t> and contract award process nationally</a:t>
            </a:r>
          </a:p>
          <a:p>
            <a:pPr marL="342900" indent="-342900">
              <a:spcBef>
                <a:spcPts val="2400"/>
              </a:spcBef>
              <a:buClr>
                <a:schemeClr val="bg2"/>
              </a:buClr>
              <a:buFont typeface="Wingdings" panose="05000000000000000000" pitchFamily="2" charset="2"/>
              <a:buChar char="§"/>
            </a:pPr>
            <a:r>
              <a:rPr lang="en-US" sz="2200" dirty="0">
                <a:solidFill>
                  <a:srgbClr val="062848"/>
                </a:solidFill>
              </a:rPr>
              <a:t>Membership</a:t>
            </a:r>
          </a:p>
          <a:p>
            <a:pPr marL="800100" lvl="1" indent="-342900">
              <a:spcBef>
                <a:spcPts val="2400"/>
              </a:spcBef>
              <a:buClr>
                <a:schemeClr val="bg2"/>
              </a:buClr>
              <a:buFont typeface="Wingdings" panose="05000000000000000000" pitchFamily="2" charset="2"/>
              <a:buChar char="§"/>
            </a:pPr>
            <a:r>
              <a:rPr lang="en-US" sz="1800" dirty="0">
                <a:solidFill>
                  <a:srgbClr val="062848"/>
                </a:solidFill>
              </a:rPr>
              <a:t>State and local government agencies</a:t>
            </a:r>
          </a:p>
          <a:p>
            <a:pPr marL="800100" lvl="1" indent="-342900">
              <a:spcBef>
                <a:spcPts val="2400"/>
              </a:spcBef>
              <a:buClr>
                <a:schemeClr val="bg2"/>
              </a:buClr>
              <a:buFont typeface="Wingdings" panose="05000000000000000000" pitchFamily="2" charset="2"/>
              <a:buChar char="§"/>
            </a:pPr>
            <a:r>
              <a:rPr lang="en-US" sz="1800" dirty="0">
                <a:solidFill>
                  <a:srgbClr val="062848"/>
                </a:solidFill>
              </a:rPr>
              <a:t>Public and private education</a:t>
            </a:r>
          </a:p>
          <a:p>
            <a:pPr marL="800100" lvl="1" indent="-342900">
              <a:spcBef>
                <a:spcPts val="2400"/>
              </a:spcBef>
              <a:buClr>
                <a:schemeClr val="bg2"/>
              </a:buClr>
              <a:buFont typeface="Wingdings" panose="05000000000000000000" pitchFamily="2" charset="2"/>
              <a:buChar char="§"/>
            </a:pPr>
            <a:r>
              <a:rPr lang="en-US" sz="1800" dirty="0">
                <a:solidFill>
                  <a:srgbClr val="062848"/>
                </a:solidFill>
              </a:rPr>
              <a:t>Other tax exempt organizations</a:t>
            </a:r>
          </a:p>
          <a:p>
            <a:pPr marL="0" indent="0">
              <a:buNone/>
            </a:pPr>
            <a:endParaRPr lang="en-US" sz="1900" dirty="0"/>
          </a:p>
        </p:txBody>
      </p:sp>
      <p:sp>
        <p:nvSpPr>
          <p:cNvPr id="4" name="Rectangle 3"/>
          <p:cNvSpPr/>
          <p:nvPr/>
        </p:nvSpPr>
        <p:spPr>
          <a:xfrm>
            <a:off x="-2151" y="230689"/>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1" y="83248"/>
            <a:ext cx="8374598" cy="978385"/>
          </a:xfrm>
        </p:spPr>
        <p:txBody>
          <a:bodyPr>
            <a:noAutofit/>
          </a:bodyPr>
          <a:lstStyle/>
          <a:p>
            <a:r>
              <a:rPr lang="en-US" sz="3600" dirty="0">
                <a:solidFill>
                  <a:schemeClr val="bg1"/>
                </a:solidFill>
              </a:rPr>
              <a:t>Public National Procurement Partner: NJPA</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74" y="1353140"/>
            <a:ext cx="2859752" cy="4285678"/>
          </a:xfrm>
          <a:prstGeom prst="rect">
            <a:avLst/>
          </a:prstGeom>
          <a:ln w="38100">
            <a:solidFill>
              <a:schemeClr val="bg1"/>
            </a:solidFill>
          </a:ln>
          <a:effectLst>
            <a:glow rad="63500">
              <a:schemeClr val="accent3">
                <a:satMod val="175000"/>
                <a:alpha val="40000"/>
              </a:schemeClr>
            </a:glow>
          </a:effectLst>
        </p:spPr>
      </p:pic>
    </p:spTree>
    <p:extLst>
      <p:ext uri="{BB962C8B-B14F-4D97-AF65-F5344CB8AC3E}">
        <p14:creationId xmlns:p14="http://schemas.microsoft.com/office/powerpoint/2010/main" val="308440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436" y="1005940"/>
            <a:ext cx="8409481" cy="5065295"/>
          </a:xfrm>
        </p:spPr>
        <p:txBody>
          <a:bodyPr>
            <a:noAutofit/>
          </a:bodyPr>
          <a:lstStyle/>
          <a:p>
            <a:pPr marL="0" indent="0">
              <a:buNone/>
            </a:pPr>
            <a:endParaRPr lang="en-US" sz="2200" b="1" dirty="0"/>
          </a:p>
          <a:p>
            <a:pPr marL="0" indent="0">
              <a:buNone/>
            </a:pPr>
            <a:r>
              <a:rPr lang="en-US" sz="2200" b="1" dirty="0"/>
              <a:t>Industry–leading vehicle vendors offering alternative fuel options</a:t>
            </a:r>
          </a:p>
          <a:p>
            <a:pPr lvl="1">
              <a:buFont typeface="Wingdings" panose="05000000000000000000" pitchFamily="2" charset="2"/>
              <a:buChar char="§"/>
            </a:pPr>
            <a:r>
              <a:rPr lang="en-US" sz="2200" dirty="0"/>
              <a:t>OEM offerings</a:t>
            </a:r>
          </a:p>
          <a:p>
            <a:pPr lvl="1">
              <a:buFont typeface="Wingdings" panose="05000000000000000000" pitchFamily="2" charset="2"/>
              <a:buChar char="§"/>
            </a:pPr>
            <a:r>
              <a:rPr lang="en-US" sz="2200" dirty="0"/>
              <a:t>Turn key units</a:t>
            </a:r>
          </a:p>
          <a:p>
            <a:pPr lvl="1">
              <a:buFont typeface="Wingdings" panose="05000000000000000000" pitchFamily="2" charset="2"/>
              <a:buChar char="§"/>
            </a:pPr>
            <a:r>
              <a:rPr lang="en-US" sz="2200" dirty="0"/>
              <a:t>Alternative Fuel upfitting</a:t>
            </a:r>
          </a:p>
          <a:p>
            <a:pPr lvl="1">
              <a:buFont typeface="Wingdings" panose="05000000000000000000" pitchFamily="2" charset="2"/>
              <a:buChar char="§"/>
            </a:pPr>
            <a:r>
              <a:rPr lang="en-US" sz="2200" dirty="0"/>
              <a:t>Standard </a:t>
            </a:r>
            <a:r>
              <a:rPr lang="en-US" sz="2200" dirty="0" err="1"/>
              <a:t>upfitting</a:t>
            </a:r>
            <a:endParaRPr lang="en-US" sz="2200" dirty="0"/>
          </a:p>
          <a:p>
            <a:pPr lvl="1">
              <a:buFont typeface="Wingdings" panose="05000000000000000000" pitchFamily="2" charset="2"/>
              <a:buChar char="§"/>
            </a:pPr>
            <a:r>
              <a:rPr lang="en-US" sz="2200" dirty="0"/>
              <a:t>EVSE</a:t>
            </a:r>
          </a:p>
          <a:p>
            <a:pPr marL="457200" lvl="1" indent="0">
              <a:buNone/>
            </a:pPr>
            <a:endParaRPr lang="en-US" sz="2200" dirty="0"/>
          </a:p>
          <a:p>
            <a:pPr marL="0" indent="0">
              <a:buNone/>
            </a:pPr>
            <a:r>
              <a:rPr lang="en-US" sz="2200" b="1" dirty="0"/>
              <a:t>Competitively awarded Leasing options</a:t>
            </a:r>
          </a:p>
          <a:p>
            <a:pPr lvl="1">
              <a:buFont typeface="Wingdings" panose="05000000000000000000" pitchFamily="2" charset="2"/>
              <a:buChar char="§"/>
            </a:pPr>
            <a:r>
              <a:rPr lang="en-US" sz="2200" dirty="0"/>
              <a:t>National Cooperative Leasing                              </a:t>
            </a:r>
          </a:p>
          <a:p>
            <a:pPr marL="457200" lvl="1" indent="0">
              <a:buNone/>
            </a:pPr>
            <a:endParaRPr lang="en-US" sz="2200" dirty="0"/>
          </a:p>
          <a:p>
            <a:pPr marL="0" indent="0">
              <a:buNone/>
            </a:pPr>
            <a:endParaRPr lang="en-US" sz="1800" b="1" dirty="0"/>
          </a:p>
          <a:p>
            <a:pPr marL="0" indent="0">
              <a:buNone/>
            </a:pPr>
            <a:endParaRPr lang="en-US" sz="1800" b="1" dirty="0"/>
          </a:p>
        </p:txBody>
      </p:sp>
      <p:sp>
        <p:nvSpPr>
          <p:cNvPr id="4" name="Rectangle 3"/>
          <p:cNvSpPr/>
          <p:nvPr/>
        </p:nvSpPr>
        <p:spPr>
          <a:xfrm>
            <a:off x="2153" y="256568"/>
            <a:ext cx="9144000" cy="651510"/>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905" y="5946838"/>
            <a:ext cx="1823085" cy="432108"/>
          </a:xfrm>
          <a:prstGeom prst="rect">
            <a:avLst/>
          </a:prstGeom>
        </p:spPr>
      </p:pic>
      <p:sp>
        <p:nvSpPr>
          <p:cNvPr id="2" name="Title 1"/>
          <p:cNvSpPr>
            <a:spLocks noGrp="1"/>
          </p:cNvSpPr>
          <p:nvPr>
            <p:ph type="title"/>
          </p:nvPr>
        </p:nvSpPr>
        <p:spPr>
          <a:xfrm>
            <a:off x="243190" y="-196332"/>
            <a:ext cx="7934651" cy="1557310"/>
          </a:xfrm>
        </p:spPr>
        <p:txBody>
          <a:bodyPr>
            <a:normAutofit/>
          </a:bodyPr>
          <a:lstStyle/>
          <a:p>
            <a:r>
              <a:rPr lang="en-US" dirty="0">
                <a:solidFill>
                  <a:schemeClr val="bg1"/>
                </a:solidFill>
              </a:rPr>
              <a:t>What does NJPA offer?</a:t>
            </a:r>
          </a:p>
        </p:txBody>
      </p:sp>
      <p:sp>
        <p:nvSpPr>
          <p:cNvPr id="8" name="Rectangle 7"/>
          <p:cNvSpPr/>
          <p:nvPr/>
        </p:nvSpPr>
        <p:spPr>
          <a:xfrm>
            <a:off x="0" y="6476808"/>
            <a:ext cx="9141849" cy="221779"/>
          </a:xfrm>
          <a:prstGeom prst="rect">
            <a:avLst/>
          </a:prstGeom>
          <a:solidFill>
            <a:srgbClr val="03A1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4"/>
          <a:stretch>
            <a:fillRect/>
          </a:stretch>
        </p:blipFill>
        <p:spPr>
          <a:xfrm>
            <a:off x="5945510" y="3178165"/>
            <a:ext cx="1048603" cy="1481456"/>
          </a:xfrm>
          <a:prstGeom prst="rect">
            <a:avLst/>
          </a:prstGeom>
        </p:spPr>
      </p:pic>
    </p:spTree>
    <p:extLst>
      <p:ext uri="{BB962C8B-B14F-4D97-AF65-F5344CB8AC3E}">
        <p14:creationId xmlns:p14="http://schemas.microsoft.com/office/powerpoint/2010/main" val="2685259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20774</TotalTime>
  <Words>829</Words>
  <Application>Microsoft Office PowerPoint</Application>
  <PresentationFormat>On-screen Show (4:3)</PresentationFormat>
  <Paragraphs>207</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Aggregated Alternative Technology Alliance  </vt:lpstr>
      <vt:lpstr>National Association of Regional Councils</vt:lpstr>
      <vt:lpstr>F4F Partners </vt:lpstr>
      <vt:lpstr>F4F Goals </vt:lpstr>
      <vt:lpstr>F4F – Project Design</vt:lpstr>
      <vt:lpstr>Two parallel efforts under F4F</vt:lpstr>
      <vt:lpstr>For more details on how to buy AFVs…</vt:lpstr>
      <vt:lpstr>Public National Procurement Partner: NJPA</vt:lpstr>
      <vt:lpstr>What does NJPA offer?</vt:lpstr>
      <vt:lpstr>Value of NJPA Membership </vt:lpstr>
      <vt:lpstr>Vendors available through NJPA </vt:lpstr>
      <vt:lpstr>NJPA - Electric Vehicle Supply Equipment</vt:lpstr>
      <vt:lpstr>NJPA – October Opportunities </vt:lpstr>
      <vt:lpstr>NJPA - National Auto Fleet Group </vt:lpstr>
      <vt:lpstr>NJPA - National Auto Fleet Group </vt:lpstr>
      <vt:lpstr>NAFG October Opportunities Pricing Grid  </vt:lpstr>
      <vt:lpstr>Zenith Electric: Product Line</vt:lpstr>
      <vt:lpstr>PowerPoint Presentation</vt:lpstr>
      <vt:lpstr>Contact Information </vt:lpstr>
      <vt:lpstr>Webinar </vt:lpstr>
      <vt:lpstr>Next Steps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Aggregated Alternative Technology Alliance</dc:title>
  <dc:creator>Sarah Reed</dc:creator>
  <cp:lastModifiedBy>Sarah Reed</cp:lastModifiedBy>
  <cp:revision>218</cp:revision>
  <cp:lastPrinted>2017-09-29T16:36:19Z</cp:lastPrinted>
  <dcterms:created xsi:type="dcterms:W3CDTF">2017-04-03T15:09:34Z</dcterms:created>
  <dcterms:modified xsi:type="dcterms:W3CDTF">2017-10-02T01:36:49Z</dcterms:modified>
</cp:coreProperties>
</file>