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430" r:id="rId2"/>
    <p:sldId id="442" r:id="rId3"/>
    <p:sldId id="445" r:id="rId4"/>
    <p:sldId id="443" r:id="rId5"/>
    <p:sldId id="454" r:id="rId6"/>
    <p:sldId id="432" r:id="rId7"/>
    <p:sldId id="448" r:id="rId8"/>
    <p:sldId id="456" r:id="rId9"/>
    <p:sldId id="455" r:id="rId10"/>
    <p:sldId id="453" r:id="rId11"/>
    <p:sldId id="43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MacComiskey" initials="MM" lastIdx="1" clrIdx="0">
    <p:extLst>
      <p:ext uri="{19B8F6BF-5375-455C-9EA6-DF929625EA0E}">
        <p15:presenceInfo xmlns:p15="http://schemas.microsoft.com/office/powerpoint/2012/main" userId="0d89b771b2e3a89b" providerId="Windows Live"/>
      </p:ext>
    </p:extLst>
  </p:cmAuthor>
  <p:cmAuthor id="2" name="adam.gabardy" initials="AVG" lastIdx="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CFC"/>
    <a:srgbClr val="F8F8F8"/>
    <a:srgbClr val="265C8D"/>
    <a:srgbClr val="959595"/>
    <a:srgbClr val="E21E27"/>
    <a:srgbClr val="275C8D"/>
    <a:srgbClr val="5D7091"/>
    <a:srgbClr val="E51B24"/>
    <a:srgbClr val="C03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201" autoAdjust="0"/>
    <p:restoredTop sz="23089" autoAdjust="0"/>
  </p:normalViewPr>
  <p:slideViewPr>
    <p:cSldViewPr snapToGrid="0" snapToObjects="1">
      <p:cViewPr varScale="1">
        <p:scale>
          <a:sx n="59" d="100"/>
          <a:sy n="59" d="100"/>
        </p:scale>
        <p:origin x="51" y="440"/>
      </p:cViewPr>
      <p:guideLst/>
    </p:cSldViewPr>
  </p:slideViewPr>
  <p:notesTextViewPr>
    <p:cViewPr>
      <p:scale>
        <a:sx n="1" d="1"/>
        <a:sy n="1" d="1"/>
      </p:scale>
      <p:origin x="0" y="-315"/>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21199-5B9F-4959-97F9-A1F39875A436}" type="datetimeFigureOut">
              <a:rPr lang="en-US" smtClean="0"/>
              <a:t>9/30/2019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EE033-7B3A-4E82-BAC5-727CDE78CB5C}" type="slidenum">
              <a:rPr lang="en-US" smtClean="0"/>
              <a:t>‹#›</a:t>
            </a:fld>
            <a:endParaRPr lang="en-US" dirty="0"/>
          </a:p>
        </p:txBody>
      </p:sp>
    </p:spTree>
    <p:extLst>
      <p:ext uri="{BB962C8B-B14F-4D97-AF65-F5344CB8AC3E}">
        <p14:creationId xmlns:p14="http://schemas.microsoft.com/office/powerpoint/2010/main" val="875392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attending this conference</a:t>
            </a:r>
          </a:p>
          <a:p>
            <a:r>
              <a:rPr lang="en-US" baseline="0" dirty="0" smtClean="0"/>
              <a:t>Today’s topic…</a:t>
            </a:r>
          </a:p>
          <a:p>
            <a:endParaRPr lang="en-US" baseline="0" dirty="0" smtClean="0"/>
          </a:p>
          <a:p>
            <a:r>
              <a:rPr lang="en-US" baseline="0" dirty="0" smtClean="0"/>
              <a:t>HOW CAN TELEMATICS DATA BENEFIT YOU?</a:t>
            </a:r>
          </a:p>
          <a:p>
            <a:endParaRPr lang="en-US" dirty="0"/>
          </a:p>
        </p:txBody>
      </p:sp>
      <p:sp>
        <p:nvSpPr>
          <p:cNvPr id="4" name="Slide Number Placeholder 3"/>
          <p:cNvSpPr>
            <a:spLocks noGrp="1"/>
          </p:cNvSpPr>
          <p:nvPr>
            <p:ph type="sldNum" sz="quarter" idx="10"/>
          </p:nvPr>
        </p:nvSpPr>
        <p:spPr/>
        <p:txBody>
          <a:bodyPr/>
          <a:lstStyle/>
          <a:p>
            <a:fld id="{990EE033-7B3A-4E82-BAC5-727CDE78CB5C}" type="slidenum">
              <a:rPr lang="en-US" smtClean="0"/>
              <a:t>1</a:t>
            </a:fld>
            <a:endParaRPr lang="en-US" dirty="0"/>
          </a:p>
        </p:txBody>
      </p:sp>
    </p:spTree>
    <p:extLst>
      <p:ext uri="{BB962C8B-B14F-4D97-AF65-F5344CB8AC3E}">
        <p14:creationId xmlns:p14="http://schemas.microsoft.com/office/powerpoint/2010/main" val="3178549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is </a:t>
            </a:r>
            <a:r>
              <a:rPr lang="en-US" baseline="0" dirty="0" smtClean="0"/>
              <a:t>basic </a:t>
            </a:r>
          </a:p>
          <a:p>
            <a:endParaRPr lang="en-US" baseline="0" dirty="0" smtClean="0"/>
          </a:p>
          <a:p>
            <a:r>
              <a:rPr lang="en-US" baseline="0" dirty="0" smtClean="0"/>
              <a:t>Speeding / Rapid acceleration / Hard braking / High G turns; and yes, everyone can do that.  Collecting that data isn’t hard – delivering it in a way that you can use it… is. </a:t>
            </a:r>
          </a:p>
          <a:p>
            <a:r>
              <a:rPr lang="en-US" baseline="0" dirty="0" smtClean="0"/>
              <a:t>Having this data can support your current driver policy or help you create one.</a:t>
            </a:r>
          </a:p>
          <a:p>
            <a:r>
              <a:rPr lang="en-US" baseline="0" dirty="0" smtClean="0"/>
              <a:t>It can also help enforce that policy, but this data has to come to you without being overwhelming.</a:t>
            </a:r>
          </a:p>
          <a:p>
            <a:endParaRPr lang="en-US" baseline="0" dirty="0" smtClean="0"/>
          </a:p>
        </p:txBody>
      </p:sp>
      <p:sp>
        <p:nvSpPr>
          <p:cNvPr id="4" name="Slide Number Placeholder 3"/>
          <p:cNvSpPr>
            <a:spLocks noGrp="1"/>
          </p:cNvSpPr>
          <p:nvPr>
            <p:ph type="sldNum" sz="quarter" idx="10"/>
          </p:nvPr>
        </p:nvSpPr>
        <p:spPr/>
        <p:txBody>
          <a:bodyPr/>
          <a:lstStyle/>
          <a:p>
            <a:fld id="{990EE033-7B3A-4E82-BAC5-727CDE78CB5C}" type="slidenum">
              <a:rPr lang="en-US" smtClean="0"/>
              <a:t>10</a:t>
            </a:fld>
            <a:endParaRPr lang="en-US" dirty="0"/>
          </a:p>
        </p:txBody>
      </p:sp>
    </p:spTree>
    <p:extLst>
      <p:ext uri="{BB962C8B-B14F-4D97-AF65-F5344CB8AC3E}">
        <p14:creationId xmlns:p14="http://schemas.microsoft.com/office/powerpoint/2010/main" val="1592090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have a telematics vendor that isn’t addressing all these basic needs, I suggest you find one that does. When seeking a provider, I encourage you to share your goals, your initiatives with them. If their solution is to show you more cool features, you might want to start talking to someone else.  </a:t>
            </a:r>
          </a:p>
          <a:p>
            <a:endParaRPr lang="en-US" baseline="0" dirty="0" smtClean="0"/>
          </a:p>
          <a:p>
            <a:r>
              <a:rPr lang="en-US" baseline="0" dirty="0" smtClean="0"/>
              <a:t>Telematics data can and should be a game changer. It can save you time, and money, but did you know it can also save lives? If you don’t believe that, stop by our booth and I’ll tell you exactly how one company did that. It’s an incredible story.</a:t>
            </a:r>
            <a:endParaRPr lang="en-US" dirty="0"/>
          </a:p>
        </p:txBody>
      </p:sp>
      <p:sp>
        <p:nvSpPr>
          <p:cNvPr id="4" name="Slide Number Placeholder 3"/>
          <p:cNvSpPr>
            <a:spLocks noGrp="1"/>
          </p:cNvSpPr>
          <p:nvPr>
            <p:ph type="sldNum" sz="quarter" idx="10"/>
          </p:nvPr>
        </p:nvSpPr>
        <p:spPr/>
        <p:txBody>
          <a:bodyPr/>
          <a:lstStyle/>
          <a:p>
            <a:fld id="{990EE033-7B3A-4E82-BAC5-727CDE78CB5C}" type="slidenum">
              <a:rPr lang="en-US" smtClean="0"/>
              <a:t>11</a:t>
            </a:fld>
            <a:endParaRPr lang="en-US" dirty="0"/>
          </a:p>
        </p:txBody>
      </p:sp>
    </p:spTree>
    <p:extLst>
      <p:ext uri="{BB962C8B-B14F-4D97-AF65-F5344CB8AC3E}">
        <p14:creationId xmlns:p14="http://schemas.microsoft.com/office/powerpoint/2010/main" val="370277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B</a:t>
            </a:r>
            <a:r>
              <a:rPr lang="en-US" sz="1200" kern="1200" baseline="0" dirty="0" smtClean="0">
                <a:solidFill>
                  <a:schemeClr val="tx1"/>
                </a:solidFill>
                <a:effectLst/>
                <a:latin typeface="+mn-lt"/>
                <a:ea typeface="+mn-ea"/>
                <a:cs typeface="+mn-cs"/>
              </a:rPr>
              <a:t>efore discussing that, </a:t>
            </a:r>
            <a:r>
              <a:rPr lang="en-US" sz="1200" kern="1200" dirty="0" smtClean="0">
                <a:solidFill>
                  <a:schemeClr val="tx1"/>
                </a:solidFill>
                <a:effectLst/>
                <a:latin typeface="+mn-lt"/>
                <a:ea typeface="+mn-ea"/>
                <a:cs typeface="+mn-cs"/>
              </a:rPr>
              <a:t>lets understand that not all GPS / Telematics</a:t>
            </a:r>
            <a:r>
              <a:rPr lang="en-US" sz="1200" kern="1200" baseline="0" dirty="0" smtClean="0">
                <a:solidFill>
                  <a:schemeClr val="tx1"/>
                </a:solidFill>
                <a:effectLst/>
                <a:latin typeface="+mn-lt"/>
                <a:ea typeface="+mn-ea"/>
                <a:cs typeface="+mn-cs"/>
              </a:rPr>
              <a:t> vendors are created equal. Just like everyone in this room , you must support a wide range of services to your customers. I hear it all the time… “You guys are all the same”, but what we’ve found that we fall into one of three categories:</a:t>
            </a:r>
          </a:p>
          <a:p>
            <a:pPr fontAlgn="base"/>
            <a:endParaRPr lang="en-US" sz="1200" kern="1200" baseline="0" dirty="0" smtClean="0">
              <a:solidFill>
                <a:schemeClr val="tx1"/>
              </a:solidFill>
              <a:effectLst/>
              <a:latin typeface="+mn-lt"/>
              <a:ea typeface="+mn-ea"/>
              <a:cs typeface="+mn-cs"/>
            </a:endParaRPr>
          </a:p>
          <a:p>
            <a:pPr fontAlgn="base"/>
            <a:r>
              <a:rPr lang="en-US" sz="1200" b="1" kern="1200" dirty="0" smtClean="0">
                <a:solidFill>
                  <a:schemeClr val="tx1"/>
                </a:solidFill>
                <a:effectLst/>
                <a:latin typeface="+mn-lt"/>
                <a:ea typeface="+mn-ea"/>
                <a:cs typeface="+mn-cs"/>
              </a:rPr>
              <a:t>Effective Level </a:t>
            </a:r>
            <a:r>
              <a:rPr lang="en-US" sz="1200" kern="1200" dirty="0" smtClean="0">
                <a:solidFill>
                  <a:schemeClr val="tx1"/>
                </a:solidFill>
                <a:effectLst/>
                <a:latin typeface="+mn-lt"/>
                <a:ea typeface="+mn-ea"/>
                <a:cs typeface="+mn-cs"/>
              </a:rPr>
              <a:t>vendors offer very basic features for businesses looking for a cost-effective technology. While these vendors may offer a lower price for their solution, they typically don’t offer customer service options. This is the best option if you are just looking for dots on a map only.</a:t>
            </a:r>
          </a:p>
          <a:p>
            <a:pPr fontAlgn="base"/>
            <a:endParaRPr lang="en-US" sz="1200" kern="1200" dirty="0" smtClean="0">
              <a:solidFill>
                <a:schemeClr val="tx1"/>
              </a:solidFill>
              <a:effectLst/>
              <a:latin typeface="+mn-lt"/>
              <a:ea typeface="+mn-ea"/>
              <a:cs typeface="+mn-cs"/>
            </a:endParaRPr>
          </a:p>
          <a:p>
            <a:pPr fontAlgn="base"/>
            <a:r>
              <a:rPr lang="en-US" sz="1200" b="1" kern="1200" dirty="0" smtClean="0">
                <a:solidFill>
                  <a:schemeClr val="tx1"/>
                </a:solidFill>
                <a:effectLst/>
                <a:latin typeface="+mn-lt"/>
                <a:ea typeface="+mn-ea"/>
                <a:cs typeface="+mn-cs"/>
              </a:rPr>
              <a:t>Enhanced Level </a:t>
            </a:r>
            <a:r>
              <a:rPr lang="en-US" sz="1200" kern="1200" dirty="0" smtClean="0">
                <a:solidFill>
                  <a:schemeClr val="tx1"/>
                </a:solidFill>
                <a:effectLst/>
                <a:latin typeface="+mn-lt"/>
                <a:ea typeface="+mn-ea"/>
                <a:cs typeface="+mn-cs"/>
              </a:rPr>
              <a:t>vendors offer more features and reportin</a:t>
            </a:r>
            <a:r>
              <a:rPr lang="en-US" sz="1200" kern="1200" baseline="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 These are usually larger companies and telecoms with vast resources so they definitely have cool features, but 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 also leave you feeling like a number. This</a:t>
            </a:r>
            <a:r>
              <a:rPr lang="en-US" sz="1200" kern="1200" baseline="0" dirty="0" smtClean="0">
                <a:solidFill>
                  <a:schemeClr val="tx1"/>
                </a:solidFill>
                <a:effectLst/>
                <a:latin typeface="+mn-lt"/>
                <a:ea typeface="+mn-ea"/>
                <a:cs typeface="+mn-cs"/>
              </a:rPr>
              <a:t> level is best for those that want to manage the roll out, training, and account setup on your own.</a:t>
            </a:r>
            <a:endParaRPr lang="en-US" sz="1200" kern="1200" dirty="0" smtClean="0">
              <a:solidFill>
                <a:schemeClr val="tx1"/>
              </a:solidFill>
              <a:effectLst/>
              <a:latin typeface="+mn-lt"/>
              <a:ea typeface="+mn-ea"/>
              <a:cs typeface="+mn-cs"/>
            </a:endParaRPr>
          </a:p>
          <a:p>
            <a:pPr fontAlgn="base"/>
            <a:endParaRPr lang="en-US" sz="1200" kern="1200" dirty="0" smtClean="0">
              <a:solidFill>
                <a:schemeClr val="tx1"/>
              </a:solidFill>
              <a:effectLst/>
              <a:latin typeface="+mn-lt"/>
              <a:ea typeface="+mn-ea"/>
              <a:cs typeface="+mn-cs"/>
            </a:endParaRPr>
          </a:p>
          <a:p>
            <a:pPr fontAlgn="base"/>
            <a:r>
              <a:rPr lang="en-US" sz="1200" b="1" kern="1200" dirty="0" smtClean="0">
                <a:solidFill>
                  <a:schemeClr val="tx1"/>
                </a:solidFill>
                <a:effectLst/>
                <a:latin typeface="+mn-lt"/>
                <a:ea typeface="+mn-ea"/>
                <a:cs typeface="+mn-cs"/>
              </a:rPr>
              <a:t>Fully Engaged </a:t>
            </a:r>
            <a:r>
              <a:rPr lang="en-US" sz="1200" kern="1200" dirty="0" smtClean="0">
                <a:solidFill>
                  <a:schemeClr val="tx1"/>
                </a:solidFill>
                <a:effectLst/>
                <a:latin typeface="+mn-lt"/>
                <a:ea typeface="+mn-ea"/>
                <a:cs typeface="+mn-cs"/>
              </a:rPr>
              <a:t>vendors approach things differently. They seek to understand what the customer needs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goals are. They engage in strategic planning and ongoing progress reviews and give you personalized service with a vested interest in your success. They go beyond being just a vendor, they are a partner. While these telematics companies offer the best customer experience and technology, they will be priced higher than a basic telematics solution.</a:t>
            </a:r>
          </a:p>
          <a:p>
            <a:endParaRPr lang="en-US" dirty="0"/>
          </a:p>
        </p:txBody>
      </p:sp>
      <p:sp>
        <p:nvSpPr>
          <p:cNvPr id="4" name="Slide Number Placeholder 3"/>
          <p:cNvSpPr>
            <a:spLocks noGrp="1"/>
          </p:cNvSpPr>
          <p:nvPr>
            <p:ph type="sldNum" sz="quarter" idx="10"/>
          </p:nvPr>
        </p:nvSpPr>
        <p:spPr/>
        <p:txBody>
          <a:bodyPr/>
          <a:lstStyle/>
          <a:p>
            <a:fld id="{990EE033-7B3A-4E82-BAC5-727CDE78CB5C}" type="slidenum">
              <a:rPr lang="en-US" smtClean="0"/>
              <a:t>2</a:t>
            </a:fld>
            <a:endParaRPr lang="en-US" dirty="0"/>
          </a:p>
        </p:txBody>
      </p:sp>
    </p:spTree>
    <p:extLst>
      <p:ext uri="{BB962C8B-B14F-4D97-AF65-F5344CB8AC3E}">
        <p14:creationId xmlns:p14="http://schemas.microsoft.com/office/powerpoint/2010/main" val="192358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industry</a:t>
            </a:r>
            <a:r>
              <a:rPr lang="en-US" baseline="0" dirty="0" smtClean="0"/>
              <a:t> has built a reputation for focusing almost exclusively on features of the product. While those look and feel pretty cool, sometimes they do nothing to help you and your business needs.</a:t>
            </a:r>
          </a:p>
          <a:p>
            <a:endParaRPr lang="en-US" baseline="0" dirty="0" smtClean="0"/>
          </a:p>
          <a:p>
            <a:r>
              <a:rPr lang="en-US" baseline="0" dirty="0" smtClean="0"/>
              <a:t>So rather than focusing on features, a true partner should focus on the RESULTS you expect. Those results can be categorized into these 3 main topics…</a:t>
            </a:r>
            <a:endParaRPr lang="en-US" dirty="0"/>
          </a:p>
        </p:txBody>
      </p:sp>
      <p:sp>
        <p:nvSpPr>
          <p:cNvPr id="4" name="Slide Number Placeholder 3"/>
          <p:cNvSpPr>
            <a:spLocks noGrp="1"/>
          </p:cNvSpPr>
          <p:nvPr>
            <p:ph type="sldNum" sz="quarter" idx="10"/>
          </p:nvPr>
        </p:nvSpPr>
        <p:spPr/>
        <p:txBody>
          <a:bodyPr/>
          <a:lstStyle/>
          <a:p>
            <a:fld id="{990EE033-7B3A-4E82-BAC5-727CDE78CB5C}" type="slidenum">
              <a:rPr lang="en-US" smtClean="0"/>
              <a:t>3</a:t>
            </a:fld>
            <a:endParaRPr lang="en-US" dirty="0"/>
          </a:p>
        </p:txBody>
      </p:sp>
    </p:spTree>
    <p:extLst>
      <p:ext uri="{BB962C8B-B14F-4D97-AF65-F5344CB8AC3E}">
        <p14:creationId xmlns:p14="http://schemas.microsoft.com/office/powerpoint/2010/main" val="82162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Like it or not, your fleet often speaks about your organization louder than any marketing campaign could. </a:t>
            </a:r>
          </a:p>
          <a:p>
            <a:r>
              <a:rPr lang="en-US" baseline="0" dirty="0" smtClean="0"/>
              <a:t>The bigger the fleet, the louder it speaks and the harder it is to influence the message it sends. That’s because your fleet is visible to everyone, even if the vehicles aren’t moving. Sometimes especially if they are not moving.</a:t>
            </a:r>
          </a:p>
          <a:p>
            <a:endParaRPr lang="en-US" baseline="0" dirty="0" smtClean="0"/>
          </a:p>
          <a:p>
            <a:r>
              <a:rPr lang="en-US" baseline="0" dirty="0" smtClean="0"/>
              <a:t>Your telematics partner should understand this in order for you to achieve the right message whenever a truck, van, or car rolls out. </a:t>
            </a:r>
          </a:p>
          <a:p>
            <a:endParaRPr lang="en-US" baseline="0" dirty="0" smtClean="0"/>
          </a:p>
          <a:p>
            <a:r>
              <a:rPr lang="en-US" baseline="0" dirty="0" smtClean="0"/>
              <a:t>We call this community value.</a:t>
            </a:r>
          </a:p>
        </p:txBody>
      </p:sp>
      <p:sp>
        <p:nvSpPr>
          <p:cNvPr id="4" name="Slide Number Placeholder 3"/>
          <p:cNvSpPr>
            <a:spLocks noGrp="1"/>
          </p:cNvSpPr>
          <p:nvPr>
            <p:ph type="sldNum" sz="quarter" idx="10"/>
          </p:nvPr>
        </p:nvSpPr>
        <p:spPr/>
        <p:txBody>
          <a:bodyPr/>
          <a:lstStyle/>
          <a:p>
            <a:fld id="{990EE033-7B3A-4E82-BAC5-727CDE78CB5C}" type="slidenum">
              <a:rPr lang="en-US" smtClean="0"/>
              <a:t>4</a:t>
            </a:fld>
            <a:endParaRPr lang="en-US" dirty="0"/>
          </a:p>
        </p:txBody>
      </p:sp>
    </p:spTree>
    <p:extLst>
      <p:ext uri="{BB962C8B-B14F-4D97-AF65-F5344CB8AC3E}">
        <p14:creationId xmlns:p14="http://schemas.microsoft.com/office/powerpoint/2010/main" val="2864442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efficiency of your</a:t>
            </a:r>
            <a:r>
              <a:rPr lang="en-US" baseline="0" dirty="0" smtClean="0"/>
              <a:t> fleet might be hard to quantify </a:t>
            </a:r>
          </a:p>
          <a:p>
            <a:r>
              <a:rPr lang="en-US" baseline="0" dirty="0" smtClean="0"/>
              <a:t>Does it mean more jobs in less time? </a:t>
            </a:r>
          </a:p>
          <a:p>
            <a:r>
              <a:rPr lang="en-US" baseline="0" dirty="0" smtClean="0"/>
              <a:t>Does it mean the same jobs using fewer resources? </a:t>
            </a:r>
          </a:p>
          <a:p>
            <a:r>
              <a:rPr lang="en-US" baseline="0" dirty="0" smtClean="0"/>
              <a:t>However you define that, the data you get from your vendor should support your goals. For example….</a:t>
            </a:r>
            <a:endParaRPr lang="en-US" dirty="0"/>
          </a:p>
        </p:txBody>
      </p:sp>
      <p:sp>
        <p:nvSpPr>
          <p:cNvPr id="4" name="Slide Number Placeholder 3"/>
          <p:cNvSpPr>
            <a:spLocks noGrp="1"/>
          </p:cNvSpPr>
          <p:nvPr>
            <p:ph type="sldNum" sz="quarter" idx="10"/>
          </p:nvPr>
        </p:nvSpPr>
        <p:spPr/>
        <p:txBody>
          <a:bodyPr/>
          <a:lstStyle/>
          <a:p>
            <a:fld id="{990EE033-7B3A-4E82-BAC5-727CDE78CB5C}" type="slidenum">
              <a:rPr lang="en-US" smtClean="0"/>
              <a:t>5</a:t>
            </a:fld>
            <a:endParaRPr lang="en-US" dirty="0"/>
          </a:p>
        </p:txBody>
      </p:sp>
    </p:spTree>
    <p:extLst>
      <p:ext uri="{BB962C8B-B14F-4D97-AF65-F5344CB8AC3E}">
        <p14:creationId xmlns:p14="http://schemas.microsoft.com/office/powerpoint/2010/main" val="310990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$75,000 mean to you?</a:t>
            </a:r>
          </a:p>
          <a:p>
            <a:pPr marL="171450" indent="-171450">
              <a:buFontTx/>
              <a:buChar char="-"/>
            </a:pPr>
            <a:r>
              <a:rPr lang="en-US" dirty="0" smtClean="0"/>
              <a:t>Hire a new Technician?</a:t>
            </a:r>
          </a:p>
          <a:p>
            <a:pPr marL="171450" indent="-171450">
              <a:buFontTx/>
              <a:buChar char="-"/>
            </a:pPr>
            <a:r>
              <a:rPr lang="en-US" dirty="0" smtClean="0"/>
              <a:t>New Truck?</a:t>
            </a:r>
          </a:p>
          <a:p>
            <a:pPr marL="171450" indent="-171450">
              <a:buFontTx/>
              <a:buChar char="-"/>
            </a:pPr>
            <a:r>
              <a:rPr lang="en-US" dirty="0" smtClean="0"/>
              <a:t>Pay</a:t>
            </a:r>
            <a:r>
              <a:rPr lang="en-US" baseline="0" dirty="0" smtClean="0"/>
              <a:t> Raises?</a:t>
            </a:r>
          </a:p>
          <a:p>
            <a:pPr marL="171450" indent="-171450">
              <a:buFontTx/>
              <a:buChar char="-"/>
            </a:pPr>
            <a:r>
              <a:rPr lang="en-US" baseline="0" dirty="0" smtClean="0"/>
              <a:t>Overcome budget deficits?</a:t>
            </a:r>
          </a:p>
          <a:p>
            <a:pPr marL="0" indent="0">
              <a:buFontTx/>
              <a:buNone/>
            </a:pPr>
            <a:endParaRPr lang="en-US" baseline="0" dirty="0" smtClean="0"/>
          </a:p>
          <a:p>
            <a:pPr marL="171450" indent="-171450">
              <a:buFontTx/>
              <a:buChar char="-"/>
            </a:pPr>
            <a:r>
              <a:rPr lang="en-US" baseline="0" dirty="0" smtClean="0"/>
              <a:t>Well unfortunately, $75,000 represents an average annual fuel loss of a 100 vehicle fleet from of idling. </a:t>
            </a:r>
          </a:p>
          <a:p>
            <a:pPr marL="171450" indent="-171450">
              <a:buFontTx/>
              <a:buChar char="-"/>
            </a:pPr>
            <a:r>
              <a:rPr lang="en-US" baseline="0" dirty="0" smtClean="0"/>
              <a:t>I would ask you some basic questions… </a:t>
            </a:r>
          </a:p>
          <a:p>
            <a:pPr marL="685800" lvl="1" indent="-228600">
              <a:buFont typeface="+mj-lt"/>
              <a:buAutoNum type="alphaLcParenR"/>
            </a:pPr>
            <a:r>
              <a:rPr lang="en-US" baseline="0" dirty="0" smtClean="0"/>
              <a:t>Do you have a policy for idling? If no, don’t look for GPS telematics partner yet. You're just not ready.</a:t>
            </a:r>
          </a:p>
          <a:p>
            <a:pPr marL="685800" lvl="1" indent="-228600">
              <a:buFont typeface="+mj-lt"/>
              <a:buAutoNum type="alphaLcParenR"/>
            </a:pPr>
            <a:r>
              <a:rPr lang="en-US" baseline="0" dirty="0" smtClean="0"/>
              <a:t>If yes, then do have a GPS telematics partner to support it? </a:t>
            </a:r>
          </a:p>
          <a:p>
            <a:pPr marL="685800" lvl="1" indent="-228600">
              <a:buFont typeface="+mj-lt"/>
              <a:buAutoNum type="alphaLcParenR"/>
            </a:pPr>
            <a:r>
              <a:rPr lang="en-US" baseline="0" dirty="0" smtClean="0"/>
              <a:t>If you do, then great, otherwise you would not be able to measure the success of that policy or any ROI from your investment</a:t>
            </a:r>
          </a:p>
          <a:p>
            <a:pPr marL="685800" lvl="1" indent="-228600">
              <a:buFont typeface="+mj-lt"/>
              <a:buAutoNum type="alphaLcParenR"/>
            </a:pPr>
            <a:endParaRPr lang="en-US" baseline="0" dirty="0" smtClean="0"/>
          </a:p>
          <a:p>
            <a:pPr marL="0" indent="0">
              <a:buFontTx/>
              <a:buNone/>
            </a:pPr>
            <a:r>
              <a:rPr lang="en-US" baseline="0" dirty="0" smtClean="0"/>
              <a:t>Idle reduction is only one example of immediate savings… Here’s a few more.</a:t>
            </a:r>
          </a:p>
          <a:p>
            <a:pPr marL="685800" lvl="1" indent="-228600">
              <a:buFont typeface="+mj-lt"/>
              <a:buAutoNum type="arabicPeriod"/>
            </a:pPr>
            <a:r>
              <a:rPr lang="en-US" b="1" baseline="0" dirty="0" smtClean="0"/>
              <a:t>Utilization</a:t>
            </a:r>
            <a:r>
              <a:rPr lang="en-US" baseline="0" dirty="0" smtClean="0"/>
              <a:t> = less vehicles? Less miles driven = more fuel savings and less maintenance</a:t>
            </a:r>
          </a:p>
          <a:p>
            <a:pPr marL="457200" lvl="1" indent="0">
              <a:buFont typeface="+mj-lt"/>
              <a:buNone/>
            </a:pPr>
            <a:endParaRPr lang="en-US" baseline="0" dirty="0" smtClean="0"/>
          </a:p>
          <a:p>
            <a:pPr marL="457200" lvl="1" indent="0">
              <a:buFont typeface="+mj-lt"/>
              <a:buNone/>
            </a:pPr>
            <a:r>
              <a:rPr lang="en-US" baseline="0" dirty="0" smtClean="0"/>
              <a:t>Then you have to account for driver behavior…</a:t>
            </a:r>
          </a:p>
          <a:p>
            <a:pPr marL="685800" lvl="1" indent="-228600">
              <a:buFont typeface="+mj-lt"/>
              <a:buAutoNum type="arabicPeriod"/>
            </a:pPr>
            <a:r>
              <a:rPr lang="en-US" b="1" baseline="0" dirty="0" smtClean="0"/>
              <a:t>Speeding </a:t>
            </a:r>
          </a:p>
          <a:p>
            <a:pPr marL="685800" lvl="1" indent="-228600">
              <a:buFont typeface="+mj-lt"/>
              <a:buAutoNum type="arabicPeriod"/>
            </a:pPr>
            <a:r>
              <a:rPr lang="en-US" b="1" baseline="0" dirty="0" smtClean="0"/>
              <a:t>Rapid Acceleration </a:t>
            </a:r>
          </a:p>
          <a:p>
            <a:pPr marL="685800" lvl="1" indent="-228600">
              <a:buFont typeface="+mj-lt"/>
              <a:buAutoNum type="arabicPeriod"/>
            </a:pPr>
            <a:r>
              <a:rPr lang="en-US" b="1" baseline="0" dirty="0" smtClean="0"/>
              <a:t>Hard Braking  </a:t>
            </a:r>
          </a:p>
          <a:p>
            <a:pPr marL="1085850" lvl="2" indent="-171450">
              <a:buFontTx/>
              <a:buChar char="-"/>
            </a:pPr>
            <a:r>
              <a:rPr lang="en-US" baseline="0" dirty="0" smtClean="0"/>
              <a:t>Also examples of wasted fuel and more wear and tear on your vehicles, but also adds more risk towards accidents… and what’s the cost of that?</a:t>
            </a:r>
          </a:p>
          <a:p>
            <a:pPr marL="171450" indent="-171450">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990EE033-7B3A-4E82-BAC5-727CDE78CB5C}" type="slidenum">
              <a:rPr lang="en-US" smtClean="0"/>
              <a:t>6</a:t>
            </a:fld>
            <a:endParaRPr lang="en-US" dirty="0"/>
          </a:p>
        </p:txBody>
      </p:sp>
    </p:spTree>
    <p:extLst>
      <p:ext uri="{BB962C8B-B14F-4D97-AF65-F5344CB8AC3E}">
        <p14:creationId xmlns:p14="http://schemas.microsoft.com/office/powerpoint/2010/main" val="422701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savings can be found with Automated Data Integration</a:t>
            </a:r>
            <a:r>
              <a:rPr lang="en-US" baseline="0" dirty="0" smtClean="0"/>
              <a:t> into other software platforms you maybe using today.</a:t>
            </a:r>
          </a:p>
          <a:p>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Fleet Management</a:t>
            </a:r>
          </a:p>
          <a:p>
            <a:pPr marL="171450" indent="-171450">
              <a:buFont typeface="Arial" panose="020B0604020202020204" pitchFamily="34" charset="0"/>
              <a:buChar char="•"/>
            </a:pPr>
            <a:r>
              <a:rPr lang="en-US" baseline="0" dirty="0" smtClean="0"/>
              <a:t>Fuel Management</a:t>
            </a:r>
          </a:p>
          <a:p>
            <a:pPr marL="171450" indent="-171450">
              <a:buFont typeface="Arial" panose="020B0604020202020204" pitchFamily="34" charset="0"/>
              <a:buChar char="•"/>
            </a:pPr>
            <a:r>
              <a:rPr lang="en-US" baseline="0" dirty="0" smtClean="0"/>
              <a:t>Motor Pool Management</a:t>
            </a:r>
          </a:p>
          <a:p>
            <a:pPr marL="171450" indent="-171450">
              <a:buFont typeface="Arial" panose="020B0604020202020204" pitchFamily="34" charset="0"/>
              <a:buChar char="•"/>
            </a:pPr>
            <a:r>
              <a:rPr lang="en-US" baseline="0" dirty="0" smtClean="0"/>
              <a:t>Route Optimization</a:t>
            </a:r>
          </a:p>
          <a:p>
            <a:pPr marL="171450" indent="-171450">
              <a:buFont typeface="Arial" panose="020B0604020202020204" pitchFamily="34" charset="0"/>
              <a:buChar char="•"/>
            </a:pPr>
            <a:r>
              <a:rPr lang="en-US" baseline="0" dirty="0" smtClean="0"/>
              <a:t>GIS Mapping</a:t>
            </a:r>
            <a:endParaRPr lang="en-US" dirty="0" smtClean="0"/>
          </a:p>
          <a:p>
            <a:endParaRPr lang="en-US" baseline="0" dirty="0" smtClean="0"/>
          </a:p>
          <a:p>
            <a:r>
              <a:rPr lang="en-US" baseline="0" dirty="0" smtClean="0"/>
              <a:t>Automated data integration cuts dependency of manual input processes and the inherent mistakes from that, it can give you efficient ways to manage your fleet by pushing accurate telematics data into other systems which saves you time AND money.</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0EE033-7B3A-4E82-BAC5-727CDE78CB5C}" type="slidenum">
              <a:rPr lang="en-US" smtClean="0"/>
              <a:t>7</a:t>
            </a:fld>
            <a:endParaRPr lang="en-US" dirty="0"/>
          </a:p>
        </p:txBody>
      </p:sp>
    </p:spTree>
    <p:extLst>
      <p:ext uri="{BB962C8B-B14F-4D97-AF65-F5344CB8AC3E}">
        <p14:creationId xmlns:p14="http://schemas.microsoft.com/office/powerpoint/2010/main" val="87730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handful</a:t>
            </a:r>
            <a:r>
              <a:rPr lang="en-US" baseline="0" dirty="0" smtClean="0"/>
              <a:t> of key partner you may be using. Its important to know there are many others and the list keeps growing. </a:t>
            </a:r>
          </a:p>
          <a:p>
            <a:r>
              <a:rPr lang="en-US" baseline="0" dirty="0" smtClean="0"/>
              <a:t>When looking for a GPS telematics partner, you should find one that can expand to support and meet your growing needs without charging you extra.</a:t>
            </a:r>
          </a:p>
          <a:p>
            <a:endParaRPr lang="en-US" baseline="0" dirty="0" smtClean="0"/>
          </a:p>
        </p:txBody>
      </p:sp>
      <p:sp>
        <p:nvSpPr>
          <p:cNvPr id="4" name="Slide Number Placeholder 3"/>
          <p:cNvSpPr>
            <a:spLocks noGrp="1"/>
          </p:cNvSpPr>
          <p:nvPr>
            <p:ph type="sldNum" sz="quarter" idx="10"/>
          </p:nvPr>
        </p:nvSpPr>
        <p:spPr/>
        <p:txBody>
          <a:bodyPr/>
          <a:lstStyle/>
          <a:p>
            <a:fld id="{990EE033-7B3A-4E82-BAC5-727CDE78CB5C}" type="slidenum">
              <a:rPr lang="en-US" smtClean="0"/>
              <a:t>8</a:t>
            </a:fld>
            <a:endParaRPr lang="en-US" dirty="0"/>
          </a:p>
        </p:txBody>
      </p:sp>
    </p:spTree>
    <p:extLst>
      <p:ext uri="{BB962C8B-B14F-4D97-AF65-F5344CB8AC3E}">
        <p14:creationId xmlns:p14="http://schemas.microsoft.com/office/powerpoint/2010/main" val="361123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critical</a:t>
            </a:r>
            <a:r>
              <a:rPr lang="en-US" baseline="0" dirty="0" smtClean="0"/>
              <a:t> topics to be sure to discuss with any telematics partner you’re considering is Fleet Safety. The rolling liability you have every day and the greatest asset you have in your employees should be kept safe. And GPS data can be the lynch pin in any successful fleet safety policy.</a:t>
            </a:r>
            <a:endParaRPr lang="en-US" dirty="0"/>
          </a:p>
        </p:txBody>
      </p:sp>
      <p:sp>
        <p:nvSpPr>
          <p:cNvPr id="4" name="Slide Number Placeholder 3"/>
          <p:cNvSpPr>
            <a:spLocks noGrp="1"/>
          </p:cNvSpPr>
          <p:nvPr>
            <p:ph type="sldNum" sz="quarter" idx="10"/>
          </p:nvPr>
        </p:nvSpPr>
        <p:spPr/>
        <p:txBody>
          <a:bodyPr/>
          <a:lstStyle/>
          <a:p>
            <a:fld id="{990EE033-7B3A-4E82-BAC5-727CDE78CB5C}" type="slidenum">
              <a:rPr lang="en-US" smtClean="0"/>
              <a:t>9</a:t>
            </a:fld>
            <a:endParaRPr lang="en-US" dirty="0"/>
          </a:p>
        </p:txBody>
      </p:sp>
    </p:spTree>
    <p:extLst>
      <p:ext uri="{BB962C8B-B14F-4D97-AF65-F5344CB8AC3E}">
        <p14:creationId xmlns:p14="http://schemas.microsoft.com/office/powerpoint/2010/main" val="2383037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518D66-35E0-3549-8881-9810E9CEC5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08E4D1D-B79F-0C4D-A4ED-6799368BC4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9BB938A-1BF3-4B42-994E-0DA5A4BBBAB4}"/>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5" name="Footer Placeholder 4">
            <a:extLst>
              <a:ext uri="{FF2B5EF4-FFF2-40B4-BE49-F238E27FC236}">
                <a16:creationId xmlns:a16="http://schemas.microsoft.com/office/drawing/2014/main" xmlns="" id="{9263217D-BD75-8941-A737-0167ABFE42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CAB067E-356D-AA49-909C-E81883C406C2}"/>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314100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774FF3-250A-C548-B830-43C7763E6B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24D991-3D5A-2747-98C8-540BD631CB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21B801-EE00-FF48-A1B5-A949C62CFFAB}"/>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5" name="Footer Placeholder 4">
            <a:extLst>
              <a:ext uri="{FF2B5EF4-FFF2-40B4-BE49-F238E27FC236}">
                <a16:creationId xmlns:a16="http://schemas.microsoft.com/office/drawing/2014/main" xmlns="" id="{632E6636-318C-8243-8513-C7285D3E63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D7CB5C3-BFF3-AC4E-AA3F-C1015E2D79C8}"/>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1970704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A7A233-D558-9745-AB19-7F417FA142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866CC5A-F6DC-334D-AB62-4D693E5638B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12F11C-8191-3442-AD85-B31426BDA477}"/>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5" name="Footer Placeholder 4">
            <a:extLst>
              <a:ext uri="{FF2B5EF4-FFF2-40B4-BE49-F238E27FC236}">
                <a16:creationId xmlns:a16="http://schemas.microsoft.com/office/drawing/2014/main" xmlns="" id="{C831151B-9D41-8E4B-B8EA-1736E2B3CC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E5264C8-20C2-5D43-9967-81CD5955F6B4}"/>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2159578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3F09F29-6355-B94E-9AAD-6329908EB6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1702" y="5850466"/>
            <a:ext cx="732367" cy="732367"/>
          </a:xfrm>
          <a:prstGeom prst="rect">
            <a:avLst/>
          </a:prstGeom>
        </p:spPr>
      </p:pic>
    </p:spTree>
    <p:extLst>
      <p:ext uri="{BB962C8B-B14F-4D97-AF65-F5344CB8AC3E}">
        <p14:creationId xmlns:p14="http://schemas.microsoft.com/office/powerpoint/2010/main" val="24452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54ACBA4F-7CAA-A647-8907-6D775F152F6C}"/>
              </a:ext>
            </a:extLst>
          </p:cNvPr>
          <p:cNvSpPr/>
          <p:nvPr userDrawn="1"/>
        </p:nvSpPr>
        <p:spPr>
          <a:xfrm>
            <a:off x="713232" y="1224867"/>
            <a:ext cx="539496" cy="661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Picture 6">
            <a:extLst>
              <a:ext uri="{FF2B5EF4-FFF2-40B4-BE49-F238E27FC236}">
                <a16:creationId xmlns="" xmlns:a16="http://schemas.microsoft.com/office/drawing/2014/main" id="{53F09F29-6355-B94E-9AAD-6329908EB6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1702" y="5850466"/>
            <a:ext cx="732367" cy="732367"/>
          </a:xfrm>
          <a:prstGeom prst="rect">
            <a:avLst/>
          </a:prstGeom>
        </p:spPr>
      </p:pic>
    </p:spTree>
    <p:extLst>
      <p:ext uri="{BB962C8B-B14F-4D97-AF65-F5344CB8AC3E}">
        <p14:creationId xmlns:p14="http://schemas.microsoft.com/office/powerpoint/2010/main" val="382040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54ACBA4F-7CAA-A647-8907-6D775F152F6C}"/>
              </a:ext>
            </a:extLst>
          </p:cNvPr>
          <p:cNvSpPr/>
          <p:nvPr userDrawn="1"/>
        </p:nvSpPr>
        <p:spPr>
          <a:xfrm>
            <a:off x="713232" y="1224867"/>
            <a:ext cx="539496" cy="661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Picture 6">
            <a:extLst>
              <a:ext uri="{FF2B5EF4-FFF2-40B4-BE49-F238E27FC236}">
                <a16:creationId xmlns="" xmlns:a16="http://schemas.microsoft.com/office/drawing/2014/main" id="{53F09F29-6355-B94E-9AAD-6329908EB6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1702" y="5850466"/>
            <a:ext cx="732367" cy="732367"/>
          </a:xfrm>
          <a:prstGeom prst="rect">
            <a:avLst/>
          </a:prstGeom>
        </p:spPr>
      </p:pic>
    </p:spTree>
    <p:extLst>
      <p:ext uri="{BB962C8B-B14F-4D97-AF65-F5344CB8AC3E}">
        <p14:creationId xmlns:p14="http://schemas.microsoft.com/office/powerpoint/2010/main" val="374640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F8A7A3-723A-BA4A-8946-1C720ECE7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365DC52-FA79-A94A-BAF6-FD3CA833A01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0319EB-458E-F948-A5B5-B1A0B553C7DA}"/>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5" name="Footer Placeholder 4">
            <a:extLst>
              <a:ext uri="{FF2B5EF4-FFF2-40B4-BE49-F238E27FC236}">
                <a16:creationId xmlns:a16="http://schemas.microsoft.com/office/drawing/2014/main" xmlns="" id="{DBBA62E1-0EF2-8B47-9156-15744E110D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8687775-16EA-2241-84CD-531840F7E738}"/>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26883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7E271-DF4F-F049-A69E-3AD07C6801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A8DEA8F-7549-CA48-858D-DB6FD07184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18DDCFF-0F42-C441-BE41-F6E9BC0C8668}"/>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5" name="Footer Placeholder 4">
            <a:extLst>
              <a:ext uri="{FF2B5EF4-FFF2-40B4-BE49-F238E27FC236}">
                <a16:creationId xmlns:a16="http://schemas.microsoft.com/office/drawing/2014/main" xmlns="" id="{9747CF0E-06D6-4548-AB69-B96E271574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25AD499-9E9E-EB4D-9C4E-D58D6DEA16B4}"/>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711611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909A5D-9F1D-CC41-BD05-8663B516F8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9D98F5-49AF-304A-ABAD-90F462FFC0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DE059BB-0CC5-974D-81C7-0A8F50379C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A08A28C-7EB8-7D4F-8BE1-3F9140CD0D3A}"/>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6" name="Footer Placeholder 5">
            <a:extLst>
              <a:ext uri="{FF2B5EF4-FFF2-40B4-BE49-F238E27FC236}">
                <a16:creationId xmlns:a16="http://schemas.microsoft.com/office/drawing/2014/main" xmlns="" id="{DBAB4EE3-AD94-7B48-B289-6D081B50C8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B7E802BB-4BD8-1542-904D-FF52E3124B76}"/>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1705460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3C8B8E-475B-C54B-B266-8CEF8E0271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0331439-65D7-404F-812C-AEA11D58F8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69AC694-86D7-E046-8BBC-2F9159B8F7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C7E69A8-604D-5B4C-BE62-FC8F37566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E56A144-19A7-9449-B6F4-AFB445B5B0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4D5D683-6035-504B-A77A-BB254BCED7FA}"/>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8" name="Footer Placeholder 7">
            <a:extLst>
              <a:ext uri="{FF2B5EF4-FFF2-40B4-BE49-F238E27FC236}">
                <a16:creationId xmlns:a16="http://schemas.microsoft.com/office/drawing/2014/main" xmlns="" id="{8F97A42D-84FD-0D4C-89EF-787B6A2EA3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75D1C403-9114-874B-8D01-02EDBCCA9993}"/>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13714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1E7367-D4FA-4446-BF01-0E5A9B29CC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29D18DA-D2D6-C241-A3CC-AD25EA737913}"/>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4" name="Footer Placeholder 3">
            <a:extLst>
              <a:ext uri="{FF2B5EF4-FFF2-40B4-BE49-F238E27FC236}">
                <a16:creationId xmlns:a16="http://schemas.microsoft.com/office/drawing/2014/main" xmlns="" id="{60706386-4984-B848-A0D2-1F58475B761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10BE3E0A-C4E2-BB48-9EF3-ECF0FF2E03ED}"/>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1747439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AB2FCE-D1EF-844A-83D2-3DBFCDE0D584}"/>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3" name="Footer Placeholder 2">
            <a:extLst>
              <a:ext uri="{FF2B5EF4-FFF2-40B4-BE49-F238E27FC236}">
                <a16:creationId xmlns:a16="http://schemas.microsoft.com/office/drawing/2014/main" xmlns="" id="{FEFFBA72-1ECF-3048-9AF9-D43138F4E6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88724DB-7073-434F-B880-A9A3C5F77F1A}"/>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336035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D5292-C609-E147-A00E-9B0D8622C6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72B8045-4925-6245-B76B-F516348FFC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6D0E2EB-9684-5443-B480-D5F9767A4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C4AFEF4-305C-CF4D-B076-F99A9884521A}"/>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6" name="Footer Placeholder 5">
            <a:extLst>
              <a:ext uri="{FF2B5EF4-FFF2-40B4-BE49-F238E27FC236}">
                <a16:creationId xmlns:a16="http://schemas.microsoft.com/office/drawing/2014/main" xmlns="" id="{C40EF534-A813-EA4A-B527-E77C2BE0D1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CFCECC3-C646-4747-A0ED-2061F117E249}"/>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92002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371FBE-0D03-D341-9916-62F2513A4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C5F861F-AF53-5E47-8DDC-D157DE40B2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AB0D418E-4FE1-E141-A119-78EDC62FB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32F50D4-EA9F-1C4C-8E7F-12D4287451A9}"/>
              </a:ext>
            </a:extLst>
          </p:cNvPr>
          <p:cNvSpPr>
            <a:spLocks noGrp="1"/>
          </p:cNvSpPr>
          <p:nvPr>
            <p:ph type="dt" sz="half" idx="10"/>
          </p:nvPr>
        </p:nvSpPr>
        <p:spPr/>
        <p:txBody>
          <a:bodyPr/>
          <a:lstStyle/>
          <a:p>
            <a:fld id="{40AEF794-60F3-3B48-8BAA-6D6F67D60A07}" type="datetimeFigureOut">
              <a:rPr lang="en-US" smtClean="0"/>
              <a:t>9/30/2019</a:t>
            </a:fld>
            <a:endParaRPr lang="en-US" dirty="0"/>
          </a:p>
        </p:txBody>
      </p:sp>
      <p:sp>
        <p:nvSpPr>
          <p:cNvPr id="6" name="Footer Placeholder 5">
            <a:extLst>
              <a:ext uri="{FF2B5EF4-FFF2-40B4-BE49-F238E27FC236}">
                <a16:creationId xmlns:a16="http://schemas.microsoft.com/office/drawing/2014/main" xmlns="" id="{9409EF05-0CE7-0240-A43E-0D5373C025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68271FD4-D1D7-5444-AD19-9BF918D641D2}"/>
              </a:ext>
            </a:extLst>
          </p:cNvPr>
          <p:cNvSpPr>
            <a:spLocks noGrp="1"/>
          </p:cNvSpPr>
          <p:nvPr>
            <p:ph type="sldNum" sz="quarter" idx="12"/>
          </p:nvPr>
        </p:nvSpPr>
        <p:spPr/>
        <p:txBody>
          <a:bodyPr/>
          <a:lstStyle/>
          <a:p>
            <a:fld id="{2B113090-9A8C-5E40-A96B-DFAE61C847E3}" type="slidenum">
              <a:rPr lang="en-US" smtClean="0"/>
              <a:t>‹#›</a:t>
            </a:fld>
            <a:endParaRPr lang="en-US" dirty="0"/>
          </a:p>
        </p:txBody>
      </p:sp>
    </p:spTree>
    <p:extLst>
      <p:ext uri="{BB962C8B-B14F-4D97-AF65-F5344CB8AC3E}">
        <p14:creationId xmlns:p14="http://schemas.microsoft.com/office/powerpoint/2010/main" val="339860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0D178EB-DDE7-DD47-A898-7951A86DDB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8C3F23A-68C6-E945-8767-F28A1DA15C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69B344-7807-4B41-8CC4-D784D42899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EF794-60F3-3B48-8BAA-6D6F67D60A07}" type="datetimeFigureOut">
              <a:rPr lang="en-US" smtClean="0"/>
              <a:t>9/30/2019</a:t>
            </a:fld>
            <a:endParaRPr lang="en-US" dirty="0"/>
          </a:p>
        </p:txBody>
      </p:sp>
      <p:sp>
        <p:nvSpPr>
          <p:cNvPr id="5" name="Footer Placeholder 4">
            <a:extLst>
              <a:ext uri="{FF2B5EF4-FFF2-40B4-BE49-F238E27FC236}">
                <a16:creationId xmlns:a16="http://schemas.microsoft.com/office/drawing/2014/main" xmlns="" id="{F324CF73-FBE9-1745-80AD-6907B6F12F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AE20FF7F-741A-D348-83FF-3C83E834E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13090-9A8C-5E40-A96B-DFAE61C847E3}" type="slidenum">
              <a:rPr lang="en-US" smtClean="0"/>
              <a:t>‹#›</a:t>
            </a:fld>
            <a:endParaRPr lang="en-US" dirty="0"/>
          </a:p>
        </p:txBody>
      </p:sp>
    </p:spTree>
    <p:extLst>
      <p:ext uri="{BB962C8B-B14F-4D97-AF65-F5344CB8AC3E}">
        <p14:creationId xmlns:p14="http://schemas.microsoft.com/office/powerpoint/2010/main" val="3854565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FB5E367-C969-634D-9677-A4B8F2F0F429}"/>
              </a:ext>
            </a:extLst>
          </p:cNvPr>
          <p:cNvPicPr>
            <a:picLocks noChangeAspect="1"/>
          </p:cNvPicPr>
          <p:nvPr/>
        </p:nvPicPr>
        <p:blipFill>
          <a:blip r:embed="rId3"/>
          <a:stretch>
            <a:fillRect/>
          </a:stretch>
        </p:blipFill>
        <p:spPr>
          <a:xfrm>
            <a:off x="0" y="3780366"/>
            <a:ext cx="12187547" cy="2315633"/>
          </a:xfrm>
          <a:prstGeom prst="rect">
            <a:avLst/>
          </a:prstGeom>
        </p:spPr>
      </p:pic>
      <p:grpSp>
        <p:nvGrpSpPr>
          <p:cNvPr id="11" name="Group 10">
            <a:extLst>
              <a:ext uri="{FF2B5EF4-FFF2-40B4-BE49-F238E27FC236}">
                <a16:creationId xmlns:a16="http://schemas.microsoft.com/office/drawing/2014/main" xmlns="" id="{08177307-2751-254F-9073-319F93617451}"/>
              </a:ext>
            </a:extLst>
          </p:cNvPr>
          <p:cNvGrpSpPr/>
          <p:nvPr/>
        </p:nvGrpSpPr>
        <p:grpSpPr>
          <a:xfrm>
            <a:off x="681568" y="808567"/>
            <a:ext cx="3404860" cy="1132476"/>
            <a:chOff x="681568" y="808567"/>
            <a:chExt cx="3404860" cy="1132476"/>
          </a:xfrm>
        </p:grpSpPr>
        <p:pic>
          <p:nvPicPr>
            <p:cNvPr id="9" name="Picture 8">
              <a:extLst>
                <a:ext uri="{FF2B5EF4-FFF2-40B4-BE49-F238E27FC236}">
                  <a16:creationId xmlns:a16="http://schemas.microsoft.com/office/drawing/2014/main" xmlns="" id="{913A56A3-D28B-D744-8532-F73FF624FB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568" y="808567"/>
              <a:ext cx="3404860" cy="732366"/>
            </a:xfrm>
            <a:prstGeom prst="rect">
              <a:avLst/>
            </a:prstGeom>
          </p:spPr>
        </p:pic>
        <p:sp>
          <p:nvSpPr>
            <p:cNvPr id="10" name="TextBox 9">
              <a:extLst>
                <a:ext uri="{FF2B5EF4-FFF2-40B4-BE49-F238E27FC236}">
                  <a16:creationId xmlns:a16="http://schemas.microsoft.com/office/drawing/2014/main" xmlns="" id="{2FA6E626-5406-9F4D-9C9F-2500DE71969E}"/>
                </a:ext>
              </a:extLst>
            </p:cNvPr>
            <p:cNvSpPr txBox="1"/>
            <p:nvPr/>
          </p:nvSpPr>
          <p:spPr>
            <a:xfrm>
              <a:off x="681568" y="1540933"/>
              <a:ext cx="2060179" cy="400110"/>
            </a:xfrm>
            <a:prstGeom prst="rect">
              <a:avLst/>
            </a:prstGeom>
            <a:noFill/>
          </p:spPr>
          <p:txBody>
            <a:bodyPr wrap="none" rtlCol="0">
              <a:spAutoFit/>
            </a:bodyPr>
            <a:lstStyle/>
            <a:p>
              <a:r>
                <a:rPr lang="en-US" sz="2000" dirty="0">
                  <a:solidFill>
                    <a:schemeClr val="tx1">
                      <a:lumMod val="75000"/>
                      <a:lumOff val="25000"/>
                    </a:schemeClr>
                  </a:solidFill>
                </a:rPr>
                <a:t>Engage your fleet</a:t>
              </a:r>
              <a:r>
                <a:rPr lang="en-US" sz="2000" dirty="0">
                  <a:solidFill>
                    <a:srgbClr val="E51B24"/>
                  </a:solidFill>
                </a:rPr>
                <a:t>.</a:t>
              </a:r>
            </a:p>
          </p:txBody>
        </p:sp>
      </p:grpSp>
      <p:sp>
        <p:nvSpPr>
          <p:cNvPr id="2" name="TextBox 1"/>
          <p:cNvSpPr txBox="1"/>
          <p:nvPr/>
        </p:nvSpPr>
        <p:spPr>
          <a:xfrm>
            <a:off x="5804807" y="990084"/>
            <a:ext cx="5788479" cy="1323439"/>
          </a:xfrm>
          <a:prstGeom prst="rect">
            <a:avLst/>
          </a:prstGeom>
          <a:noFill/>
        </p:spPr>
        <p:txBody>
          <a:bodyPr wrap="square" rtlCol="0">
            <a:spAutoFit/>
          </a:bodyPr>
          <a:lstStyle/>
          <a:p>
            <a:r>
              <a:rPr lang="en-US" sz="4000" dirty="0" smtClean="0">
                <a:ln>
                  <a:solidFill>
                    <a:prstClr val="white"/>
                  </a:solidFill>
                </a:ln>
                <a:solidFill>
                  <a:srgbClr val="4472C4">
                    <a:lumMod val="75000"/>
                  </a:srgbClr>
                </a:solidFill>
                <a:latin typeface="Roboto" panose="02000000000000000000" pitchFamily="2" charset="0"/>
              </a:rPr>
              <a:t>How can </a:t>
            </a:r>
            <a:r>
              <a:rPr lang="en-US" sz="4000" dirty="0" smtClean="0">
                <a:ln>
                  <a:solidFill>
                    <a:prstClr val="white"/>
                  </a:solidFill>
                </a:ln>
                <a:solidFill>
                  <a:srgbClr val="4472C4">
                    <a:lumMod val="75000"/>
                  </a:srgbClr>
                </a:solidFill>
                <a:latin typeface="Roboto" panose="02000000000000000000" pitchFamily="2" charset="0"/>
              </a:rPr>
              <a:t>you benefit with telematics data?</a:t>
            </a:r>
            <a:endParaRPr lang="en-US" dirty="0"/>
          </a:p>
        </p:txBody>
      </p:sp>
    </p:spTree>
    <p:extLst>
      <p:ext uri="{BB962C8B-B14F-4D97-AF65-F5344CB8AC3E}">
        <p14:creationId xmlns:p14="http://schemas.microsoft.com/office/powerpoint/2010/main" val="249917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EED7C8A-AE7F-CF48-BF8D-4EEC31A145AD}"/>
              </a:ext>
            </a:extLst>
          </p:cNvPr>
          <p:cNvSpPr txBox="1"/>
          <p:nvPr/>
        </p:nvSpPr>
        <p:spPr>
          <a:xfrm>
            <a:off x="606853" y="491737"/>
            <a:ext cx="10902659" cy="707886"/>
          </a:xfrm>
          <a:prstGeom prst="rect">
            <a:avLst/>
          </a:prstGeom>
          <a:noFill/>
        </p:spPr>
        <p:txBody>
          <a:bodyPr wrap="square" rtlCol="0">
            <a:spAutoFit/>
          </a:bodyPr>
          <a:lstStyle/>
          <a:p>
            <a:r>
              <a:rPr lang="en-US" sz="4000" dirty="0" smtClean="0">
                <a:solidFill>
                  <a:srgbClr val="275C8D"/>
                </a:solidFill>
                <a:latin typeface="Roboto"/>
              </a:rPr>
              <a:t>SAFETY SCORECARD</a:t>
            </a:r>
            <a:endParaRPr lang="en-US" sz="4000" dirty="0">
              <a:solidFill>
                <a:srgbClr val="275C8D"/>
              </a:solidFill>
              <a:latin typeface="Roboto"/>
            </a:endParaRPr>
          </a:p>
        </p:txBody>
      </p:sp>
      <p:pic>
        <p:nvPicPr>
          <p:cNvPr id="4" name="Picture 3"/>
          <p:cNvPicPr>
            <a:picLocks noChangeAspect="1"/>
          </p:cNvPicPr>
          <p:nvPr/>
        </p:nvPicPr>
        <p:blipFill>
          <a:blip r:embed="rId3"/>
          <a:stretch>
            <a:fillRect/>
          </a:stretch>
        </p:blipFill>
        <p:spPr>
          <a:xfrm>
            <a:off x="428670" y="1679078"/>
            <a:ext cx="5302429" cy="173457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428670" y="3571176"/>
            <a:ext cx="5302429" cy="220406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tretch>
            <a:fillRect/>
          </a:stretch>
        </p:blipFill>
        <p:spPr>
          <a:xfrm>
            <a:off x="6073282" y="1679078"/>
            <a:ext cx="5436230" cy="316631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706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13A56A3-D28B-D744-8532-F73FF624FB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9419" y="5452461"/>
            <a:ext cx="2913163" cy="626605"/>
          </a:xfrm>
          <a:prstGeom prst="rect">
            <a:avLst/>
          </a:prstGeom>
        </p:spPr>
      </p:pic>
      <p:grpSp>
        <p:nvGrpSpPr>
          <p:cNvPr id="14" name="Group 13">
            <a:extLst>
              <a:ext uri="{FF2B5EF4-FFF2-40B4-BE49-F238E27FC236}">
                <a16:creationId xmlns:a16="http://schemas.microsoft.com/office/drawing/2014/main" xmlns="" id="{33474CFA-3953-0641-B878-70CE724890E4}"/>
              </a:ext>
            </a:extLst>
          </p:cNvPr>
          <p:cNvGrpSpPr/>
          <p:nvPr/>
        </p:nvGrpSpPr>
        <p:grpSpPr>
          <a:xfrm>
            <a:off x="1124418" y="1591732"/>
            <a:ext cx="4971582" cy="2726267"/>
            <a:chOff x="3734192" y="1718732"/>
            <a:chExt cx="4971582" cy="2726267"/>
          </a:xfrm>
        </p:grpSpPr>
        <p:grpSp>
          <p:nvGrpSpPr>
            <p:cNvPr id="3" name="Group 2">
              <a:extLst>
                <a:ext uri="{FF2B5EF4-FFF2-40B4-BE49-F238E27FC236}">
                  <a16:creationId xmlns:a16="http://schemas.microsoft.com/office/drawing/2014/main" xmlns="" id="{166E7F94-E510-CD4F-A394-38D85DDEB898}"/>
                </a:ext>
              </a:extLst>
            </p:cNvPr>
            <p:cNvGrpSpPr/>
            <p:nvPr/>
          </p:nvGrpSpPr>
          <p:grpSpPr>
            <a:xfrm>
              <a:off x="3734192" y="1966699"/>
              <a:ext cx="4723617" cy="2230335"/>
              <a:chOff x="2937933" y="1831062"/>
              <a:chExt cx="4723617" cy="2230335"/>
            </a:xfrm>
          </p:grpSpPr>
          <p:sp>
            <p:nvSpPr>
              <p:cNvPr id="2" name="Oval 1">
                <a:extLst>
                  <a:ext uri="{FF2B5EF4-FFF2-40B4-BE49-F238E27FC236}">
                    <a16:creationId xmlns:a16="http://schemas.microsoft.com/office/drawing/2014/main" xmlns="" id="{2494B708-6B4E-E245-84D6-E34030A6598C}"/>
                  </a:ext>
                </a:extLst>
              </p:cNvPr>
              <p:cNvSpPr/>
              <p:nvPr/>
            </p:nvSpPr>
            <p:spPr>
              <a:xfrm>
                <a:off x="5431215" y="1831062"/>
                <a:ext cx="2230335" cy="2230335"/>
              </a:xfrm>
              <a:prstGeom prst="ellipse">
                <a:avLst/>
              </a:prstGeom>
              <a:solidFill>
                <a:srgbClr val="275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2FA6E626-5406-9F4D-9C9F-2500DE71969E}"/>
                  </a:ext>
                </a:extLst>
              </p:cNvPr>
              <p:cNvSpPr txBox="1"/>
              <p:nvPr/>
            </p:nvSpPr>
            <p:spPr>
              <a:xfrm>
                <a:off x="2937933" y="2438399"/>
                <a:ext cx="2382824" cy="1015663"/>
              </a:xfrm>
              <a:prstGeom prst="rect">
                <a:avLst/>
              </a:prstGeom>
              <a:noFill/>
            </p:spPr>
            <p:txBody>
              <a:bodyPr wrap="square" rtlCol="0">
                <a:spAutoFit/>
              </a:bodyPr>
              <a:lstStyle/>
              <a:p>
                <a:r>
                  <a:rPr lang="en-US" sz="6000" dirty="0">
                    <a:solidFill>
                      <a:schemeClr val="tx1">
                        <a:lumMod val="75000"/>
                        <a:lumOff val="25000"/>
                      </a:schemeClr>
                    </a:solidFill>
                  </a:rPr>
                  <a:t>THANK</a:t>
                </a:r>
                <a:endParaRPr lang="en-US" sz="6000" dirty="0">
                  <a:solidFill>
                    <a:srgbClr val="E51B24"/>
                  </a:solidFill>
                </a:endParaRPr>
              </a:p>
            </p:txBody>
          </p:sp>
          <p:sp>
            <p:nvSpPr>
              <p:cNvPr id="6" name="TextBox 5">
                <a:extLst>
                  <a:ext uri="{FF2B5EF4-FFF2-40B4-BE49-F238E27FC236}">
                    <a16:creationId xmlns:a16="http://schemas.microsoft.com/office/drawing/2014/main" xmlns="" id="{989FC9E3-3CAC-DC4B-8F0E-B8750139616D}"/>
                  </a:ext>
                </a:extLst>
              </p:cNvPr>
              <p:cNvSpPr txBox="1"/>
              <p:nvPr/>
            </p:nvSpPr>
            <p:spPr>
              <a:xfrm>
                <a:off x="5652132" y="2438399"/>
                <a:ext cx="1788503" cy="1015663"/>
              </a:xfrm>
              <a:prstGeom prst="rect">
                <a:avLst/>
              </a:prstGeom>
              <a:noFill/>
            </p:spPr>
            <p:txBody>
              <a:bodyPr wrap="none" rtlCol="0">
                <a:spAutoFit/>
              </a:bodyPr>
              <a:lstStyle/>
              <a:p>
                <a:r>
                  <a:rPr lang="en-US" sz="6000" dirty="0">
                    <a:solidFill>
                      <a:schemeClr val="bg1"/>
                    </a:solidFill>
                  </a:rPr>
                  <a:t>YOU!</a:t>
                </a:r>
              </a:p>
            </p:txBody>
          </p:sp>
        </p:grpSp>
        <p:sp>
          <p:nvSpPr>
            <p:cNvPr id="8" name="Arc 7">
              <a:extLst>
                <a:ext uri="{FF2B5EF4-FFF2-40B4-BE49-F238E27FC236}">
                  <a16:creationId xmlns:a16="http://schemas.microsoft.com/office/drawing/2014/main" xmlns="" id="{19F7DF0C-4040-0C4D-8B36-10C7B2774BE6}"/>
                </a:ext>
              </a:extLst>
            </p:cNvPr>
            <p:cNvSpPr/>
            <p:nvPr/>
          </p:nvSpPr>
          <p:spPr>
            <a:xfrm>
              <a:off x="5979507" y="1718732"/>
              <a:ext cx="2726267" cy="2726267"/>
            </a:xfrm>
            <a:prstGeom prst="arc">
              <a:avLst/>
            </a:prstGeom>
            <a:noFill/>
            <a:ln w="12700">
              <a:solidFill>
                <a:srgbClr val="E51B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xmlns="" id="{E87DA6B0-0532-DB4B-A218-1CF9E0A6EA90}"/>
              </a:ext>
            </a:extLst>
          </p:cNvPr>
          <p:cNvSpPr txBox="1"/>
          <p:nvPr/>
        </p:nvSpPr>
        <p:spPr>
          <a:xfrm>
            <a:off x="7238997" y="1591732"/>
            <a:ext cx="3699933" cy="1354217"/>
          </a:xfrm>
          <a:prstGeom prst="rect">
            <a:avLst/>
          </a:prstGeom>
          <a:noFill/>
        </p:spPr>
        <p:txBody>
          <a:bodyPr wrap="square" rtlCol="0">
            <a:spAutoFit/>
          </a:bodyPr>
          <a:lstStyle/>
          <a:p>
            <a:pPr>
              <a:spcAft>
                <a:spcPts val="1200"/>
              </a:spcAft>
            </a:pPr>
            <a:r>
              <a:rPr lang="en-US" b="1" dirty="0" smtClean="0">
                <a:solidFill>
                  <a:srgbClr val="275C8D"/>
                </a:solidFill>
              </a:rPr>
              <a:t>Mike MacComiskey</a:t>
            </a:r>
            <a:endParaRPr lang="en-US" b="1" dirty="0">
              <a:solidFill>
                <a:srgbClr val="275C8D"/>
              </a:solidFill>
            </a:endParaRPr>
          </a:p>
          <a:p>
            <a:r>
              <a:rPr lang="en-US" dirty="0" smtClean="0">
                <a:solidFill>
                  <a:schemeClr val="tx1">
                    <a:lumMod val="75000"/>
                    <a:lumOff val="25000"/>
                  </a:schemeClr>
                </a:solidFill>
              </a:rPr>
              <a:t>Government Sales</a:t>
            </a:r>
            <a:endParaRPr lang="en-US" dirty="0">
              <a:solidFill>
                <a:schemeClr val="tx1">
                  <a:lumMod val="75000"/>
                  <a:lumOff val="25000"/>
                </a:schemeClr>
              </a:solidFill>
            </a:endParaRPr>
          </a:p>
          <a:p>
            <a:r>
              <a:rPr lang="en-US" dirty="0" smtClean="0">
                <a:solidFill>
                  <a:schemeClr val="tx1">
                    <a:lumMod val="75000"/>
                    <a:lumOff val="25000"/>
                  </a:schemeClr>
                </a:solidFill>
              </a:rPr>
              <a:t>816.345.0091</a:t>
            </a:r>
            <a:endParaRPr lang="en-US" dirty="0">
              <a:solidFill>
                <a:schemeClr val="tx1">
                  <a:lumMod val="75000"/>
                  <a:lumOff val="25000"/>
                </a:schemeClr>
              </a:solidFill>
            </a:endParaRPr>
          </a:p>
          <a:p>
            <a:r>
              <a:rPr lang="en-US" dirty="0" smtClean="0">
                <a:solidFill>
                  <a:schemeClr val="tx1">
                    <a:lumMod val="75000"/>
                    <a:lumOff val="25000"/>
                  </a:schemeClr>
                </a:solidFill>
              </a:rPr>
              <a:t>Mike.mac@gpsinsight.com</a:t>
            </a:r>
            <a:endParaRPr lang="en-US" dirty="0">
              <a:solidFill>
                <a:schemeClr val="tx1">
                  <a:lumMod val="75000"/>
                  <a:lumOff val="25000"/>
                </a:schemeClr>
              </a:solidFill>
            </a:endParaRPr>
          </a:p>
        </p:txBody>
      </p:sp>
    </p:spTree>
    <p:extLst>
      <p:ext uri="{BB962C8B-B14F-4D97-AF65-F5344CB8AC3E}">
        <p14:creationId xmlns:p14="http://schemas.microsoft.com/office/powerpoint/2010/main" val="2697547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01045" y="3047835"/>
            <a:ext cx="3742467" cy="1936428"/>
          </a:xfrm>
          <a:prstGeom prst="rect">
            <a:avLst/>
          </a:prstGeom>
        </p:spPr>
        <p:txBody>
          <a:bodyPr wrap="square">
            <a:spAutoFit/>
          </a:bodyPr>
          <a:lstStyle/>
          <a:p>
            <a:pPr>
              <a:lnSpc>
                <a:spcPct val="107000"/>
              </a:lnSpc>
            </a:pPr>
            <a:r>
              <a:rPr lang="en-US" sz="2800" dirty="0" smtClean="0">
                <a:ln>
                  <a:solidFill>
                    <a:schemeClr val="bg1"/>
                  </a:solidFill>
                </a:ln>
                <a:solidFill>
                  <a:srgbClr val="5D7091"/>
                </a:solidFill>
                <a:latin typeface="Roboto" panose="02000000000000000000" pitchFamily="2" charset="0"/>
                <a:ea typeface="Roboto" panose="02000000000000000000" pitchFamily="2" charset="0"/>
                <a:cs typeface="Times New Roman" panose="02020603050405020304" pitchFamily="18" charset="0"/>
              </a:rPr>
              <a:t>Not</a:t>
            </a:r>
            <a:r>
              <a:rPr lang="en-US" sz="2800" dirty="0" smtClean="0">
                <a:ln>
                  <a:solidFill>
                    <a:schemeClr val="bg1"/>
                  </a:solidFill>
                </a:ln>
                <a:solidFill>
                  <a:schemeClr val="accent1">
                    <a:lumMod val="75000"/>
                  </a:schemeClr>
                </a:solidFill>
                <a:latin typeface="Roboto" panose="02000000000000000000" pitchFamily="2" charset="0"/>
                <a:ea typeface="Roboto" panose="02000000000000000000" pitchFamily="2" charset="0"/>
                <a:cs typeface="Times New Roman" panose="02020603050405020304" pitchFamily="18" charset="0"/>
              </a:rPr>
              <a:t> all </a:t>
            </a:r>
          </a:p>
          <a:p>
            <a:pPr>
              <a:lnSpc>
                <a:spcPct val="107000"/>
              </a:lnSpc>
            </a:pPr>
            <a:r>
              <a:rPr lang="en-US" sz="2800" dirty="0" smtClean="0">
                <a:ln>
                  <a:solidFill>
                    <a:schemeClr val="bg1"/>
                  </a:solidFill>
                </a:ln>
                <a:solidFill>
                  <a:schemeClr val="accent1">
                    <a:lumMod val="75000"/>
                  </a:schemeClr>
                </a:solidFill>
                <a:latin typeface="Roboto" panose="02000000000000000000" pitchFamily="2" charset="0"/>
                <a:ea typeface="Roboto" panose="02000000000000000000" pitchFamily="2" charset="0"/>
                <a:cs typeface="Times New Roman" panose="02020603050405020304" pitchFamily="18" charset="0"/>
              </a:rPr>
              <a:t>GPS providers offer </a:t>
            </a:r>
          </a:p>
          <a:p>
            <a:pPr>
              <a:lnSpc>
                <a:spcPct val="107000"/>
              </a:lnSpc>
            </a:pPr>
            <a:r>
              <a:rPr lang="en-US" sz="2800" b="1" dirty="0" smtClean="0">
                <a:ln>
                  <a:solidFill>
                    <a:schemeClr val="bg1"/>
                  </a:solidFill>
                </a:ln>
                <a:solidFill>
                  <a:schemeClr val="accent1">
                    <a:lumMod val="75000"/>
                  </a:schemeClr>
                </a:solidFill>
                <a:latin typeface="Roboto" panose="02000000000000000000" pitchFamily="2" charset="0"/>
                <a:ea typeface="Roboto" panose="02000000000000000000" pitchFamily="2" charset="0"/>
                <a:cs typeface="Times New Roman" panose="02020603050405020304" pitchFamily="18" charset="0"/>
              </a:rPr>
              <a:t>the same level </a:t>
            </a:r>
          </a:p>
          <a:p>
            <a:pPr>
              <a:lnSpc>
                <a:spcPct val="107000"/>
              </a:lnSpc>
            </a:pPr>
            <a:r>
              <a:rPr lang="en-US" sz="2800" dirty="0" smtClean="0">
                <a:ln>
                  <a:solidFill>
                    <a:schemeClr val="bg1"/>
                  </a:solidFill>
                </a:ln>
                <a:solidFill>
                  <a:schemeClr val="accent1">
                    <a:lumMod val="75000"/>
                  </a:schemeClr>
                </a:solidFill>
                <a:latin typeface="Roboto" panose="02000000000000000000" pitchFamily="2" charset="0"/>
                <a:ea typeface="Roboto" panose="02000000000000000000" pitchFamily="2" charset="0"/>
                <a:cs typeface="Times New Roman" panose="02020603050405020304" pitchFamily="18" charset="0"/>
              </a:rPr>
              <a:t>of service</a:t>
            </a:r>
            <a:endParaRPr lang="en-US" sz="800" dirty="0">
              <a:ln>
                <a:solidFill>
                  <a:schemeClr val="bg1"/>
                </a:solidFill>
              </a:ln>
              <a:solidFill>
                <a:schemeClr val="accent1">
                  <a:lumMod val="75000"/>
                </a:schemeClr>
              </a:solidFill>
              <a:latin typeface="Roboto" panose="02000000000000000000" pitchFamily="2" charset="0"/>
              <a:ea typeface="Roboto" panose="02000000000000000000" pitchFamily="2"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08177307-2751-254F-9073-319F93617451}"/>
              </a:ext>
            </a:extLst>
          </p:cNvPr>
          <p:cNvGrpSpPr/>
          <p:nvPr/>
        </p:nvGrpSpPr>
        <p:grpSpPr>
          <a:xfrm>
            <a:off x="681568" y="808567"/>
            <a:ext cx="3404860" cy="1132476"/>
            <a:chOff x="681568" y="808567"/>
            <a:chExt cx="3404860" cy="1132476"/>
          </a:xfrm>
        </p:grpSpPr>
        <p:pic>
          <p:nvPicPr>
            <p:cNvPr id="8" name="Picture 7">
              <a:extLst>
                <a:ext uri="{FF2B5EF4-FFF2-40B4-BE49-F238E27FC236}">
                  <a16:creationId xmlns:a16="http://schemas.microsoft.com/office/drawing/2014/main" xmlns="" id="{913A56A3-D28B-D744-8532-F73FF624FB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568" y="808567"/>
              <a:ext cx="3404860" cy="732366"/>
            </a:xfrm>
            <a:prstGeom prst="rect">
              <a:avLst/>
            </a:prstGeom>
          </p:spPr>
        </p:pic>
        <p:sp>
          <p:nvSpPr>
            <p:cNvPr id="11" name="TextBox 10">
              <a:extLst>
                <a:ext uri="{FF2B5EF4-FFF2-40B4-BE49-F238E27FC236}">
                  <a16:creationId xmlns:a16="http://schemas.microsoft.com/office/drawing/2014/main" xmlns="" id="{2FA6E626-5406-9F4D-9C9F-2500DE71969E}"/>
                </a:ext>
              </a:extLst>
            </p:cNvPr>
            <p:cNvSpPr txBox="1"/>
            <p:nvPr/>
          </p:nvSpPr>
          <p:spPr>
            <a:xfrm>
              <a:off x="681568" y="1540933"/>
              <a:ext cx="2060179" cy="400110"/>
            </a:xfrm>
            <a:prstGeom prst="rect">
              <a:avLst/>
            </a:prstGeom>
            <a:noFill/>
          </p:spPr>
          <p:txBody>
            <a:bodyPr wrap="none" rtlCol="0">
              <a:spAutoFit/>
            </a:bodyPr>
            <a:lstStyle/>
            <a:p>
              <a:r>
                <a:rPr lang="en-US" sz="2000" dirty="0">
                  <a:solidFill>
                    <a:schemeClr val="tx1">
                      <a:lumMod val="75000"/>
                      <a:lumOff val="25000"/>
                    </a:schemeClr>
                  </a:solidFill>
                </a:rPr>
                <a:t>Engage your fleet</a:t>
              </a:r>
              <a:r>
                <a:rPr lang="en-US" sz="2000" dirty="0">
                  <a:solidFill>
                    <a:srgbClr val="E51B24"/>
                  </a:solidFill>
                </a:rPr>
                <a:t>.</a:t>
              </a:r>
            </a:p>
          </p:txBody>
        </p:sp>
      </p:grpSp>
      <p:sp>
        <p:nvSpPr>
          <p:cNvPr id="4" name="Flowchart: Manual Operation 3"/>
          <p:cNvSpPr/>
          <p:nvPr/>
        </p:nvSpPr>
        <p:spPr>
          <a:xfrm rot="10800000">
            <a:off x="5014277" y="4195431"/>
            <a:ext cx="5891289" cy="13609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02 w 10000"/>
              <a:gd name="connsiteY2" fmla="*/ 7323 h 10000"/>
              <a:gd name="connsiteX3" fmla="*/ 2000 w 10000"/>
              <a:gd name="connsiteY3" fmla="*/ 10000 h 10000"/>
              <a:gd name="connsiteX4" fmla="*/ 0 w 10000"/>
              <a:gd name="connsiteY4" fmla="*/ 0 h 10000"/>
              <a:gd name="connsiteX0" fmla="*/ 0 w 10000"/>
              <a:gd name="connsiteY0" fmla="*/ 0 h 7323"/>
              <a:gd name="connsiteX1" fmla="*/ 10000 w 10000"/>
              <a:gd name="connsiteY1" fmla="*/ 0 h 7323"/>
              <a:gd name="connsiteX2" fmla="*/ 8502 w 10000"/>
              <a:gd name="connsiteY2" fmla="*/ 7323 h 7323"/>
              <a:gd name="connsiteX3" fmla="*/ 1429 w 10000"/>
              <a:gd name="connsiteY3" fmla="*/ 7178 h 7323"/>
              <a:gd name="connsiteX4" fmla="*/ 0 w 10000"/>
              <a:gd name="connsiteY4" fmla="*/ 0 h 7323"/>
              <a:gd name="connsiteX0" fmla="*/ 0 w 10000"/>
              <a:gd name="connsiteY0" fmla="*/ 0 h 10000"/>
              <a:gd name="connsiteX1" fmla="*/ 10000 w 10000"/>
              <a:gd name="connsiteY1" fmla="*/ 0 h 10000"/>
              <a:gd name="connsiteX2" fmla="*/ 8502 w 10000"/>
              <a:gd name="connsiteY2" fmla="*/ 10000 h 10000"/>
              <a:gd name="connsiteX3" fmla="*/ 1429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8502" y="10000"/>
                </a:lnTo>
                <a:lnTo>
                  <a:pt x="1429" y="10000"/>
                </a:lnTo>
                <a:lnTo>
                  <a:pt x="0" y="0"/>
                </a:lnTo>
                <a:close/>
              </a:path>
            </a:pathLst>
          </a:custGeom>
          <a:solidFill>
            <a:srgbClr val="9595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Manual Operation 13"/>
          <p:cNvSpPr/>
          <p:nvPr/>
        </p:nvSpPr>
        <p:spPr>
          <a:xfrm rot="10800000">
            <a:off x="5965055" y="2870721"/>
            <a:ext cx="4012486" cy="117963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117"/>
              <a:gd name="connsiteY0" fmla="*/ 540 h 10540"/>
              <a:gd name="connsiteX1" fmla="*/ 10117 w 10117"/>
              <a:gd name="connsiteY1" fmla="*/ 0 h 10540"/>
              <a:gd name="connsiteX2" fmla="*/ 8000 w 10117"/>
              <a:gd name="connsiteY2" fmla="*/ 10540 h 10540"/>
              <a:gd name="connsiteX3" fmla="*/ 2000 w 10117"/>
              <a:gd name="connsiteY3" fmla="*/ 10540 h 10540"/>
              <a:gd name="connsiteX4" fmla="*/ 0 w 10117"/>
              <a:gd name="connsiteY4" fmla="*/ 540 h 10540"/>
              <a:gd name="connsiteX0" fmla="*/ 0 w 10273"/>
              <a:gd name="connsiteY0" fmla="*/ 0 h 10540"/>
              <a:gd name="connsiteX1" fmla="*/ 10273 w 10273"/>
              <a:gd name="connsiteY1" fmla="*/ 0 h 10540"/>
              <a:gd name="connsiteX2" fmla="*/ 8156 w 10273"/>
              <a:gd name="connsiteY2" fmla="*/ 10540 h 10540"/>
              <a:gd name="connsiteX3" fmla="*/ 2156 w 10273"/>
              <a:gd name="connsiteY3" fmla="*/ 10540 h 10540"/>
              <a:gd name="connsiteX4" fmla="*/ 0 w 10273"/>
              <a:gd name="connsiteY4" fmla="*/ 0 h 10540"/>
              <a:gd name="connsiteX0" fmla="*/ 0 w 10254"/>
              <a:gd name="connsiteY0" fmla="*/ 60 h 10540"/>
              <a:gd name="connsiteX1" fmla="*/ 10254 w 10254"/>
              <a:gd name="connsiteY1" fmla="*/ 0 h 10540"/>
              <a:gd name="connsiteX2" fmla="*/ 8137 w 10254"/>
              <a:gd name="connsiteY2" fmla="*/ 10540 h 10540"/>
              <a:gd name="connsiteX3" fmla="*/ 2137 w 10254"/>
              <a:gd name="connsiteY3" fmla="*/ 10540 h 10540"/>
              <a:gd name="connsiteX4" fmla="*/ 0 w 10254"/>
              <a:gd name="connsiteY4" fmla="*/ 60 h 10540"/>
              <a:gd name="connsiteX0" fmla="*/ 0 w 10254"/>
              <a:gd name="connsiteY0" fmla="*/ 60 h 10540"/>
              <a:gd name="connsiteX1" fmla="*/ 10254 w 10254"/>
              <a:gd name="connsiteY1" fmla="*/ 0 h 10540"/>
              <a:gd name="connsiteX2" fmla="*/ 8137 w 10254"/>
              <a:gd name="connsiteY2" fmla="*/ 10540 h 10540"/>
              <a:gd name="connsiteX3" fmla="*/ 1864 w 10254"/>
              <a:gd name="connsiteY3" fmla="*/ 9281 h 10540"/>
              <a:gd name="connsiteX4" fmla="*/ 0 w 10254"/>
              <a:gd name="connsiteY4" fmla="*/ 60 h 10540"/>
              <a:gd name="connsiteX0" fmla="*/ 0 w 10254"/>
              <a:gd name="connsiteY0" fmla="*/ 60 h 9281"/>
              <a:gd name="connsiteX1" fmla="*/ 10254 w 10254"/>
              <a:gd name="connsiteY1" fmla="*/ 0 h 9281"/>
              <a:gd name="connsiteX2" fmla="*/ 8410 w 10254"/>
              <a:gd name="connsiteY2" fmla="*/ 9101 h 9281"/>
              <a:gd name="connsiteX3" fmla="*/ 1864 w 10254"/>
              <a:gd name="connsiteY3" fmla="*/ 9281 h 9281"/>
              <a:gd name="connsiteX4" fmla="*/ 0 w 10254"/>
              <a:gd name="connsiteY4" fmla="*/ 60 h 9281"/>
              <a:gd name="connsiteX0" fmla="*/ 0 w 10000"/>
              <a:gd name="connsiteY0" fmla="*/ 65 h 10000"/>
              <a:gd name="connsiteX1" fmla="*/ 10000 w 10000"/>
              <a:gd name="connsiteY1" fmla="*/ 0 h 10000"/>
              <a:gd name="connsiteX2" fmla="*/ 8183 w 10000"/>
              <a:gd name="connsiteY2" fmla="*/ 9935 h 10000"/>
              <a:gd name="connsiteX3" fmla="*/ 1818 w 10000"/>
              <a:gd name="connsiteY3" fmla="*/ 10000 h 10000"/>
              <a:gd name="connsiteX4" fmla="*/ 0 w 10000"/>
              <a:gd name="connsiteY4" fmla="*/ 6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65"/>
                </a:moveTo>
                <a:lnTo>
                  <a:pt x="10000" y="0"/>
                </a:lnTo>
                <a:lnTo>
                  <a:pt x="8183" y="9935"/>
                </a:lnTo>
                <a:lnTo>
                  <a:pt x="1818" y="10000"/>
                </a:lnTo>
                <a:lnTo>
                  <a:pt x="0" y="65"/>
                </a:lnTo>
                <a:close/>
              </a:path>
            </a:pathLst>
          </a:custGeom>
          <a:solidFill>
            <a:srgbClr val="265C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6804215" y="858428"/>
            <a:ext cx="2353236" cy="1880846"/>
          </a:xfrm>
          <a:prstGeom prst="triangle">
            <a:avLst/>
          </a:prstGeom>
          <a:solidFill>
            <a:srgbClr val="E21E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276724" y="4984263"/>
            <a:ext cx="1922321" cy="615553"/>
          </a:xfrm>
          <a:prstGeom prst="rect">
            <a:avLst/>
          </a:prstGeom>
          <a:noFill/>
        </p:spPr>
        <p:txBody>
          <a:bodyPr wrap="none" rtlCol="0">
            <a:spAutoFit/>
          </a:bodyPr>
          <a:lstStyle/>
          <a:p>
            <a:r>
              <a:rPr lang="en-US" sz="3400" b="1" dirty="0" smtClean="0">
                <a:solidFill>
                  <a:schemeClr val="bg2">
                    <a:lumMod val="90000"/>
                  </a:schemeClr>
                </a:solidFill>
                <a:latin typeface="Roboto" panose="02000000000000000000" pitchFamily="2" charset="0"/>
                <a:ea typeface="Roboto" panose="02000000000000000000" pitchFamily="2" charset="0"/>
              </a:rPr>
              <a:t>Effective</a:t>
            </a:r>
            <a:endParaRPr lang="en-US" sz="3400" b="1" dirty="0">
              <a:solidFill>
                <a:schemeClr val="bg2">
                  <a:lumMod val="90000"/>
                </a:schemeClr>
              </a:solidFill>
              <a:latin typeface="Roboto" panose="02000000000000000000" pitchFamily="2" charset="0"/>
              <a:ea typeface="Roboto" panose="02000000000000000000" pitchFamily="2" charset="0"/>
            </a:endParaRPr>
          </a:p>
        </p:txBody>
      </p:sp>
      <p:sp>
        <p:nvSpPr>
          <p:cNvPr id="17" name="TextBox 16"/>
          <p:cNvSpPr txBox="1"/>
          <p:nvPr/>
        </p:nvSpPr>
        <p:spPr>
          <a:xfrm>
            <a:off x="6203676" y="3510640"/>
            <a:ext cx="2103461" cy="615553"/>
          </a:xfrm>
          <a:prstGeom prst="rect">
            <a:avLst/>
          </a:prstGeom>
          <a:noFill/>
        </p:spPr>
        <p:txBody>
          <a:bodyPr wrap="none" rtlCol="0">
            <a:spAutoFit/>
          </a:bodyPr>
          <a:lstStyle/>
          <a:p>
            <a:r>
              <a:rPr lang="en-US" sz="3400" b="1" dirty="0" smtClean="0">
                <a:solidFill>
                  <a:schemeClr val="bg2">
                    <a:lumMod val="75000"/>
                  </a:schemeClr>
                </a:solidFill>
                <a:latin typeface="Roboto" panose="02000000000000000000" pitchFamily="2" charset="0"/>
                <a:ea typeface="Roboto" panose="02000000000000000000" pitchFamily="2" charset="0"/>
              </a:rPr>
              <a:t>Enhanced</a:t>
            </a:r>
            <a:endParaRPr lang="en-US" sz="3400" b="1" dirty="0">
              <a:solidFill>
                <a:schemeClr val="bg2">
                  <a:lumMod val="75000"/>
                </a:schemeClr>
              </a:solidFill>
              <a:latin typeface="Roboto" panose="02000000000000000000" pitchFamily="2" charset="0"/>
              <a:ea typeface="Roboto" panose="02000000000000000000" pitchFamily="2" charset="0"/>
            </a:endParaRPr>
          </a:p>
        </p:txBody>
      </p:sp>
      <p:sp>
        <p:nvSpPr>
          <p:cNvPr id="18" name="TextBox 17"/>
          <p:cNvSpPr txBox="1"/>
          <p:nvPr/>
        </p:nvSpPr>
        <p:spPr>
          <a:xfrm>
            <a:off x="7042203" y="2185930"/>
            <a:ext cx="1885453" cy="615553"/>
          </a:xfrm>
          <a:prstGeom prst="rect">
            <a:avLst/>
          </a:prstGeom>
          <a:noFill/>
        </p:spPr>
        <p:txBody>
          <a:bodyPr wrap="none" rtlCol="0">
            <a:spAutoFit/>
          </a:bodyPr>
          <a:lstStyle/>
          <a:p>
            <a:r>
              <a:rPr lang="en-US" sz="3400" b="1" dirty="0" smtClean="0">
                <a:solidFill>
                  <a:schemeClr val="bg2">
                    <a:lumMod val="10000"/>
                  </a:schemeClr>
                </a:solidFill>
                <a:latin typeface="Roboto" panose="02000000000000000000" pitchFamily="2" charset="0"/>
                <a:ea typeface="Roboto" panose="02000000000000000000" pitchFamily="2" charset="0"/>
              </a:rPr>
              <a:t>Engaged</a:t>
            </a:r>
            <a:endParaRPr lang="en-US" sz="3400" b="1" dirty="0">
              <a:solidFill>
                <a:schemeClr val="bg2">
                  <a:lumMod val="1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75008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D1527846-4A25-5C43-959A-129EE3DDAD19}"/>
              </a:ext>
            </a:extLst>
          </p:cNvPr>
          <p:cNvPicPr>
            <a:picLocks noChangeAspect="1"/>
          </p:cNvPicPr>
          <p:nvPr/>
        </p:nvPicPr>
        <p:blipFill>
          <a:blip r:embed="rId3"/>
          <a:stretch>
            <a:fillRect/>
          </a:stretch>
        </p:blipFill>
        <p:spPr>
          <a:xfrm>
            <a:off x="1365881" y="2666681"/>
            <a:ext cx="1701719" cy="1708445"/>
          </a:xfrm>
          <a:prstGeom prst="rect">
            <a:avLst/>
          </a:prstGeom>
        </p:spPr>
      </p:pic>
      <p:pic>
        <p:nvPicPr>
          <p:cNvPr id="19" name="Picture 18">
            <a:extLst>
              <a:ext uri="{FF2B5EF4-FFF2-40B4-BE49-F238E27FC236}">
                <a16:creationId xmlns="" xmlns:a16="http://schemas.microsoft.com/office/drawing/2014/main" id="{137B462C-5581-4E4D-A749-339FA45F6F96}"/>
              </a:ext>
            </a:extLst>
          </p:cNvPr>
          <p:cNvPicPr>
            <a:picLocks noChangeAspect="1"/>
          </p:cNvPicPr>
          <p:nvPr/>
        </p:nvPicPr>
        <p:blipFill>
          <a:blip r:embed="rId4"/>
          <a:stretch>
            <a:fillRect/>
          </a:stretch>
        </p:blipFill>
        <p:spPr>
          <a:xfrm>
            <a:off x="9407729" y="2673409"/>
            <a:ext cx="1701717" cy="1701717"/>
          </a:xfrm>
          <a:prstGeom prst="rect">
            <a:avLst/>
          </a:prstGeom>
        </p:spPr>
      </p:pic>
      <p:cxnSp>
        <p:nvCxnSpPr>
          <p:cNvPr id="4" name="Straight Connector 3"/>
          <p:cNvCxnSpPr/>
          <p:nvPr/>
        </p:nvCxnSpPr>
        <p:spPr bwMode="auto">
          <a:xfrm flipH="1">
            <a:off x="4252867" y="3114285"/>
            <a:ext cx="9525" cy="1828800"/>
          </a:xfrm>
          <a:prstGeom prst="line">
            <a:avLst/>
          </a:prstGeom>
          <a:blipFill dpi="0" rotWithShape="0">
            <a:blip r:embed="rId5"/>
            <a:srcRect/>
            <a:tile tx="0" ty="0" sx="100000" sy="100000" flip="none" algn="tl"/>
          </a:blipFill>
          <a:ln w="25400" cap="flat" cmpd="sng" algn="ctr">
            <a:solidFill>
              <a:srgbClr val="3F3F3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flipH="1">
            <a:off x="8323733" y="3114285"/>
            <a:ext cx="9525" cy="1828800"/>
          </a:xfrm>
          <a:prstGeom prst="line">
            <a:avLst/>
          </a:prstGeom>
          <a:blipFill dpi="0" rotWithShape="0">
            <a:blip r:embed="rId5"/>
            <a:srcRect/>
            <a:tile tx="0" ty="0" sx="100000" sy="100000" flip="none" algn="tl"/>
          </a:blipFill>
          <a:ln w="25400" cap="flat" cmpd="sng" algn="ctr">
            <a:solidFill>
              <a:srgbClr val="3F3F3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1006726" y="4628109"/>
            <a:ext cx="2498831" cy="479383"/>
          </a:xfrm>
          <a:prstGeom prst="rect">
            <a:avLst/>
          </a:prstGeom>
          <a:noFill/>
        </p:spPr>
        <p:txBody>
          <a:bodyPr wrap="square" rtlCol="0" anchor="t" anchorCtr="0">
            <a:noAutofit/>
          </a:bodyPr>
          <a:lstStyle/>
          <a:p>
            <a:pPr algn="ctr"/>
            <a:r>
              <a:rPr lang="en-US" sz="2667" b="1" dirty="0">
                <a:solidFill>
                  <a:srgbClr val="275C8D"/>
                </a:solidFill>
                <a:ea typeface="Roboto" panose="02000000000000000000" pitchFamily="2" charset="0"/>
              </a:rPr>
              <a:t>Visibility </a:t>
            </a:r>
          </a:p>
        </p:txBody>
      </p:sp>
      <p:sp>
        <p:nvSpPr>
          <p:cNvPr id="10" name="TextBox 9"/>
          <p:cNvSpPr txBox="1"/>
          <p:nvPr/>
        </p:nvSpPr>
        <p:spPr>
          <a:xfrm>
            <a:off x="4969200" y="4621670"/>
            <a:ext cx="2536932" cy="485822"/>
          </a:xfrm>
          <a:prstGeom prst="rect">
            <a:avLst/>
          </a:prstGeom>
          <a:noFill/>
        </p:spPr>
        <p:txBody>
          <a:bodyPr wrap="square" rtlCol="0" anchor="t" anchorCtr="0">
            <a:noAutofit/>
          </a:bodyPr>
          <a:lstStyle/>
          <a:p>
            <a:pPr algn="ctr"/>
            <a:r>
              <a:rPr lang="en-US" sz="2667" b="1" dirty="0" smtClean="0">
                <a:solidFill>
                  <a:srgbClr val="275C8D"/>
                </a:solidFill>
                <a:ea typeface="Roboto" panose="02000000000000000000" pitchFamily="2" charset="0"/>
              </a:rPr>
              <a:t>Efficiency</a:t>
            </a:r>
            <a:endParaRPr lang="en-US" sz="2667" dirty="0">
              <a:solidFill>
                <a:schemeClr val="tx1">
                  <a:lumMod val="65000"/>
                  <a:lumOff val="35000"/>
                </a:schemeClr>
              </a:solidFill>
              <a:ea typeface="Roboto" panose="02000000000000000000" pitchFamily="2" charset="0"/>
            </a:endParaRPr>
          </a:p>
        </p:txBody>
      </p:sp>
      <p:pic>
        <p:nvPicPr>
          <p:cNvPr id="13" name="F6A458CE-6AE5-4033-9538-F672C7504928" descr="D34DCF93-5A58-4A16-B3ED-6484FF8D4E61">
            <a:extLst>
              <a:ext uri="{FF2B5EF4-FFF2-40B4-BE49-F238E27FC236}">
                <a16:creationId xmlns="" xmlns:a16="http://schemas.microsoft.com/office/drawing/2014/main" id="{BA562DE9-3779-4759-9957-6314B6AD1DA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49" t="13272" r="15222" b="22234"/>
          <a:stretch/>
        </p:blipFill>
        <p:spPr bwMode="auto">
          <a:xfrm>
            <a:off x="5314956" y="2668246"/>
            <a:ext cx="1845417" cy="170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xmlns="" id="{08177307-2751-254F-9073-319F93617451}"/>
              </a:ext>
            </a:extLst>
          </p:cNvPr>
          <p:cNvGrpSpPr/>
          <p:nvPr/>
        </p:nvGrpSpPr>
        <p:grpSpPr>
          <a:xfrm>
            <a:off x="681568" y="808567"/>
            <a:ext cx="3404860" cy="1132476"/>
            <a:chOff x="681568" y="808567"/>
            <a:chExt cx="3404860" cy="1132476"/>
          </a:xfrm>
        </p:grpSpPr>
        <p:pic>
          <p:nvPicPr>
            <p:cNvPr id="14" name="Picture 13">
              <a:extLst>
                <a:ext uri="{FF2B5EF4-FFF2-40B4-BE49-F238E27FC236}">
                  <a16:creationId xmlns:a16="http://schemas.microsoft.com/office/drawing/2014/main" xmlns="" id="{913A56A3-D28B-D744-8532-F73FF624FB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568" y="808567"/>
              <a:ext cx="3404860" cy="732366"/>
            </a:xfrm>
            <a:prstGeom prst="rect">
              <a:avLst/>
            </a:prstGeom>
          </p:spPr>
        </p:pic>
        <p:sp>
          <p:nvSpPr>
            <p:cNvPr id="15" name="TextBox 14">
              <a:extLst>
                <a:ext uri="{FF2B5EF4-FFF2-40B4-BE49-F238E27FC236}">
                  <a16:creationId xmlns:a16="http://schemas.microsoft.com/office/drawing/2014/main" xmlns="" id="{2FA6E626-5406-9F4D-9C9F-2500DE71969E}"/>
                </a:ext>
              </a:extLst>
            </p:cNvPr>
            <p:cNvSpPr txBox="1"/>
            <p:nvPr/>
          </p:nvSpPr>
          <p:spPr>
            <a:xfrm>
              <a:off x="681568" y="1540933"/>
              <a:ext cx="2060179" cy="400110"/>
            </a:xfrm>
            <a:prstGeom prst="rect">
              <a:avLst/>
            </a:prstGeom>
            <a:noFill/>
          </p:spPr>
          <p:txBody>
            <a:bodyPr wrap="none" rtlCol="0">
              <a:spAutoFit/>
            </a:bodyPr>
            <a:lstStyle/>
            <a:p>
              <a:r>
                <a:rPr lang="en-US" sz="2000" dirty="0">
                  <a:solidFill>
                    <a:schemeClr val="tx1">
                      <a:lumMod val="75000"/>
                      <a:lumOff val="25000"/>
                    </a:schemeClr>
                  </a:solidFill>
                </a:rPr>
                <a:t>Engage your fleet</a:t>
              </a:r>
              <a:r>
                <a:rPr lang="en-US" sz="2000" dirty="0">
                  <a:solidFill>
                    <a:srgbClr val="E51B24"/>
                  </a:solidFill>
                </a:rPr>
                <a:t>.</a:t>
              </a:r>
            </a:p>
          </p:txBody>
        </p:sp>
      </p:grpSp>
      <p:sp>
        <p:nvSpPr>
          <p:cNvPr id="16" name="TextBox 15"/>
          <p:cNvSpPr txBox="1"/>
          <p:nvPr/>
        </p:nvSpPr>
        <p:spPr>
          <a:xfrm>
            <a:off x="8990121" y="4628109"/>
            <a:ext cx="2536932" cy="485822"/>
          </a:xfrm>
          <a:prstGeom prst="rect">
            <a:avLst/>
          </a:prstGeom>
          <a:noFill/>
        </p:spPr>
        <p:txBody>
          <a:bodyPr wrap="square" rtlCol="0" anchor="t" anchorCtr="0">
            <a:noAutofit/>
          </a:bodyPr>
          <a:lstStyle/>
          <a:p>
            <a:pPr algn="ctr"/>
            <a:r>
              <a:rPr lang="en-US" sz="2667" b="1" dirty="0" smtClean="0">
                <a:solidFill>
                  <a:srgbClr val="275C8D"/>
                </a:solidFill>
                <a:ea typeface="Roboto" panose="02000000000000000000" pitchFamily="2" charset="0"/>
              </a:rPr>
              <a:t>Safety</a:t>
            </a:r>
            <a:endParaRPr lang="en-US" sz="2667" dirty="0">
              <a:solidFill>
                <a:schemeClr val="tx1">
                  <a:lumMod val="65000"/>
                  <a:lumOff val="35000"/>
                </a:schemeClr>
              </a:solidFill>
              <a:ea typeface="Roboto" panose="02000000000000000000" pitchFamily="2" charset="0"/>
            </a:endParaRPr>
          </a:p>
        </p:txBody>
      </p:sp>
    </p:spTree>
    <p:extLst>
      <p:ext uri="{BB962C8B-B14F-4D97-AF65-F5344CB8AC3E}">
        <p14:creationId xmlns:p14="http://schemas.microsoft.com/office/powerpoint/2010/main" val="20267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8177307-2751-254F-9073-319F93617451}"/>
              </a:ext>
            </a:extLst>
          </p:cNvPr>
          <p:cNvGrpSpPr/>
          <p:nvPr/>
        </p:nvGrpSpPr>
        <p:grpSpPr>
          <a:xfrm>
            <a:off x="681568" y="808567"/>
            <a:ext cx="3404860" cy="1132476"/>
            <a:chOff x="681568" y="808567"/>
            <a:chExt cx="3404860" cy="1132476"/>
          </a:xfrm>
        </p:grpSpPr>
        <p:pic>
          <p:nvPicPr>
            <p:cNvPr id="12" name="Picture 11">
              <a:extLst>
                <a:ext uri="{FF2B5EF4-FFF2-40B4-BE49-F238E27FC236}">
                  <a16:creationId xmlns:a16="http://schemas.microsoft.com/office/drawing/2014/main" xmlns="" id="{913A56A3-D28B-D744-8532-F73FF624FB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568" y="808567"/>
              <a:ext cx="3404860" cy="732366"/>
            </a:xfrm>
            <a:prstGeom prst="rect">
              <a:avLst/>
            </a:prstGeom>
          </p:spPr>
        </p:pic>
        <p:sp>
          <p:nvSpPr>
            <p:cNvPr id="13" name="TextBox 12">
              <a:extLst>
                <a:ext uri="{FF2B5EF4-FFF2-40B4-BE49-F238E27FC236}">
                  <a16:creationId xmlns:a16="http://schemas.microsoft.com/office/drawing/2014/main" xmlns="" id="{2FA6E626-5406-9F4D-9C9F-2500DE71969E}"/>
                </a:ext>
              </a:extLst>
            </p:cNvPr>
            <p:cNvSpPr txBox="1"/>
            <p:nvPr/>
          </p:nvSpPr>
          <p:spPr>
            <a:xfrm>
              <a:off x="681568" y="1540933"/>
              <a:ext cx="2060179" cy="400110"/>
            </a:xfrm>
            <a:prstGeom prst="rect">
              <a:avLst/>
            </a:prstGeom>
            <a:noFill/>
          </p:spPr>
          <p:txBody>
            <a:bodyPr wrap="none" rtlCol="0">
              <a:spAutoFit/>
            </a:bodyPr>
            <a:lstStyle/>
            <a:p>
              <a:r>
                <a:rPr lang="en-US" sz="2000" dirty="0">
                  <a:solidFill>
                    <a:schemeClr val="tx1">
                      <a:lumMod val="75000"/>
                      <a:lumOff val="25000"/>
                    </a:schemeClr>
                  </a:solidFill>
                </a:rPr>
                <a:t>Engage your fleet</a:t>
              </a:r>
              <a:r>
                <a:rPr lang="en-US" sz="2000" dirty="0">
                  <a:solidFill>
                    <a:srgbClr val="E51B24"/>
                  </a:solidFill>
                </a:rPr>
                <a:t>.</a:t>
              </a:r>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0030" r="11651"/>
          <a:stretch/>
        </p:blipFill>
        <p:spPr>
          <a:xfrm>
            <a:off x="5130800" y="0"/>
            <a:ext cx="7073900" cy="6858000"/>
          </a:xfrm>
          <a:prstGeom prst="rect">
            <a:avLst/>
          </a:prstGeom>
        </p:spPr>
      </p:pic>
      <p:sp>
        <p:nvSpPr>
          <p:cNvPr id="9" name="TextBox 8"/>
          <p:cNvSpPr txBox="1"/>
          <p:nvPr/>
        </p:nvSpPr>
        <p:spPr>
          <a:xfrm>
            <a:off x="681568" y="2615958"/>
            <a:ext cx="3512745" cy="2726900"/>
          </a:xfrm>
          <a:prstGeom prst="rect">
            <a:avLst/>
          </a:prstGeom>
          <a:noFill/>
        </p:spPr>
        <p:txBody>
          <a:bodyPr wrap="square" rtlCol="0">
            <a:spAutoFit/>
          </a:bodyPr>
          <a:lstStyle/>
          <a:p>
            <a:pPr>
              <a:lnSpc>
                <a:spcPct val="107000"/>
              </a:lnSpc>
            </a:pPr>
            <a:r>
              <a:rPr lang="en-US" sz="4000" dirty="0" smtClean="0">
                <a:ln>
                  <a:solidFill>
                    <a:schemeClr val="bg1"/>
                  </a:solidFill>
                </a:ln>
                <a:solidFill>
                  <a:schemeClr val="accent1">
                    <a:lumMod val="75000"/>
                  </a:schemeClr>
                </a:solidFill>
                <a:latin typeface="Roboto" panose="02000000000000000000" pitchFamily="2" charset="0"/>
                <a:ea typeface="Roboto" panose="02000000000000000000" pitchFamily="2" charset="0"/>
              </a:rPr>
              <a:t>Fleet </a:t>
            </a:r>
            <a:r>
              <a:rPr lang="en-US" sz="4000" dirty="0">
                <a:ln>
                  <a:solidFill>
                    <a:schemeClr val="bg1"/>
                  </a:solidFill>
                </a:ln>
                <a:solidFill>
                  <a:schemeClr val="accent1">
                    <a:lumMod val="75000"/>
                  </a:schemeClr>
                </a:solidFill>
                <a:latin typeface="Roboto" panose="02000000000000000000" pitchFamily="2" charset="0"/>
                <a:ea typeface="Roboto" panose="02000000000000000000" pitchFamily="2" charset="0"/>
              </a:rPr>
              <a:t>t</a:t>
            </a:r>
            <a:r>
              <a:rPr lang="en-US" sz="4000" dirty="0" smtClean="0">
                <a:ln>
                  <a:solidFill>
                    <a:schemeClr val="bg1"/>
                  </a:solidFill>
                </a:ln>
                <a:solidFill>
                  <a:schemeClr val="accent1">
                    <a:lumMod val="75000"/>
                  </a:schemeClr>
                </a:solidFill>
                <a:latin typeface="Roboto" panose="02000000000000000000" pitchFamily="2" charset="0"/>
                <a:ea typeface="Roboto" panose="02000000000000000000" pitchFamily="2" charset="0"/>
              </a:rPr>
              <a:t>ouches </a:t>
            </a:r>
            <a:r>
              <a:rPr lang="en-US" sz="4000" b="1" dirty="0" smtClean="0">
                <a:ln>
                  <a:solidFill>
                    <a:schemeClr val="bg1"/>
                  </a:solidFill>
                </a:ln>
                <a:solidFill>
                  <a:schemeClr val="accent1">
                    <a:lumMod val="75000"/>
                  </a:schemeClr>
                </a:solidFill>
                <a:latin typeface="Roboto" panose="02000000000000000000" pitchFamily="2" charset="0"/>
                <a:ea typeface="Roboto" panose="02000000000000000000" pitchFamily="2" charset="0"/>
              </a:rPr>
              <a:t>EVERYONE</a:t>
            </a:r>
          </a:p>
          <a:p>
            <a:pPr>
              <a:lnSpc>
                <a:spcPct val="107000"/>
              </a:lnSpc>
            </a:pPr>
            <a:r>
              <a:rPr lang="en-US" sz="4000" dirty="0">
                <a:ln>
                  <a:solidFill>
                    <a:schemeClr val="bg1"/>
                  </a:solidFill>
                </a:ln>
                <a:solidFill>
                  <a:schemeClr val="accent1">
                    <a:lumMod val="75000"/>
                  </a:schemeClr>
                </a:solidFill>
                <a:latin typeface="Roboto" panose="02000000000000000000" pitchFamily="2" charset="0"/>
                <a:ea typeface="Roboto" panose="02000000000000000000" pitchFamily="2" charset="0"/>
                <a:cs typeface="Times New Roman" panose="02020603050405020304" pitchFamily="18" charset="0"/>
              </a:rPr>
              <a:t>a</a:t>
            </a:r>
            <a:r>
              <a:rPr lang="en-US" sz="4000" dirty="0" smtClean="0">
                <a:ln>
                  <a:solidFill>
                    <a:schemeClr val="bg1"/>
                  </a:solidFill>
                </a:ln>
                <a:solidFill>
                  <a:schemeClr val="accent1">
                    <a:lumMod val="75000"/>
                  </a:schemeClr>
                </a:solidFill>
                <a:latin typeface="Roboto" panose="02000000000000000000" pitchFamily="2" charset="0"/>
                <a:ea typeface="Roboto" panose="02000000000000000000" pitchFamily="2" charset="0"/>
                <a:cs typeface="Times New Roman" panose="02020603050405020304" pitchFamily="18" charset="0"/>
              </a:rPr>
              <a:t>nd </a:t>
            </a:r>
          </a:p>
          <a:p>
            <a:pPr>
              <a:lnSpc>
                <a:spcPct val="107000"/>
              </a:lnSpc>
            </a:pPr>
            <a:r>
              <a:rPr lang="en-US" sz="4000" b="1" dirty="0" smtClean="0">
                <a:ln>
                  <a:solidFill>
                    <a:schemeClr val="bg1"/>
                  </a:solidFill>
                </a:ln>
                <a:solidFill>
                  <a:schemeClr val="accent1">
                    <a:lumMod val="75000"/>
                  </a:schemeClr>
                </a:solidFill>
                <a:latin typeface="Roboto" panose="02000000000000000000" pitchFamily="2" charset="0"/>
                <a:ea typeface="Roboto" panose="02000000000000000000" pitchFamily="2" charset="0"/>
                <a:cs typeface="Times New Roman" panose="02020603050405020304" pitchFamily="18" charset="0"/>
              </a:rPr>
              <a:t>EVERYTHING</a:t>
            </a:r>
            <a:endParaRPr lang="en-US" sz="2000" b="1" dirty="0">
              <a:ln>
                <a:solidFill>
                  <a:schemeClr val="bg1"/>
                </a:solidFill>
              </a:ln>
              <a:solidFill>
                <a:schemeClr val="accent1">
                  <a:lumMod val="75000"/>
                </a:schemeClr>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768839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D1527846-4A25-5C43-959A-129EE3DDAD19}"/>
              </a:ext>
            </a:extLst>
          </p:cNvPr>
          <p:cNvPicPr>
            <a:picLocks noChangeAspect="1"/>
          </p:cNvPicPr>
          <p:nvPr/>
        </p:nvPicPr>
        <p:blipFill>
          <a:blip r:embed="rId3"/>
          <a:stretch>
            <a:fillRect/>
          </a:stretch>
        </p:blipFill>
        <p:spPr>
          <a:xfrm>
            <a:off x="1365881" y="2666681"/>
            <a:ext cx="1701719" cy="1708445"/>
          </a:xfrm>
          <a:prstGeom prst="rect">
            <a:avLst/>
          </a:prstGeom>
        </p:spPr>
      </p:pic>
      <p:pic>
        <p:nvPicPr>
          <p:cNvPr id="19" name="Picture 18">
            <a:extLst>
              <a:ext uri="{FF2B5EF4-FFF2-40B4-BE49-F238E27FC236}">
                <a16:creationId xmlns="" xmlns:a16="http://schemas.microsoft.com/office/drawing/2014/main" id="{137B462C-5581-4E4D-A749-339FA45F6F96}"/>
              </a:ext>
            </a:extLst>
          </p:cNvPr>
          <p:cNvPicPr>
            <a:picLocks noChangeAspect="1"/>
          </p:cNvPicPr>
          <p:nvPr/>
        </p:nvPicPr>
        <p:blipFill>
          <a:blip r:embed="rId4"/>
          <a:stretch>
            <a:fillRect/>
          </a:stretch>
        </p:blipFill>
        <p:spPr>
          <a:xfrm>
            <a:off x="9407729" y="2673409"/>
            <a:ext cx="1701717" cy="1701717"/>
          </a:xfrm>
          <a:prstGeom prst="rect">
            <a:avLst/>
          </a:prstGeom>
        </p:spPr>
      </p:pic>
      <p:cxnSp>
        <p:nvCxnSpPr>
          <p:cNvPr id="4" name="Straight Connector 3"/>
          <p:cNvCxnSpPr/>
          <p:nvPr/>
        </p:nvCxnSpPr>
        <p:spPr bwMode="auto">
          <a:xfrm flipH="1">
            <a:off x="4252867" y="3114285"/>
            <a:ext cx="9525" cy="1828800"/>
          </a:xfrm>
          <a:prstGeom prst="line">
            <a:avLst/>
          </a:prstGeom>
          <a:blipFill dpi="0" rotWithShape="0">
            <a:blip r:embed="rId5"/>
            <a:srcRect/>
            <a:tile tx="0" ty="0" sx="100000" sy="100000" flip="none" algn="tl"/>
          </a:blipFill>
          <a:ln w="25400" cap="flat" cmpd="sng" algn="ctr">
            <a:solidFill>
              <a:srgbClr val="3F3F3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flipH="1">
            <a:off x="8323733" y="3114285"/>
            <a:ext cx="9525" cy="1828800"/>
          </a:xfrm>
          <a:prstGeom prst="line">
            <a:avLst/>
          </a:prstGeom>
          <a:blipFill dpi="0" rotWithShape="0">
            <a:blip r:embed="rId5"/>
            <a:srcRect/>
            <a:tile tx="0" ty="0" sx="100000" sy="100000" flip="none" algn="tl"/>
          </a:blipFill>
          <a:ln w="25400" cap="flat" cmpd="sng" algn="ctr">
            <a:solidFill>
              <a:srgbClr val="3F3F3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1006726" y="4628109"/>
            <a:ext cx="2498831" cy="479383"/>
          </a:xfrm>
          <a:prstGeom prst="rect">
            <a:avLst/>
          </a:prstGeom>
          <a:noFill/>
        </p:spPr>
        <p:txBody>
          <a:bodyPr wrap="square" rtlCol="0" anchor="t" anchorCtr="0">
            <a:noAutofit/>
          </a:bodyPr>
          <a:lstStyle/>
          <a:p>
            <a:pPr algn="ctr"/>
            <a:r>
              <a:rPr lang="en-US" sz="2667" b="1" dirty="0">
                <a:solidFill>
                  <a:srgbClr val="275C8D"/>
                </a:solidFill>
                <a:ea typeface="Roboto" panose="02000000000000000000" pitchFamily="2" charset="0"/>
              </a:rPr>
              <a:t>Visibility </a:t>
            </a:r>
          </a:p>
        </p:txBody>
      </p:sp>
      <p:sp>
        <p:nvSpPr>
          <p:cNvPr id="10" name="TextBox 9"/>
          <p:cNvSpPr txBox="1"/>
          <p:nvPr/>
        </p:nvSpPr>
        <p:spPr>
          <a:xfrm>
            <a:off x="4969200" y="4621670"/>
            <a:ext cx="2536932" cy="485822"/>
          </a:xfrm>
          <a:prstGeom prst="rect">
            <a:avLst/>
          </a:prstGeom>
          <a:noFill/>
        </p:spPr>
        <p:txBody>
          <a:bodyPr wrap="square" rtlCol="0" anchor="t" anchorCtr="0">
            <a:noAutofit/>
          </a:bodyPr>
          <a:lstStyle/>
          <a:p>
            <a:pPr algn="ctr"/>
            <a:r>
              <a:rPr lang="en-US" sz="2667" b="1" dirty="0" smtClean="0">
                <a:solidFill>
                  <a:srgbClr val="275C8D"/>
                </a:solidFill>
                <a:ea typeface="Roboto" panose="02000000000000000000" pitchFamily="2" charset="0"/>
              </a:rPr>
              <a:t>Efficiency</a:t>
            </a:r>
            <a:endParaRPr lang="en-US" sz="2667" dirty="0">
              <a:solidFill>
                <a:schemeClr val="tx1">
                  <a:lumMod val="65000"/>
                  <a:lumOff val="35000"/>
                </a:schemeClr>
              </a:solidFill>
              <a:ea typeface="Roboto" panose="02000000000000000000" pitchFamily="2" charset="0"/>
            </a:endParaRPr>
          </a:p>
        </p:txBody>
      </p:sp>
      <p:pic>
        <p:nvPicPr>
          <p:cNvPr id="13" name="F6A458CE-6AE5-4033-9538-F672C7504928" descr="D34DCF93-5A58-4A16-B3ED-6484FF8D4E61">
            <a:extLst>
              <a:ext uri="{FF2B5EF4-FFF2-40B4-BE49-F238E27FC236}">
                <a16:creationId xmlns="" xmlns:a16="http://schemas.microsoft.com/office/drawing/2014/main" id="{BA562DE9-3779-4759-9957-6314B6AD1DA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49" t="13272" r="15222" b="22234"/>
          <a:stretch/>
        </p:blipFill>
        <p:spPr bwMode="auto">
          <a:xfrm>
            <a:off x="5314956" y="2668246"/>
            <a:ext cx="1845417" cy="170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xmlns="" id="{08177307-2751-254F-9073-319F93617451}"/>
              </a:ext>
            </a:extLst>
          </p:cNvPr>
          <p:cNvGrpSpPr/>
          <p:nvPr/>
        </p:nvGrpSpPr>
        <p:grpSpPr>
          <a:xfrm>
            <a:off x="681568" y="808567"/>
            <a:ext cx="3404860" cy="1132476"/>
            <a:chOff x="681568" y="808567"/>
            <a:chExt cx="3404860" cy="1132476"/>
          </a:xfrm>
        </p:grpSpPr>
        <p:pic>
          <p:nvPicPr>
            <p:cNvPr id="14" name="Picture 13">
              <a:extLst>
                <a:ext uri="{FF2B5EF4-FFF2-40B4-BE49-F238E27FC236}">
                  <a16:creationId xmlns:a16="http://schemas.microsoft.com/office/drawing/2014/main" xmlns="" id="{913A56A3-D28B-D744-8532-F73FF624FB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568" y="808567"/>
              <a:ext cx="3404860" cy="732366"/>
            </a:xfrm>
            <a:prstGeom prst="rect">
              <a:avLst/>
            </a:prstGeom>
          </p:spPr>
        </p:pic>
        <p:sp>
          <p:nvSpPr>
            <p:cNvPr id="15" name="TextBox 14">
              <a:extLst>
                <a:ext uri="{FF2B5EF4-FFF2-40B4-BE49-F238E27FC236}">
                  <a16:creationId xmlns:a16="http://schemas.microsoft.com/office/drawing/2014/main" xmlns="" id="{2FA6E626-5406-9F4D-9C9F-2500DE71969E}"/>
                </a:ext>
              </a:extLst>
            </p:cNvPr>
            <p:cNvSpPr txBox="1"/>
            <p:nvPr/>
          </p:nvSpPr>
          <p:spPr>
            <a:xfrm>
              <a:off x="681568" y="1540933"/>
              <a:ext cx="2060179" cy="400110"/>
            </a:xfrm>
            <a:prstGeom prst="rect">
              <a:avLst/>
            </a:prstGeom>
            <a:noFill/>
          </p:spPr>
          <p:txBody>
            <a:bodyPr wrap="none" rtlCol="0">
              <a:spAutoFit/>
            </a:bodyPr>
            <a:lstStyle/>
            <a:p>
              <a:r>
                <a:rPr lang="en-US" sz="2000" dirty="0">
                  <a:solidFill>
                    <a:schemeClr val="tx1">
                      <a:lumMod val="75000"/>
                      <a:lumOff val="25000"/>
                    </a:schemeClr>
                  </a:solidFill>
                </a:rPr>
                <a:t>Engage your fleet</a:t>
              </a:r>
              <a:r>
                <a:rPr lang="en-US" sz="2000" dirty="0">
                  <a:solidFill>
                    <a:srgbClr val="E51B24"/>
                  </a:solidFill>
                </a:rPr>
                <a:t>.</a:t>
              </a:r>
            </a:p>
          </p:txBody>
        </p:sp>
      </p:grpSp>
      <p:sp>
        <p:nvSpPr>
          <p:cNvPr id="16" name="TextBox 15"/>
          <p:cNvSpPr txBox="1"/>
          <p:nvPr/>
        </p:nvSpPr>
        <p:spPr>
          <a:xfrm>
            <a:off x="8990121" y="4628109"/>
            <a:ext cx="2536932" cy="485822"/>
          </a:xfrm>
          <a:prstGeom prst="rect">
            <a:avLst/>
          </a:prstGeom>
          <a:noFill/>
        </p:spPr>
        <p:txBody>
          <a:bodyPr wrap="square" rtlCol="0" anchor="t" anchorCtr="0">
            <a:noAutofit/>
          </a:bodyPr>
          <a:lstStyle/>
          <a:p>
            <a:pPr algn="ctr"/>
            <a:r>
              <a:rPr lang="en-US" sz="2667" b="1" dirty="0" smtClean="0">
                <a:solidFill>
                  <a:srgbClr val="275C8D"/>
                </a:solidFill>
                <a:ea typeface="Roboto" panose="02000000000000000000" pitchFamily="2" charset="0"/>
              </a:rPr>
              <a:t>Safety</a:t>
            </a:r>
            <a:endParaRPr lang="en-US" sz="2667" dirty="0">
              <a:solidFill>
                <a:schemeClr val="tx1">
                  <a:lumMod val="65000"/>
                  <a:lumOff val="35000"/>
                </a:schemeClr>
              </a:solidFill>
              <a:ea typeface="Roboto" panose="02000000000000000000" pitchFamily="2" charset="0"/>
            </a:endParaRPr>
          </a:p>
        </p:txBody>
      </p:sp>
      <p:sp>
        <p:nvSpPr>
          <p:cNvPr id="17" name="Rectangle 16">
            <a:extLst>
              <a:ext uri="{FF2B5EF4-FFF2-40B4-BE49-F238E27FC236}">
                <a16:creationId xmlns="" xmlns:a16="http://schemas.microsoft.com/office/drawing/2014/main" id="{02738828-AF7C-47B3-9366-F06CF744664C}"/>
              </a:ext>
            </a:extLst>
          </p:cNvPr>
          <p:cNvSpPr/>
          <p:nvPr/>
        </p:nvSpPr>
        <p:spPr>
          <a:xfrm>
            <a:off x="856291" y="2228045"/>
            <a:ext cx="3152041" cy="32639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 xmlns:a16="http://schemas.microsoft.com/office/drawing/2014/main" id="{02738828-AF7C-47B3-9366-F06CF744664C}"/>
              </a:ext>
            </a:extLst>
          </p:cNvPr>
          <p:cNvSpPr/>
          <p:nvPr/>
        </p:nvSpPr>
        <p:spPr>
          <a:xfrm>
            <a:off x="8466997" y="2228045"/>
            <a:ext cx="3152041" cy="32639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0847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F1D619B-7FBB-6D4C-9FA6-090B7F8D7749}"/>
              </a:ext>
            </a:extLst>
          </p:cNvPr>
          <p:cNvSpPr txBox="1"/>
          <p:nvPr/>
        </p:nvSpPr>
        <p:spPr>
          <a:xfrm>
            <a:off x="412146" y="3106056"/>
            <a:ext cx="3404860" cy="707886"/>
          </a:xfrm>
          <a:prstGeom prst="rect">
            <a:avLst/>
          </a:prstGeom>
          <a:noFill/>
        </p:spPr>
        <p:txBody>
          <a:bodyPr wrap="square" rtlCol="0">
            <a:spAutoFit/>
          </a:bodyPr>
          <a:lstStyle/>
          <a:p>
            <a:pPr lvl="0" algn="ctr"/>
            <a:r>
              <a:rPr lang="en-US" sz="4000" b="1" dirty="0">
                <a:solidFill>
                  <a:schemeClr val="accent6">
                    <a:lumMod val="75000"/>
                  </a:schemeClr>
                </a:solidFill>
                <a:latin typeface="Roboto" panose="02000000000000000000" pitchFamily="2" charset="0"/>
                <a:ea typeface="Roboto" panose="02000000000000000000" pitchFamily="2" charset="0"/>
                <a:cs typeface="BentonSans Black"/>
              </a:rPr>
              <a:t>$</a:t>
            </a:r>
            <a:r>
              <a:rPr lang="en-US" sz="4000" b="1" dirty="0" smtClean="0">
                <a:solidFill>
                  <a:schemeClr val="accent6">
                    <a:lumMod val="75000"/>
                  </a:schemeClr>
                </a:solidFill>
                <a:latin typeface="Roboto" panose="02000000000000000000" pitchFamily="2" charset="0"/>
                <a:ea typeface="Roboto" panose="02000000000000000000" pitchFamily="2" charset="0"/>
                <a:cs typeface="BentonSans Black"/>
              </a:rPr>
              <a:t>75,000</a:t>
            </a:r>
          </a:p>
        </p:txBody>
      </p:sp>
      <p:pic>
        <p:nvPicPr>
          <p:cNvPr id="9" name="Picture 8">
            <a:extLst>
              <a:ext uri="{FF2B5EF4-FFF2-40B4-BE49-F238E27FC236}">
                <a16:creationId xmlns:a16="http://schemas.microsoft.com/office/drawing/2014/main" xmlns="" id="{B72F677C-2D8B-0646-A4AF-028650C0E4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61700" y="5850465"/>
            <a:ext cx="732367" cy="732367"/>
          </a:xfrm>
          <a:prstGeom prst="rect">
            <a:avLst/>
          </a:prstGeom>
        </p:spPr>
      </p:pic>
      <p:pic>
        <p:nvPicPr>
          <p:cNvPr id="7" name="Picture 6">
            <a:extLst>
              <a:ext uri="{FF2B5EF4-FFF2-40B4-BE49-F238E27FC236}">
                <a16:creationId xmlns:a16="http://schemas.microsoft.com/office/drawing/2014/main" xmlns="" id="{DCF175DC-51FB-9142-8DDC-6E8612600B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19600" y="0"/>
            <a:ext cx="7772400" cy="6858000"/>
          </a:xfrm>
          <a:prstGeom prst="rect">
            <a:avLst/>
          </a:prstGeom>
        </p:spPr>
      </p:pic>
      <p:grpSp>
        <p:nvGrpSpPr>
          <p:cNvPr id="6" name="Group 5">
            <a:extLst>
              <a:ext uri="{FF2B5EF4-FFF2-40B4-BE49-F238E27FC236}">
                <a16:creationId xmlns:a16="http://schemas.microsoft.com/office/drawing/2014/main" xmlns="" id="{08177307-2751-254F-9073-319F93617451}"/>
              </a:ext>
            </a:extLst>
          </p:cNvPr>
          <p:cNvGrpSpPr/>
          <p:nvPr/>
        </p:nvGrpSpPr>
        <p:grpSpPr>
          <a:xfrm>
            <a:off x="681568" y="808567"/>
            <a:ext cx="3404860" cy="1132476"/>
            <a:chOff x="681568" y="808567"/>
            <a:chExt cx="3404860" cy="1132476"/>
          </a:xfrm>
        </p:grpSpPr>
        <p:pic>
          <p:nvPicPr>
            <p:cNvPr id="10" name="Picture 9">
              <a:extLst>
                <a:ext uri="{FF2B5EF4-FFF2-40B4-BE49-F238E27FC236}">
                  <a16:creationId xmlns:a16="http://schemas.microsoft.com/office/drawing/2014/main" xmlns="" id="{913A56A3-D28B-D744-8532-F73FF624FB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568" y="808567"/>
              <a:ext cx="3404860" cy="732366"/>
            </a:xfrm>
            <a:prstGeom prst="rect">
              <a:avLst/>
            </a:prstGeom>
          </p:spPr>
        </p:pic>
        <p:sp>
          <p:nvSpPr>
            <p:cNvPr id="11" name="TextBox 10">
              <a:extLst>
                <a:ext uri="{FF2B5EF4-FFF2-40B4-BE49-F238E27FC236}">
                  <a16:creationId xmlns:a16="http://schemas.microsoft.com/office/drawing/2014/main" xmlns="" id="{2FA6E626-5406-9F4D-9C9F-2500DE71969E}"/>
                </a:ext>
              </a:extLst>
            </p:cNvPr>
            <p:cNvSpPr txBox="1"/>
            <p:nvPr/>
          </p:nvSpPr>
          <p:spPr>
            <a:xfrm>
              <a:off x="681568" y="1540933"/>
              <a:ext cx="2060179" cy="400110"/>
            </a:xfrm>
            <a:prstGeom prst="rect">
              <a:avLst/>
            </a:prstGeom>
            <a:noFill/>
          </p:spPr>
          <p:txBody>
            <a:bodyPr wrap="none" rtlCol="0">
              <a:spAutoFit/>
            </a:bodyPr>
            <a:lstStyle/>
            <a:p>
              <a:r>
                <a:rPr lang="en-US" sz="2000" dirty="0">
                  <a:solidFill>
                    <a:schemeClr val="tx1">
                      <a:lumMod val="75000"/>
                      <a:lumOff val="25000"/>
                    </a:schemeClr>
                  </a:solidFill>
                </a:rPr>
                <a:t>Engage your fleet</a:t>
              </a:r>
              <a:r>
                <a:rPr lang="en-US" sz="2000" dirty="0">
                  <a:solidFill>
                    <a:srgbClr val="E51B24"/>
                  </a:solidFill>
                </a:rPr>
                <a:t>.</a:t>
              </a:r>
            </a:p>
          </p:txBody>
        </p:sp>
      </p:grpSp>
    </p:spTree>
    <p:extLst>
      <p:ext uri="{BB962C8B-B14F-4D97-AF65-F5344CB8AC3E}">
        <p14:creationId xmlns:p14="http://schemas.microsoft.com/office/powerpoint/2010/main" val="4101610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EED7C8A-AE7F-CF48-BF8D-4EEC31A145AD}"/>
              </a:ext>
            </a:extLst>
          </p:cNvPr>
          <p:cNvSpPr txBox="1"/>
          <p:nvPr/>
        </p:nvSpPr>
        <p:spPr>
          <a:xfrm>
            <a:off x="606853" y="491737"/>
            <a:ext cx="10902659" cy="707886"/>
          </a:xfrm>
          <a:prstGeom prst="rect">
            <a:avLst/>
          </a:prstGeom>
          <a:noFill/>
        </p:spPr>
        <p:txBody>
          <a:bodyPr wrap="square" rtlCol="0">
            <a:spAutoFit/>
          </a:bodyPr>
          <a:lstStyle/>
          <a:p>
            <a:r>
              <a:rPr lang="en-US" sz="4000" dirty="0">
                <a:solidFill>
                  <a:srgbClr val="275C8D"/>
                </a:solidFill>
                <a:latin typeface="Roboto"/>
              </a:rPr>
              <a:t>API’S</a:t>
            </a:r>
          </a:p>
        </p:txBody>
      </p:sp>
      <p:pic>
        <p:nvPicPr>
          <p:cNvPr id="3" name="Picture 2">
            <a:extLst>
              <a:ext uri="{FF2B5EF4-FFF2-40B4-BE49-F238E27FC236}">
                <a16:creationId xmlns="" xmlns:a16="http://schemas.microsoft.com/office/drawing/2014/main" id="{D5DEB4F1-F3CD-9642-BBF3-7EEEC32ABCE0}"/>
              </a:ext>
            </a:extLst>
          </p:cNvPr>
          <p:cNvPicPr>
            <a:picLocks noChangeAspect="1"/>
          </p:cNvPicPr>
          <p:nvPr/>
        </p:nvPicPr>
        <p:blipFill>
          <a:blip r:embed="rId3"/>
          <a:stretch>
            <a:fillRect/>
          </a:stretch>
        </p:blipFill>
        <p:spPr>
          <a:xfrm>
            <a:off x="684630" y="2062650"/>
            <a:ext cx="10824882" cy="2732700"/>
          </a:xfrm>
          <a:prstGeom prst="rect">
            <a:avLst/>
          </a:prstGeom>
        </p:spPr>
      </p:pic>
      <p:sp>
        <p:nvSpPr>
          <p:cNvPr id="4" name="TextBox 3">
            <a:extLst>
              <a:ext uri="{FF2B5EF4-FFF2-40B4-BE49-F238E27FC236}">
                <a16:creationId xmlns="" xmlns:a16="http://schemas.microsoft.com/office/drawing/2014/main" id="{050CF3E8-D8CB-8B40-B37B-6F68D37E4C8C}"/>
              </a:ext>
            </a:extLst>
          </p:cNvPr>
          <p:cNvSpPr txBox="1"/>
          <p:nvPr/>
        </p:nvSpPr>
        <p:spPr>
          <a:xfrm>
            <a:off x="5111032" y="2062650"/>
            <a:ext cx="1894300" cy="369332"/>
          </a:xfrm>
          <a:prstGeom prst="rect">
            <a:avLst/>
          </a:prstGeom>
          <a:noFill/>
        </p:spPr>
        <p:txBody>
          <a:bodyPr wrap="square" rtlCol="0">
            <a:spAutoFit/>
          </a:bodyPr>
          <a:lstStyle/>
          <a:p>
            <a:pPr algn="ctr"/>
            <a:r>
              <a:rPr lang="en-US" dirty="0">
                <a:solidFill>
                  <a:srgbClr val="275C8D"/>
                </a:solidFill>
                <a:latin typeface="Calibri" panose="020F0502020204030204"/>
              </a:rPr>
              <a:t>GPS INSIGHT </a:t>
            </a:r>
            <a:r>
              <a:rPr lang="en-US" b="1" dirty="0">
                <a:solidFill>
                  <a:srgbClr val="275C8D"/>
                </a:solidFill>
                <a:latin typeface="Calibri" panose="020F0502020204030204"/>
              </a:rPr>
              <a:t>API</a:t>
            </a:r>
          </a:p>
        </p:txBody>
      </p:sp>
    </p:spTree>
    <p:extLst>
      <p:ext uri="{BB962C8B-B14F-4D97-AF65-F5344CB8AC3E}">
        <p14:creationId xmlns:p14="http://schemas.microsoft.com/office/powerpoint/2010/main" val="324310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EED7C8A-AE7F-CF48-BF8D-4EEC31A145AD}"/>
              </a:ext>
            </a:extLst>
          </p:cNvPr>
          <p:cNvSpPr txBox="1"/>
          <p:nvPr/>
        </p:nvSpPr>
        <p:spPr>
          <a:xfrm>
            <a:off x="606853" y="491737"/>
            <a:ext cx="10902659" cy="707886"/>
          </a:xfrm>
          <a:prstGeom prst="rect">
            <a:avLst/>
          </a:prstGeom>
          <a:noFill/>
        </p:spPr>
        <p:txBody>
          <a:bodyPr wrap="square" rtlCol="0">
            <a:spAutoFit/>
          </a:bodyPr>
          <a:lstStyle/>
          <a:p>
            <a:r>
              <a:rPr lang="en-US" sz="4000" dirty="0">
                <a:solidFill>
                  <a:srgbClr val="275C8D"/>
                </a:solidFill>
                <a:latin typeface="Roboto"/>
              </a:rPr>
              <a:t>PARTNER INTEGRATIONS</a:t>
            </a:r>
          </a:p>
        </p:txBody>
      </p:sp>
      <p:pic>
        <p:nvPicPr>
          <p:cNvPr id="2054" name="Picture 6" descr="Image result for Faster Asset Solutions logo">
            <a:extLst>
              <a:ext uri="{FF2B5EF4-FFF2-40B4-BE49-F238E27FC236}">
                <a16:creationId xmlns:a16="http://schemas.microsoft.com/office/drawing/2014/main" xmlns="" id="{320EE4B9-C68A-4EFB-9DBB-A6309F201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319" y="2703990"/>
            <a:ext cx="2878667" cy="11104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AssetWorks">
            <a:extLst>
              <a:ext uri="{FF2B5EF4-FFF2-40B4-BE49-F238E27FC236}">
                <a16:creationId xmlns:a16="http://schemas.microsoft.com/office/drawing/2014/main" xmlns="" id="{84676468-E9D1-4AF3-A16D-39941D5FA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421" y="1996769"/>
            <a:ext cx="5982091" cy="7709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ssetWorks">
            <a:extLst>
              <a:ext uri="{FF2B5EF4-FFF2-40B4-BE49-F238E27FC236}">
                <a16:creationId xmlns:a16="http://schemas.microsoft.com/office/drawing/2014/main" xmlns="" id="{3527353E-5B0C-4E46-AF82-3F88EBFAA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8473" y="4739747"/>
            <a:ext cx="3611562" cy="137767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wex">
            <a:extLst>
              <a:ext uri="{FF2B5EF4-FFF2-40B4-BE49-F238E27FC236}">
                <a16:creationId xmlns:a16="http://schemas.microsoft.com/office/drawing/2014/main" xmlns="" id="{B7BDC034-FF6A-44CC-91BF-32152F6E30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341" y="3564890"/>
            <a:ext cx="394335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48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D1527846-4A25-5C43-959A-129EE3DDAD19}"/>
              </a:ext>
            </a:extLst>
          </p:cNvPr>
          <p:cNvPicPr>
            <a:picLocks noChangeAspect="1"/>
          </p:cNvPicPr>
          <p:nvPr/>
        </p:nvPicPr>
        <p:blipFill>
          <a:blip r:embed="rId3"/>
          <a:stretch>
            <a:fillRect/>
          </a:stretch>
        </p:blipFill>
        <p:spPr>
          <a:xfrm>
            <a:off x="1365881" y="2666681"/>
            <a:ext cx="1701719" cy="1708445"/>
          </a:xfrm>
          <a:prstGeom prst="rect">
            <a:avLst/>
          </a:prstGeom>
        </p:spPr>
      </p:pic>
      <p:pic>
        <p:nvPicPr>
          <p:cNvPr id="19" name="Picture 18">
            <a:extLst>
              <a:ext uri="{FF2B5EF4-FFF2-40B4-BE49-F238E27FC236}">
                <a16:creationId xmlns="" xmlns:a16="http://schemas.microsoft.com/office/drawing/2014/main" id="{137B462C-5581-4E4D-A749-339FA45F6F96}"/>
              </a:ext>
            </a:extLst>
          </p:cNvPr>
          <p:cNvPicPr>
            <a:picLocks noChangeAspect="1"/>
          </p:cNvPicPr>
          <p:nvPr/>
        </p:nvPicPr>
        <p:blipFill>
          <a:blip r:embed="rId4"/>
          <a:stretch>
            <a:fillRect/>
          </a:stretch>
        </p:blipFill>
        <p:spPr>
          <a:xfrm>
            <a:off x="9407729" y="2673409"/>
            <a:ext cx="1701717" cy="1701717"/>
          </a:xfrm>
          <a:prstGeom prst="rect">
            <a:avLst/>
          </a:prstGeom>
        </p:spPr>
      </p:pic>
      <p:cxnSp>
        <p:nvCxnSpPr>
          <p:cNvPr id="4" name="Straight Connector 3"/>
          <p:cNvCxnSpPr/>
          <p:nvPr/>
        </p:nvCxnSpPr>
        <p:spPr bwMode="auto">
          <a:xfrm flipH="1">
            <a:off x="4252867" y="3114285"/>
            <a:ext cx="9525" cy="1828800"/>
          </a:xfrm>
          <a:prstGeom prst="line">
            <a:avLst/>
          </a:prstGeom>
          <a:blipFill dpi="0" rotWithShape="0">
            <a:blip r:embed="rId5"/>
            <a:srcRect/>
            <a:tile tx="0" ty="0" sx="100000" sy="100000" flip="none" algn="tl"/>
          </a:blipFill>
          <a:ln w="25400" cap="flat" cmpd="sng" algn="ctr">
            <a:solidFill>
              <a:srgbClr val="3F3F3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flipH="1">
            <a:off x="8323733" y="3114285"/>
            <a:ext cx="9525" cy="1828800"/>
          </a:xfrm>
          <a:prstGeom prst="line">
            <a:avLst/>
          </a:prstGeom>
          <a:blipFill dpi="0" rotWithShape="0">
            <a:blip r:embed="rId5"/>
            <a:srcRect/>
            <a:tile tx="0" ty="0" sx="100000" sy="100000" flip="none" algn="tl"/>
          </a:blipFill>
          <a:ln w="25400" cap="flat" cmpd="sng" algn="ctr">
            <a:solidFill>
              <a:srgbClr val="3F3F3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1006726" y="4628109"/>
            <a:ext cx="2498831" cy="479383"/>
          </a:xfrm>
          <a:prstGeom prst="rect">
            <a:avLst/>
          </a:prstGeom>
          <a:noFill/>
        </p:spPr>
        <p:txBody>
          <a:bodyPr wrap="square" rtlCol="0" anchor="t" anchorCtr="0">
            <a:noAutofit/>
          </a:bodyPr>
          <a:lstStyle/>
          <a:p>
            <a:pPr algn="ctr"/>
            <a:r>
              <a:rPr lang="en-US" sz="2667" b="1" dirty="0">
                <a:solidFill>
                  <a:srgbClr val="275C8D"/>
                </a:solidFill>
                <a:ea typeface="Roboto" panose="02000000000000000000" pitchFamily="2" charset="0"/>
              </a:rPr>
              <a:t>Visibility </a:t>
            </a:r>
          </a:p>
        </p:txBody>
      </p:sp>
      <p:sp>
        <p:nvSpPr>
          <p:cNvPr id="10" name="TextBox 9"/>
          <p:cNvSpPr txBox="1"/>
          <p:nvPr/>
        </p:nvSpPr>
        <p:spPr>
          <a:xfrm>
            <a:off x="4969200" y="4621670"/>
            <a:ext cx="2536932" cy="485822"/>
          </a:xfrm>
          <a:prstGeom prst="rect">
            <a:avLst/>
          </a:prstGeom>
          <a:noFill/>
        </p:spPr>
        <p:txBody>
          <a:bodyPr wrap="square" rtlCol="0" anchor="t" anchorCtr="0">
            <a:noAutofit/>
          </a:bodyPr>
          <a:lstStyle/>
          <a:p>
            <a:pPr algn="ctr"/>
            <a:r>
              <a:rPr lang="en-US" sz="2667" b="1" dirty="0" smtClean="0">
                <a:solidFill>
                  <a:srgbClr val="275C8D"/>
                </a:solidFill>
                <a:ea typeface="Roboto" panose="02000000000000000000" pitchFamily="2" charset="0"/>
              </a:rPr>
              <a:t>Efficiency</a:t>
            </a:r>
            <a:endParaRPr lang="en-US" sz="2667" dirty="0">
              <a:solidFill>
                <a:schemeClr val="tx1">
                  <a:lumMod val="65000"/>
                  <a:lumOff val="35000"/>
                </a:schemeClr>
              </a:solidFill>
              <a:ea typeface="Roboto" panose="02000000000000000000" pitchFamily="2" charset="0"/>
            </a:endParaRPr>
          </a:p>
        </p:txBody>
      </p:sp>
      <p:pic>
        <p:nvPicPr>
          <p:cNvPr id="13" name="F6A458CE-6AE5-4033-9538-F672C7504928" descr="D34DCF93-5A58-4A16-B3ED-6484FF8D4E61">
            <a:extLst>
              <a:ext uri="{FF2B5EF4-FFF2-40B4-BE49-F238E27FC236}">
                <a16:creationId xmlns="" xmlns:a16="http://schemas.microsoft.com/office/drawing/2014/main" id="{BA562DE9-3779-4759-9957-6314B6AD1DA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49" t="13272" r="15222" b="22234"/>
          <a:stretch/>
        </p:blipFill>
        <p:spPr bwMode="auto">
          <a:xfrm>
            <a:off x="5314956" y="2668246"/>
            <a:ext cx="1845417" cy="170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xmlns="" id="{08177307-2751-254F-9073-319F93617451}"/>
              </a:ext>
            </a:extLst>
          </p:cNvPr>
          <p:cNvGrpSpPr/>
          <p:nvPr/>
        </p:nvGrpSpPr>
        <p:grpSpPr>
          <a:xfrm>
            <a:off x="681568" y="808567"/>
            <a:ext cx="3404860" cy="1132476"/>
            <a:chOff x="681568" y="808567"/>
            <a:chExt cx="3404860" cy="1132476"/>
          </a:xfrm>
        </p:grpSpPr>
        <p:pic>
          <p:nvPicPr>
            <p:cNvPr id="14" name="Picture 13">
              <a:extLst>
                <a:ext uri="{FF2B5EF4-FFF2-40B4-BE49-F238E27FC236}">
                  <a16:creationId xmlns:a16="http://schemas.microsoft.com/office/drawing/2014/main" xmlns="" id="{913A56A3-D28B-D744-8532-F73FF624FB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568" y="808567"/>
              <a:ext cx="3404860" cy="732366"/>
            </a:xfrm>
            <a:prstGeom prst="rect">
              <a:avLst/>
            </a:prstGeom>
          </p:spPr>
        </p:pic>
        <p:sp>
          <p:nvSpPr>
            <p:cNvPr id="15" name="TextBox 14">
              <a:extLst>
                <a:ext uri="{FF2B5EF4-FFF2-40B4-BE49-F238E27FC236}">
                  <a16:creationId xmlns:a16="http://schemas.microsoft.com/office/drawing/2014/main" xmlns="" id="{2FA6E626-5406-9F4D-9C9F-2500DE71969E}"/>
                </a:ext>
              </a:extLst>
            </p:cNvPr>
            <p:cNvSpPr txBox="1"/>
            <p:nvPr/>
          </p:nvSpPr>
          <p:spPr>
            <a:xfrm>
              <a:off x="681568" y="1540933"/>
              <a:ext cx="2060179" cy="400110"/>
            </a:xfrm>
            <a:prstGeom prst="rect">
              <a:avLst/>
            </a:prstGeom>
            <a:noFill/>
          </p:spPr>
          <p:txBody>
            <a:bodyPr wrap="none" rtlCol="0">
              <a:spAutoFit/>
            </a:bodyPr>
            <a:lstStyle/>
            <a:p>
              <a:r>
                <a:rPr lang="en-US" sz="2000" dirty="0">
                  <a:solidFill>
                    <a:schemeClr val="tx1">
                      <a:lumMod val="75000"/>
                      <a:lumOff val="25000"/>
                    </a:schemeClr>
                  </a:solidFill>
                </a:rPr>
                <a:t>Engage your fleet</a:t>
              </a:r>
              <a:r>
                <a:rPr lang="en-US" sz="2000" dirty="0">
                  <a:solidFill>
                    <a:srgbClr val="E51B24"/>
                  </a:solidFill>
                </a:rPr>
                <a:t>.</a:t>
              </a:r>
            </a:p>
          </p:txBody>
        </p:sp>
      </p:grpSp>
      <p:sp>
        <p:nvSpPr>
          <p:cNvPr id="16" name="TextBox 15"/>
          <p:cNvSpPr txBox="1"/>
          <p:nvPr/>
        </p:nvSpPr>
        <p:spPr>
          <a:xfrm>
            <a:off x="8990121" y="4628109"/>
            <a:ext cx="2536932" cy="485822"/>
          </a:xfrm>
          <a:prstGeom prst="rect">
            <a:avLst/>
          </a:prstGeom>
          <a:noFill/>
        </p:spPr>
        <p:txBody>
          <a:bodyPr wrap="square" rtlCol="0" anchor="t" anchorCtr="0">
            <a:noAutofit/>
          </a:bodyPr>
          <a:lstStyle/>
          <a:p>
            <a:pPr algn="ctr"/>
            <a:r>
              <a:rPr lang="en-US" sz="2667" b="1" dirty="0" smtClean="0">
                <a:solidFill>
                  <a:srgbClr val="275C8D"/>
                </a:solidFill>
                <a:ea typeface="Roboto" panose="02000000000000000000" pitchFamily="2" charset="0"/>
              </a:rPr>
              <a:t>Safety</a:t>
            </a:r>
            <a:endParaRPr lang="en-US" sz="2667" dirty="0">
              <a:solidFill>
                <a:schemeClr val="tx1">
                  <a:lumMod val="65000"/>
                  <a:lumOff val="35000"/>
                </a:schemeClr>
              </a:solidFill>
              <a:ea typeface="Roboto" panose="02000000000000000000" pitchFamily="2" charset="0"/>
            </a:endParaRPr>
          </a:p>
        </p:txBody>
      </p:sp>
      <p:sp>
        <p:nvSpPr>
          <p:cNvPr id="17" name="Rectangle 16">
            <a:extLst>
              <a:ext uri="{FF2B5EF4-FFF2-40B4-BE49-F238E27FC236}">
                <a16:creationId xmlns="" xmlns:a16="http://schemas.microsoft.com/office/drawing/2014/main" id="{02738828-AF7C-47B3-9366-F06CF744664C}"/>
              </a:ext>
            </a:extLst>
          </p:cNvPr>
          <p:cNvSpPr/>
          <p:nvPr/>
        </p:nvSpPr>
        <p:spPr>
          <a:xfrm>
            <a:off x="856291" y="2228045"/>
            <a:ext cx="3152041" cy="32639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 xmlns:a16="http://schemas.microsoft.com/office/drawing/2014/main" id="{02738828-AF7C-47B3-9366-F06CF744664C}"/>
              </a:ext>
            </a:extLst>
          </p:cNvPr>
          <p:cNvSpPr/>
          <p:nvPr/>
        </p:nvSpPr>
        <p:spPr>
          <a:xfrm>
            <a:off x="4590012" y="2396717"/>
            <a:ext cx="3152041" cy="32639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8539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7681</TotalTime>
  <Words>1133</Words>
  <Application>Microsoft Office PowerPoint</Application>
  <PresentationFormat>Widescreen</PresentationFormat>
  <Paragraphs>114</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BentonSans Black</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Mike MacComiskey</cp:lastModifiedBy>
  <cp:revision>235</cp:revision>
  <dcterms:created xsi:type="dcterms:W3CDTF">2018-11-27T21:14:22Z</dcterms:created>
  <dcterms:modified xsi:type="dcterms:W3CDTF">2019-09-30T19:23:38Z</dcterms:modified>
</cp:coreProperties>
</file>