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3979" r:id="rId2"/>
    <p:sldMasterId id="2147483982" r:id="rId3"/>
    <p:sldMasterId id="2147483962" r:id="rId4"/>
    <p:sldMasterId id="2147483967" r:id="rId5"/>
    <p:sldMasterId id="2147483992" r:id="rId6"/>
    <p:sldMasterId id="2147483900" r:id="rId7"/>
  </p:sldMasterIdLst>
  <p:notesMasterIdLst>
    <p:notesMasterId r:id="rId16"/>
  </p:notesMasterIdLst>
  <p:handoutMasterIdLst>
    <p:handoutMasterId r:id="rId17"/>
  </p:handoutMasterIdLst>
  <p:sldIdLst>
    <p:sldId id="533" r:id="rId8"/>
    <p:sldId id="552" r:id="rId9"/>
    <p:sldId id="565" r:id="rId10"/>
    <p:sldId id="569" r:id="rId11"/>
    <p:sldId id="567" r:id="rId12"/>
    <p:sldId id="568" r:id="rId13"/>
    <p:sldId id="562" r:id="rId14"/>
    <p:sldId id="455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3744" userDrawn="1">
          <p15:clr>
            <a:srgbClr val="A4A3A4"/>
          </p15:clr>
        </p15:guide>
        <p15:guide id="4" pos="1728" userDrawn="1">
          <p15:clr>
            <a:srgbClr val="A4A3A4"/>
          </p15:clr>
        </p15:guide>
        <p15:guide id="5" pos="336" userDrawn="1">
          <p15:clr>
            <a:srgbClr val="A4A3A4"/>
          </p15:clr>
        </p15:guide>
        <p15:guide id="6" pos="3936" userDrawn="1">
          <p15:clr>
            <a:srgbClr val="A4A3A4"/>
          </p15:clr>
        </p15:guide>
        <p15:guide id="7" pos="2640" userDrawn="1">
          <p15:clr>
            <a:srgbClr val="A4A3A4"/>
          </p15:clr>
        </p15:guide>
        <p15:guide id="8" pos="5472" userDrawn="1">
          <p15:clr>
            <a:srgbClr val="A4A3A4"/>
          </p15:clr>
        </p15:guide>
        <p15:guide id="9" orient="horz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Flanagan" initials="WF" lastIdx="1" clrIdx="0"/>
  <p:cmAuthor id="2" name="Tony Kritzer" initials="TK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AFF"/>
    <a:srgbClr val="1E4287"/>
    <a:srgbClr val="0055A0"/>
    <a:srgbClr val="BEE5EB"/>
    <a:srgbClr val="39B54A"/>
    <a:srgbClr val="6BCDF1"/>
    <a:srgbClr val="5A5946"/>
    <a:srgbClr val="0D5B31"/>
    <a:srgbClr val="83D0EA"/>
    <a:srgbClr val="1A2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F3AFB-4A4D-4313-AE75-71AE818CEA30}" v="9" dt="2019-10-06T19:44:01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7" autoAdjust="0"/>
    <p:restoredTop sz="96259" autoAdjust="0"/>
  </p:normalViewPr>
  <p:slideViewPr>
    <p:cSldViewPr>
      <p:cViewPr varScale="1">
        <p:scale>
          <a:sx n="86" d="100"/>
          <a:sy n="86" d="100"/>
        </p:scale>
        <p:origin x="1830" y="78"/>
      </p:cViewPr>
      <p:guideLst>
        <p:guide orient="horz" pos="4320"/>
        <p:guide/>
        <p:guide orient="horz" pos="3744"/>
        <p:guide pos="1728"/>
        <p:guide pos="336"/>
        <p:guide pos="3936"/>
        <p:guide pos="2640"/>
        <p:guide pos="5472"/>
        <p:guide orient="horz" pos="2928"/>
      </p:guideLst>
    </p:cSldViewPr>
  </p:slideViewPr>
  <p:outlineViewPr>
    <p:cViewPr>
      <p:scale>
        <a:sx n="33" d="100"/>
        <a:sy n="33" d="100"/>
      </p:scale>
      <p:origin x="0" y="-69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>
      <p:cViewPr varScale="1">
        <p:scale>
          <a:sx n="65" d="100"/>
          <a:sy n="65" d="100"/>
        </p:scale>
        <p:origin x="16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iley" userId="cfc179cc-dea8-487a-8215-16889fe0d8ca" providerId="ADAL" clId="{8D641A05-B357-43E4-A99B-BA7DE4BDB840}"/>
    <pc:docChg chg="custSel addSld delSld modSld sldOrd">
      <pc:chgData name="Mark Riley" userId="cfc179cc-dea8-487a-8215-16889fe0d8ca" providerId="ADAL" clId="{8D641A05-B357-43E4-A99B-BA7DE4BDB840}" dt="2019-10-06T19:44:22.031" v="407" actId="1038"/>
      <pc:docMkLst>
        <pc:docMk/>
      </pc:docMkLst>
      <pc:sldChg chg="del">
        <pc:chgData name="Mark Riley" userId="cfc179cc-dea8-487a-8215-16889fe0d8ca" providerId="ADAL" clId="{8D641A05-B357-43E4-A99B-BA7DE4BDB840}" dt="2019-10-06T18:56:42.766" v="33" actId="2696"/>
        <pc:sldMkLst>
          <pc:docMk/>
          <pc:sldMk cId="1717428938" sldId="316"/>
        </pc:sldMkLst>
      </pc:sldChg>
      <pc:sldChg chg="del">
        <pc:chgData name="Mark Riley" userId="cfc179cc-dea8-487a-8215-16889fe0d8ca" providerId="ADAL" clId="{8D641A05-B357-43E4-A99B-BA7DE4BDB840}" dt="2019-10-06T18:56:42.049" v="31" actId="2696"/>
        <pc:sldMkLst>
          <pc:docMk/>
          <pc:sldMk cId="671526494" sldId="318"/>
        </pc:sldMkLst>
      </pc:sldChg>
      <pc:sldChg chg="del">
        <pc:chgData name="Mark Riley" userId="cfc179cc-dea8-487a-8215-16889fe0d8ca" providerId="ADAL" clId="{8D641A05-B357-43E4-A99B-BA7DE4BDB840}" dt="2019-10-06T18:56:43.406" v="34" actId="2696"/>
        <pc:sldMkLst>
          <pc:docMk/>
          <pc:sldMk cId="4200074373" sldId="319"/>
        </pc:sldMkLst>
      </pc:sldChg>
      <pc:sldChg chg="del">
        <pc:chgData name="Mark Riley" userId="cfc179cc-dea8-487a-8215-16889fe0d8ca" providerId="ADAL" clId="{8D641A05-B357-43E4-A99B-BA7DE4BDB840}" dt="2019-10-06T18:56:43.970" v="35" actId="2696"/>
        <pc:sldMkLst>
          <pc:docMk/>
          <pc:sldMk cId="1305991419" sldId="321"/>
        </pc:sldMkLst>
      </pc:sldChg>
      <pc:sldChg chg="del">
        <pc:chgData name="Mark Riley" userId="cfc179cc-dea8-487a-8215-16889fe0d8ca" providerId="ADAL" clId="{8D641A05-B357-43E4-A99B-BA7DE4BDB840}" dt="2019-10-06T18:56:44.484" v="36" actId="2696"/>
        <pc:sldMkLst>
          <pc:docMk/>
          <pc:sldMk cId="1627892937" sldId="322"/>
        </pc:sldMkLst>
      </pc:sldChg>
      <pc:sldChg chg="del">
        <pc:chgData name="Mark Riley" userId="cfc179cc-dea8-487a-8215-16889fe0d8ca" providerId="ADAL" clId="{8D641A05-B357-43E4-A99B-BA7DE4BDB840}" dt="2019-10-06T18:56:44.999" v="37" actId="2696"/>
        <pc:sldMkLst>
          <pc:docMk/>
          <pc:sldMk cId="3463715887" sldId="323"/>
        </pc:sldMkLst>
      </pc:sldChg>
      <pc:sldChg chg="addSp modSp">
        <pc:chgData name="Mark Riley" userId="cfc179cc-dea8-487a-8215-16889fe0d8ca" providerId="ADAL" clId="{8D641A05-B357-43E4-A99B-BA7DE4BDB840}" dt="2019-10-06T19:44:22.031" v="407" actId="1038"/>
        <pc:sldMkLst>
          <pc:docMk/>
          <pc:sldMk cId="825232199" sldId="552"/>
        </pc:sldMkLst>
        <pc:spChg chg="mod">
          <ac:chgData name="Mark Riley" userId="cfc179cc-dea8-487a-8215-16889fe0d8ca" providerId="ADAL" clId="{8D641A05-B357-43E4-A99B-BA7DE4BDB840}" dt="2019-10-06T19:42:41.156" v="381" actId="255"/>
          <ac:spMkLst>
            <pc:docMk/>
            <pc:sldMk cId="825232199" sldId="552"/>
            <ac:spMk id="3" creationId="{CC9B2F8B-DDD1-4981-B37D-34C8E7903C47}"/>
          </ac:spMkLst>
        </pc:spChg>
        <pc:picChg chg="add mod">
          <ac:chgData name="Mark Riley" userId="cfc179cc-dea8-487a-8215-16889fe0d8ca" providerId="ADAL" clId="{8D641A05-B357-43E4-A99B-BA7DE4BDB840}" dt="2019-10-06T19:44:22.031" v="407" actId="1038"/>
          <ac:picMkLst>
            <pc:docMk/>
            <pc:sldMk cId="825232199" sldId="552"/>
            <ac:picMk id="4" creationId="{11CCC6D1-8D32-4228-B375-8BEF748A9049}"/>
          </ac:picMkLst>
        </pc:picChg>
        <pc:picChg chg="add mod">
          <ac:chgData name="Mark Riley" userId="cfc179cc-dea8-487a-8215-16889fe0d8ca" providerId="ADAL" clId="{8D641A05-B357-43E4-A99B-BA7DE4BDB840}" dt="2019-10-06T19:44:18.109" v="403" actId="1038"/>
          <ac:picMkLst>
            <pc:docMk/>
            <pc:sldMk cId="825232199" sldId="552"/>
            <ac:picMk id="5" creationId="{A7061768-7EBC-4752-B7D4-F05383BD61C0}"/>
          </ac:picMkLst>
        </pc:picChg>
        <pc:picChg chg="add mod">
          <ac:chgData name="Mark Riley" userId="cfc179cc-dea8-487a-8215-16889fe0d8ca" providerId="ADAL" clId="{8D641A05-B357-43E4-A99B-BA7DE4BDB840}" dt="2019-10-06T19:44:14.528" v="396" actId="1038"/>
          <ac:picMkLst>
            <pc:docMk/>
            <pc:sldMk cId="825232199" sldId="552"/>
            <ac:picMk id="6" creationId="{72422764-D45A-4733-B8ED-613C0F2F0879}"/>
          </ac:picMkLst>
        </pc:picChg>
      </pc:sldChg>
      <pc:sldChg chg="addSp delSp modSp ord">
        <pc:chgData name="Mark Riley" userId="cfc179cc-dea8-487a-8215-16889fe0d8ca" providerId="ADAL" clId="{8D641A05-B357-43E4-A99B-BA7DE4BDB840}" dt="2019-10-06T19:38:10.967" v="377" actId="1076"/>
        <pc:sldMkLst>
          <pc:docMk/>
          <pc:sldMk cId="4164165164" sldId="562"/>
        </pc:sldMkLst>
        <pc:spChg chg="del">
          <ac:chgData name="Mark Riley" userId="cfc179cc-dea8-487a-8215-16889fe0d8ca" providerId="ADAL" clId="{8D641A05-B357-43E4-A99B-BA7DE4BDB840}" dt="2019-10-06T18:55:29.071" v="29" actId="478"/>
          <ac:spMkLst>
            <pc:docMk/>
            <pc:sldMk cId="4164165164" sldId="562"/>
            <ac:spMk id="2" creationId="{6585FC5D-335A-44D3-AD10-9C3638462C8E}"/>
          </ac:spMkLst>
        </pc:spChg>
        <pc:spChg chg="mod">
          <ac:chgData name="Mark Riley" userId="cfc179cc-dea8-487a-8215-16889fe0d8ca" providerId="ADAL" clId="{8D641A05-B357-43E4-A99B-BA7DE4BDB840}" dt="2019-10-06T19:29:41.424" v="319" actId="20577"/>
          <ac:spMkLst>
            <pc:docMk/>
            <pc:sldMk cId="4164165164" sldId="562"/>
            <ac:spMk id="4" creationId="{6B74C577-8096-41E2-A139-746E1F80E714}"/>
          </ac:spMkLst>
        </pc:spChg>
        <pc:spChg chg="add mod">
          <ac:chgData name="Mark Riley" userId="cfc179cc-dea8-487a-8215-16889fe0d8ca" providerId="ADAL" clId="{8D641A05-B357-43E4-A99B-BA7DE4BDB840}" dt="2019-10-06T19:38:03.498" v="376" actId="14100"/>
          <ac:spMkLst>
            <pc:docMk/>
            <pc:sldMk cId="4164165164" sldId="562"/>
            <ac:spMk id="6" creationId="{28F5A144-72D9-43AF-9254-E2368B485EFC}"/>
          </ac:spMkLst>
        </pc:spChg>
        <pc:picChg chg="add mod">
          <ac:chgData name="Mark Riley" userId="cfc179cc-dea8-487a-8215-16889fe0d8ca" providerId="ADAL" clId="{8D641A05-B357-43E4-A99B-BA7DE4BDB840}" dt="2019-10-06T19:38:10.967" v="377" actId="1076"/>
          <ac:picMkLst>
            <pc:docMk/>
            <pc:sldMk cId="4164165164" sldId="562"/>
            <ac:picMk id="7" creationId="{6499AB01-F691-4ECA-A2B2-6D353333763E}"/>
          </ac:picMkLst>
        </pc:picChg>
      </pc:sldChg>
      <pc:sldChg chg="addSp delSp modSp">
        <pc:chgData name="Mark Riley" userId="cfc179cc-dea8-487a-8215-16889fe0d8ca" providerId="ADAL" clId="{8D641A05-B357-43E4-A99B-BA7DE4BDB840}" dt="2019-10-06T19:27:23.305" v="304" actId="14100"/>
        <pc:sldMkLst>
          <pc:docMk/>
          <pc:sldMk cId="1602854046" sldId="565"/>
        </pc:sldMkLst>
        <pc:spChg chg="mod">
          <ac:chgData name="Mark Riley" userId="cfc179cc-dea8-487a-8215-16889fe0d8ca" providerId="ADAL" clId="{8D641A05-B357-43E4-A99B-BA7DE4BDB840}" dt="2019-10-06T19:27:02.708" v="293" actId="20577"/>
          <ac:spMkLst>
            <pc:docMk/>
            <pc:sldMk cId="1602854046" sldId="565"/>
            <ac:spMk id="4" creationId="{F8C8FDB4-471B-486B-8307-EAAF28E34F53}"/>
          </ac:spMkLst>
        </pc:spChg>
        <pc:spChg chg="add mod">
          <ac:chgData name="Mark Riley" userId="cfc179cc-dea8-487a-8215-16889fe0d8ca" providerId="ADAL" clId="{8D641A05-B357-43E4-A99B-BA7DE4BDB840}" dt="2019-10-06T18:55:38.093" v="30" actId="478"/>
          <ac:spMkLst>
            <pc:docMk/>
            <pc:sldMk cId="1602854046" sldId="565"/>
            <ac:spMk id="5" creationId="{47CBB1DA-66A8-4E95-9D53-5F6EC4E262BD}"/>
          </ac:spMkLst>
        </pc:spChg>
        <pc:picChg chg="del">
          <ac:chgData name="Mark Riley" userId="cfc179cc-dea8-487a-8215-16889fe0d8ca" providerId="ADAL" clId="{8D641A05-B357-43E4-A99B-BA7DE4BDB840}" dt="2019-10-06T18:55:38.093" v="30" actId="478"/>
          <ac:picMkLst>
            <pc:docMk/>
            <pc:sldMk cId="1602854046" sldId="565"/>
            <ac:picMk id="6" creationId="{6F6DFA20-8095-4002-B767-D6079965677F}"/>
          </ac:picMkLst>
        </pc:picChg>
        <pc:picChg chg="add mod">
          <ac:chgData name="Mark Riley" userId="cfc179cc-dea8-487a-8215-16889fe0d8ca" providerId="ADAL" clId="{8D641A05-B357-43E4-A99B-BA7DE4BDB840}" dt="2019-10-06T19:27:23.305" v="304" actId="14100"/>
          <ac:picMkLst>
            <pc:docMk/>
            <pc:sldMk cId="1602854046" sldId="565"/>
            <ac:picMk id="7" creationId="{C447ED37-1B82-4822-A880-337BA566DDE5}"/>
          </ac:picMkLst>
        </pc:picChg>
      </pc:sldChg>
      <pc:sldChg chg="addSp delSp modSp">
        <pc:chgData name="Mark Riley" userId="cfc179cc-dea8-487a-8215-16889fe0d8ca" providerId="ADAL" clId="{8D641A05-B357-43E4-A99B-BA7DE4BDB840}" dt="2019-10-06T19:06:02.714" v="60" actId="20577"/>
        <pc:sldMkLst>
          <pc:docMk/>
          <pc:sldMk cId="2146658256" sldId="568"/>
        </pc:sldMkLst>
        <pc:spChg chg="del">
          <ac:chgData name="Mark Riley" userId="cfc179cc-dea8-487a-8215-16889fe0d8ca" providerId="ADAL" clId="{8D641A05-B357-43E4-A99B-BA7DE4BDB840}" dt="2019-10-06T18:55:20.535" v="28" actId="478"/>
          <ac:spMkLst>
            <pc:docMk/>
            <pc:sldMk cId="2146658256" sldId="568"/>
            <ac:spMk id="2" creationId="{C3AED307-EFF5-431F-BC5F-911B04FEA1E5}"/>
          </ac:spMkLst>
        </pc:spChg>
        <pc:spChg chg="mod">
          <ac:chgData name="Mark Riley" userId="cfc179cc-dea8-487a-8215-16889fe0d8ca" providerId="ADAL" clId="{8D641A05-B357-43E4-A99B-BA7DE4BDB840}" dt="2019-10-06T19:06:02.714" v="60" actId="20577"/>
          <ac:spMkLst>
            <pc:docMk/>
            <pc:sldMk cId="2146658256" sldId="568"/>
            <ac:spMk id="4" creationId="{24367E79-A09C-44B3-905E-1AA49D3A7009}"/>
          </ac:spMkLst>
        </pc:spChg>
        <pc:spChg chg="add mod">
          <ac:chgData name="Mark Riley" userId="cfc179cc-dea8-487a-8215-16889fe0d8ca" providerId="ADAL" clId="{8D641A05-B357-43E4-A99B-BA7DE4BDB840}" dt="2019-10-06T18:55:20.535" v="28" actId="478"/>
          <ac:spMkLst>
            <pc:docMk/>
            <pc:sldMk cId="2146658256" sldId="568"/>
            <ac:spMk id="6" creationId="{E59938B4-BB7F-41D5-8ADD-22D3123238FE}"/>
          </ac:spMkLst>
        </pc:spChg>
        <pc:picChg chg="add mod">
          <ac:chgData name="Mark Riley" userId="cfc179cc-dea8-487a-8215-16889fe0d8ca" providerId="ADAL" clId="{8D641A05-B357-43E4-A99B-BA7DE4BDB840}" dt="2019-10-06T19:05:40.446" v="51" actId="1038"/>
          <ac:picMkLst>
            <pc:docMk/>
            <pc:sldMk cId="2146658256" sldId="568"/>
            <ac:picMk id="7" creationId="{47FB9EAB-5554-4BDD-B011-54A94ACD2BEA}"/>
          </ac:picMkLst>
        </pc:picChg>
      </pc:sldChg>
      <pc:sldChg chg="addSp modSp add">
        <pc:chgData name="Mark Riley" userId="cfc179cc-dea8-487a-8215-16889fe0d8ca" providerId="ADAL" clId="{8D641A05-B357-43E4-A99B-BA7DE4BDB840}" dt="2019-10-06T19:26:46.127" v="292" actId="20577"/>
        <pc:sldMkLst>
          <pc:docMk/>
          <pc:sldMk cId="2184124287" sldId="569"/>
        </pc:sldMkLst>
        <pc:spChg chg="mod">
          <ac:chgData name="Mark Riley" userId="cfc179cc-dea8-487a-8215-16889fe0d8ca" providerId="ADAL" clId="{8D641A05-B357-43E4-A99B-BA7DE4BDB840}" dt="2019-10-06T19:26:46.127" v="292" actId="20577"/>
          <ac:spMkLst>
            <pc:docMk/>
            <pc:sldMk cId="2184124287" sldId="569"/>
            <ac:spMk id="4" creationId="{D27E580B-1566-4849-87C1-C36FCBF70EC8}"/>
          </ac:spMkLst>
        </pc:spChg>
        <pc:picChg chg="add mod">
          <ac:chgData name="Mark Riley" userId="cfc179cc-dea8-487a-8215-16889fe0d8ca" providerId="ADAL" clId="{8D641A05-B357-43E4-A99B-BA7DE4BDB840}" dt="2019-10-06T19:26:30.194" v="283" actId="14100"/>
          <ac:picMkLst>
            <pc:docMk/>
            <pc:sldMk cId="2184124287" sldId="569"/>
            <ac:picMk id="5" creationId="{E093EC9F-22DE-4DEC-AA1D-56AA8D62AD2B}"/>
          </ac:picMkLst>
        </pc:picChg>
      </pc:sldChg>
      <pc:sldMasterChg chg="delSldLayout">
        <pc:chgData name="Mark Riley" userId="cfc179cc-dea8-487a-8215-16889fe0d8ca" providerId="ADAL" clId="{8D641A05-B357-43E4-A99B-BA7DE4BDB840}" dt="2019-10-06T18:56:44.999" v="38" actId="2696"/>
        <pc:sldMasterMkLst>
          <pc:docMk/>
          <pc:sldMasterMk cId="3007300452" sldId="2147483992"/>
        </pc:sldMasterMkLst>
        <pc:sldLayoutChg chg="del">
          <pc:chgData name="Mark Riley" userId="cfc179cc-dea8-487a-8215-16889fe0d8ca" providerId="ADAL" clId="{8D641A05-B357-43E4-A99B-BA7DE4BDB840}" dt="2019-10-06T18:56:42.064" v="32" actId="2696"/>
          <pc:sldLayoutMkLst>
            <pc:docMk/>
            <pc:sldMasterMk cId="3007300452" sldId="2147483992"/>
            <pc:sldLayoutMk cId="474422469" sldId="2147484016"/>
          </pc:sldLayoutMkLst>
        </pc:sldLayoutChg>
        <pc:sldLayoutChg chg="del">
          <pc:chgData name="Mark Riley" userId="cfc179cc-dea8-487a-8215-16889fe0d8ca" providerId="ADAL" clId="{8D641A05-B357-43E4-A99B-BA7DE4BDB840}" dt="2019-10-06T18:56:44.999" v="38" actId="2696"/>
          <pc:sldLayoutMkLst>
            <pc:docMk/>
            <pc:sldMasterMk cId="3007300452" sldId="2147483992"/>
            <pc:sldLayoutMk cId="3687766754" sldId="21474840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50E072C3-7A5A-40BF-B6E8-679859569A0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27249822-24D3-4F87-A6B6-55D3F00A8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2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0B2A21F5-595C-458F-AAA4-9625DCF423D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59" y="4559916"/>
            <a:ext cx="5853483" cy="4320867"/>
          </a:xfrm>
          <a:prstGeom prst="rect">
            <a:avLst/>
          </a:prstGeom>
        </p:spPr>
        <p:txBody>
          <a:bodyPr vert="horz" lIns="94704" tIns="47352" rIns="94704" bIns="473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D0803E12-28B6-4B3F-9D59-5868E58DC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0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2E59-D568-094C-A158-9E7BECE9DB3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image" Target="../media/image3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emf"/><Relationship Id="rId5" Type="http://schemas.openxmlformats.org/officeDocument/2006/relationships/image" Target="../media/image38.emf"/><Relationship Id="rId4" Type="http://schemas.openxmlformats.org/officeDocument/2006/relationships/image" Target="../media/image3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hyperlink" Target="https://twitter.com/CE_natgas" TargetMode="External"/><Relationship Id="rId7" Type="http://schemas.openxmlformats.org/officeDocument/2006/relationships/hyperlink" Target="https://www.linkedin.com/company/clean-energy-fuels-corp" TargetMode="External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2.emf"/><Relationship Id="rId5" Type="http://schemas.openxmlformats.org/officeDocument/2006/relationships/hyperlink" Target="https://www.facebook.com/cleanenergyfuels" TargetMode="External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hyperlink" Target="https://www.youtube.com/user/CENatGas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hyperlink" Target="https://twitter.com/CE_natgas" TargetMode="External"/><Relationship Id="rId7" Type="http://schemas.openxmlformats.org/officeDocument/2006/relationships/hyperlink" Target="https://www.linkedin.com/company/clean-energy-fuels-corp" TargetMode="External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2.emf"/><Relationship Id="rId5" Type="http://schemas.openxmlformats.org/officeDocument/2006/relationships/hyperlink" Target="https://www.facebook.com/cleanenergyfuels" TargetMode="External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hyperlink" Target="https://www.youtube.com/user/CENatGas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974541" y="4673600"/>
            <a:ext cx="1978212" cy="206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16"/>
          <a:stretch/>
        </p:blipFill>
        <p:spPr>
          <a:xfrm>
            <a:off x="7347369" y="4891263"/>
            <a:ext cx="1402607" cy="74753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729017" y="5733359"/>
            <a:ext cx="654096" cy="0"/>
          </a:xfrm>
          <a:prstGeom prst="line">
            <a:avLst/>
          </a:prstGeom>
          <a:ln w="19050">
            <a:solidFill>
              <a:srgbClr val="6060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116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4354" b="-24354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9301" y="4953083"/>
            <a:ext cx="4234187" cy="1447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0" i="0" baseline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lvl="0"/>
            <a:r>
              <a:rPr lang="en-US" dirty="0"/>
              <a:t>Investor Presentation</a:t>
            </a:r>
          </a:p>
          <a:p>
            <a:pPr lvl="0"/>
            <a:r>
              <a:rPr lang="en-US" dirty="0"/>
              <a:t>Spring 2017</a:t>
            </a:r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372117" y="5882984"/>
            <a:ext cx="1353110" cy="77388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10400" y="6172200"/>
            <a:ext cx="1828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"/>
            <a:ext cx="9143999" cy="4544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16"/>
          <a:stretch/>
        </p:blipFill>
        <p:spPr>
          <a:xfrm>
            <a:off x="6925749" y="4953083"/>
            <a:ext cx="1824228" cy="972245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0912" y="4953083"/>
            <a:ext cx="4234187" cy="1447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0" i="0" baseline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lvl="0"/>
            <a:r>
              <a:rPr lang="en-US" dirty="0"/>
              <a:t>Investor Presentation</a:t>
            </a:r>
          </a:p>
          <a:p>
            <a:pPr lvl="0"/>
            <a:r>
              <a:rPr lang="en-US" dirty="0"/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34931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26" y="0"/>
            <a:ext cx="6018609" cy="6858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5920540" y="1"/>
            <a:ext cx="3223460" cy="6857999"/>
          </a:xfrm>
          <a:prstGeom prst="rect">
            <a:avLst/>
          </a:prstGeom>
          <a:solidFill>
            <a:srgbClr val="39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DIN OT Medium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 userDrawn="1"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9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1pPr>
            <a:lvl2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2pPr>
            <a:lvl3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3pPr>
            <a:lvl4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4pPr>
            <a:lvl5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95300" y="451903"/>
            <a:ext cx="8208420" cy="473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200"/>
              </a:lnSpc>
              <a:defRPr sz="3200" b="0" i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0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83" y="1654253"/>
            <a:ext cx="8275882" cy="33763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506983" y="385346"/>
            <a:ext cx="7341617" cy="116045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DINOT-Medium" pitchFamily="34" charset="0"/>
                <a:ea typeface="+mj-ea"/>
                <a:cs typeface="DINOT-Medium" pitchFamily="34" charset="0"/>
              </a:defRPr>
            </a:lvl1pPr>
          </a:lstStyle>
          <a:p>
            <a:r>
              <a:rPr lang="en-US" sz="3200" b="0" i="0" dirty="0">
                <a:solidFill>
                  <a:srgbClr val="39B54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Natural Gas is Still</a:t>
            </a:r>
            <a:r>
              <a:rPr lang="en-US" sz="3200" b="0" i="0" baseline="0" dirty="0">
                <a:solidFill>
                  <a:srgbClr val="39B54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More Affordable Than Diesel at $40 - $60 Oil</a:t>
            </a:r>
            <a:endParaRPr lang="en-US" sz="3200" b="0" i="0" dirty="0">
              <a:solidFill>
                <a:srgbClr val="39B54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6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23059" r="-128" b="24311"/>
          <a:stretch/>
        </p:blipFill>
        <p:spPr>
          <a:xfrm rot="5400000">
            <a:off x="-1174111" y="1132591"/>
            <a:ext cx="6926094" cy="45928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000795" y="437625"/>
            <a:ext cx="3838405" cy="3913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Cummins</a:t>
            </a:r>
            <a:r>
              <a:rPr lang="en-US" sz="3200" baseline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Westport’s </a:t>
            </a:r>
            <a:b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Near Zero</a:t>
            </a:r>
            <a:r>
              <a:rPr lang="en-US" sz="3200" baseline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Engine</a:t>
            </a:r>
            <a: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</a:p>
          <a:p>
            <a:endParaRPr lang="en-US" sz="1600" b="0" i="0" dirty="0">
              <a:solidFill>
                <a:srgbClr val="0A408E"/>
              </a:solidFill>
              <a:latin typeface="DIN OT Medium" charset="0"/>
              <a:cs typeface="DIN OT Medium" charset="0"/>
            </a:endParaRPr>
          </a:p>
          <a:p>
            <a:pPr marL="347472" indent="0" algn="l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First Mid-range engine in North America to reduce NO</a:t>
            </a:r>
            <a:r>
              <a:rPr lang="en-US" sz="1600" b="0" i="0" baseline="-2500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x </a:t>
            </a: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emissions </a:t>
            </a:r>
            <a:b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by 90% from EPA 2010 limit </a:t>
            </a:r>
            <a:b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of 0.2 g/</a:t>
            </a:r>
            <a:r>
              <a:rPr lang="en-US" sz="1600" b="0" i="0" dirty="0" err="1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bhp-hr</a:t>
            </a:r>
            <a:endParaRPr lang="en-US" sz="1600" b="0" i="0" dirty="0">
              <a:solidFill>
                <a:srgbClr val="60604D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347472" indent="0" algn="l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Orders for the 8.9L (Transit and Refuse) have begun and the 11.9L (Trucking) will be available in 2018</a:t>
            </a:r>
          </a:p>
          <a:p>
            <a:pPr marL="347472" indent="0" algn="l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Meets the ARB certification 8 years </a:t>
            </a:r>
            <a:b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in advance of the 2023 goals</a:t>
            </a:r>
          </a:p>
          <a:p>
            <a:pPr marL="347472" indent="0" algn="l">
              <a:spcAft>
                <a:spcPts val="1000"/>
              </a:spcAft>
              <a:buFont typeface="Arial" charset="0"/>
              <a:buNone/>
            </a:pPr>
            <a:endParaRPr lang="en-US" sz="1600" dirty="0">
              <a:solidFill>
                <a:srgbClr val="595959"/>
              </a:solidFill>
              <a:latin typeface="DIN OT Medium" charset="0"/>
              <a:cs typeface="DIN OT Medium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7009210" y="648818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 dirty="0">
              <a:solidFill>
                <a:prstClr val="white"/>
              </a:solidFill>
              <a:latin typeface="DIN OT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00" b="23700"/>
          <a:stretch/>
        </p:blipFill>
        <p:spPr>
          <a:xfrm>
            <a:off x="641272" y="1023257"/>
            <a:ext cx="2710430" cy="847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92" y="2259155"/>
            <a:ext cx="3443684" cy="3299314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8041" y="1526936"/>
            <a:ext cx="206089" cy="206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8040" y="2628101"/>
            <a:ext cx="206089" cy="206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40314" y="3487760"/>
            <a:ext cx="206089" cy="2060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0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756412"/>
            <a:ext cx="2120900" cy="12700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07997" y="397571"/>
            <a:ext cx="75687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0" i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More than Just</a:t>
            </a:r>
            <a:r>
              <a:rPr lang="en-US" sz="3200" b="0" i="0" baseline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Fuel: Turnkey Solutions</a:t>
            </a:r>
            <a:endParaRPr lang="en-US" sz="3200" b="0" i="0" dirty="0">
              <a:solidFill>
                <a:srgbClr val="33A93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16"/>
          <a:stretch/>
        </p:blipFill>
        <p:spPr>
          <a:xfrm>
            <a:off x="3855193" y="3128012"/>
            <a:ext cx="1402607" cy="747537"/>
          </a:xfrm>
          <a:prstGeom prst="rect">
            <a:avLst/>
          </a:prstGeom>
        </p:spPr>
      </p:pic>
      <p:sp>
        <p:nvSpPr>
          <p:cNvPr id="29" name="TextBox 33"/>
          <p:cNvSpPr txBox="1">
            <a:spLocks noChangeArrowheads="1"/>
          </p:cNvSpPr>
          <p:nvPr userDrawn="1"/>
        </p:nvSpPr>
        <p:spPr bwMode="auto">
          <a:xfrm>
            <a:off x="3488141" y="5709053"/>
            <a:ext cx="213671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GRANTS</a:t>
            </a:r>
            <a:r>
              <a:rPr lang="en-US" sz="1200" b="0" i="0" baseline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FINANCING</a:t>
            </a:r>
          </a:p>
          <a:p>
            <a:pPr algn="r" defTabSz="1219170" eaLnBrk="1" hangingPunct="1"/>
            <a:r>
              <a:rPr lang="en-US" sz="1200" b="0" i="0" dirty="0">
                <a:solidFill>
                  <a:srgbClr val="0055A0"/>
                </a:solidFill>
                <a:latin typeface="DINOT-MediumItalic" panose="020B0604020101020102" pitchFamily="34" charset="0"/>
                <a:cs typeface="DINOT-MediumItalic" panose="020B0604020101020102" pitchFamily="34" charset="0"/>
              </a:rPr>
              <a:t>$385M+ IN AWARDS</a:t>
            </a:r>
          </a:p>
        </p:txBody>
      </p:sp>
      <p:sp>
        <p:nvSpPr>
          <p:cNvPr id="31" name="TextBox 32"/>
          <p:cNvSpPr txBox="1">
            <a:spLocks noChangeArrowheads="1"/>
          </p:cNvSpPr>
          <p:nvPr userDrawn="1"/>
        </p:nvSpPr>
        <p:spPr bwMode="auto">
          <a:xfrm>
            <a:off x="6222266" y="4406148"/>
            <a:ext cx="213155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PROPRIETARY STATION TECHNOLOGY</a:t>
            </a:r>
          </a:p>
        </p:txBody>
      </p:sp>
      <p:sp>
        <p:nvSpPr>
          <p:cNvPr id="32" name="TextBox 30"/>
          <p:cNvSpPr txBox="1">
            <a:spLocks noChangeArrowheads="1"/>
          </p:cNvSpPr>
          <p:nvPr userDrawn="1"/>
        </p:nvSpPr>
        <p:spPr bwMode="auto">
          <a:xfrm>
            <a:off x="6882716" y="3175124"/>
            <a:ext cx="1727884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COMPRESSORS</a:t>
            </a:r>
          </a:p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EQUIPMENT</a:t>
            </a:r>
          </a:p>
        </p:txBody>
      </p:sp>
      <p:sp>
        <p:nvSpPr>
          <p:cNvPr id="33" name="TextBox 31"/>
          <p:cNvSpPr txBox="1">
            <a:spLocks noChangeArrowheads="1"/>
          </p:cNvSpPr>
          <p:nvPr userDrawn="1"/>
        </p:nvSpPr>
        <p:spPr bwMode="auto">
          <a:xfrm>
            <a:off x="1296717" y="2003323"/>
            <a:ext cx="1666869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FACILITIES</a:t>
            </a:r>
          </a:p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MODIFICATION</a:t>
            </a:r>
          </a:p>
        </p:txBody>
      </p:sp>
      <p:sp>
        <p:nvSpPr>
          <p:cNvPr id="34" name="TextBox 36"/>
          <p:cNvSpPr txBox="1">
            <a:spLocks noChangeArrowheads="1"/>
          </p:cNvSpPr>
          <p:nvPr userDrawn="1"/>
        </p:nvSpPr>
        <p:spPr bwMode="auto">
          <a:xfrm>
            <a:off x="1482486" y="4406148"/>
            <a:ext cx="1504073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RENEWABLE FUELS</a:t>
            </a:r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6222266" y="2083638"/>
            <a:ext cx="2904734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24/7  SERVICE</a:t>
            </a:r>
            <a:r>
              <a:rPr lang="en-US" sz="1200" b="0" i="0" baseline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SUPPORT</a:t>
            </a:r>
          </a:p>
          <a:p>
            <a:pPr defTabSz="1219170" eaLnBrk="1" hangingPunct="1"/>
            <a:r>
              <a:rPr lang="en-US" sz="1200" b="0" i="0" dirty="0">
                <a:solidFill>
                  <a:srgbClr val="0055A0"/>
                </a:solidFill>
                <a:latin typeface="DINOT-MediumItalic" panose="020B0604020101020102" pitchFamily="34" charset="0"/>
                <a:cs typeface="DINOT-MediumItalic" panose="020B0604020101020102" pitchFamily="34" charset="0"/>
              </a:rPr>
              <a:t>193 TECHNICIANS</a:t>
            </a:r>
            <a:r>
              <a:rPr lang="en-US" sz="1200" b="0" i="0" baseline="0" dirty="0">
                <a:solidFill>
                  <a:srgbClr val="0055A0"/>
                </a:solidFill>
                <a:latin typeface="DINOT-MediumItalic" panose="020B0604020101020102" pitchFamily="34" charset="0"/>
                <a:cs typeface="DINOT-MediumItalic" panose="020B0604020101020102" pitchFamily="34" charset="0"/>
              </a:rPr>
              <a:t> NATIONWIDE</a:t>
            </a:r>
            <a:endParaRPr lang="en-US" sz="1200" b="0" i="0" dirty="0">
              <a:solidFill>
                <a:srgbClr val="0055A0"/>
              </a:solidFill>
              <a:latin typeface="DINOT-MediumItalic" panose="020B0604020101020102" pitchFamily="34" charset="0"/>
              <a:cs typeface="DINOT-MediumItalic" panose="020B0604020101020102" pitchFamily="34" charset="0"/>
            </a:endParaRPr>
          </a:p>
        </p:txBody>
      </p:sp>
      <p:sp>
        <p:nvSpPr>
          <p:cNvPr id="36" name="TextBox 28"/>
          <p:cNvSpPr txBox="1">
            <a:spLocks noChangeArrowheads="1"/>
          </p:cNvSpPr>
          <p:nvPr userDrawn="1"/>
        </p:nvSpPr>
        <p:spPr bwMode="auto">
          <a:xfrm>
            <a:off x="4900644" y="1301143"/>
            <a:ext cx="2149015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CNG, LNG &amp; RNG </a:t>
            </a:r>
          </a:p>
          <a:p>
            <a:pPr algn="l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FUELING  SERVICES</a:t>
            </a:r>
          </a:p>
        </p:txBody>
      </p:sp>
      <p:sp>
        <p:nvSpPr>
          <p:cNvPr id="37" name="TextBox 29"/>
          <p:cNvSpPr txBox="1">
            <a:spLocks noChangeArrowheads="1"/>
          </p:cNvSpPr>
          <p:nvPr userDrawn="1"/>
        </p:nvSpPr>
        <p:spPr bwMode="auto">
          <a:xfrm>
            <a:off x="368300" y="3101673"/>
            <a:ext cx="1930009" cy="8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ENGINEERING</a:t>
            </a:r>
          </a:p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CONSTRUCTION</a:t>
            </a:r>
          </a:p>
          <a:p>
            <a:pPr algn="r" defTabSz="1219170" eaLnBrk="1" hangingPunct="1"/>
            <a:r>
              <a:rPr lang="en-US" sz="1200" b="0" i="1" dirty="0">
                <a:solidFill>
                  <a:srgbClr val="0055A0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450</a:t>
            </a:r>
            <a:r>
              <a:rPr lang="en-US" sz="1200" b="0" i="1" baseline="0" dirty="0">
                <a:solidFill>
                  <a:srgbClr val="0055A0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STATIONS BUILT</a:t>
            </a:r>
            <a:endParaRPr lang="en-US" sz="1200" b="0" i="1" dirty="0">
              <a:solidFill>
                <a:srgbClr val="0055A0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71" y="1867396"/>
            <a:ext cx="1013729" cy="956348"/>
          </a:xfrm>
          <a:prstGeom prst="rect">
            <a:avLst/>
          </a:prstGeom>
        </p:spPr>
      </p:pic>
      <p:pic>
        <p:nvPicPr>
          <p:cNvPr id="39" name="Picture 27" descr="icons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5488" y="3021015"/>
            <a:ext cx="1121254" cy="11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052" y="4229398"/>
            <a:ext cx="956348" cy="956348"/>
          </a:xfrm>
          <a:prstGeom prst="rect">
            <a:avLst/>
          </a:prstGeom>
        </p:spPr>
      </p:pic>
      <p:pic>
        <p:nvPicPr>
          <p:cNvPr id="41" name="Picture 26" descr="icons.png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7374" y="4676596"/>
            <a:ext cx="1183546" cy="10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599" y="4219591"/>
            <a:ext cx="956348" cy="956348"/>
          </a:xfrm>
          <a:prstGeom prst="rect">
            <a:avLst/>
          </a:prstGeom>
        </p:spPr>
      </p:pic>
      <p:pic>
        <p:nvPicPr>
          <p:cNvPr id="43" name="Picture 27" descr="icons.png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8404" y="3013028"/>
            <a:ext cx="1121255" cy="10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42" y="1338457"/>
            <a:ext cx="952500" cy="952500"/>
          </a:xfrm>
          <a:prstGeom prst="rect">
            <a:avLst/>
          </a:prstGeom>
        </p:spPr>
      </p:pic>
      <p:sp>
        <p:nvSpPr>
          <p:cNvPr id="4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5501" y="6356350"/>
            <a:ext cx="397717" cy="365125"/>
          </a:xfrm>
        </p:spPr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3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040" y="-136525"/>
            <a:ext cx="9393544" cy="71024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3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915" y="-124650"/>
            <a:ext cx="9393544" cy="71024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0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916" y="-112776"/>
            <a:ext cx="9384325" cy="70954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89" y="2133"/>
            <a:ext cx="4619990" cy="68537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004589" y="452465"/>
            <a:ext cx="3848741" cy="4514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0" i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Operations </a:t>
            </a:r>
            <a:br>
              <a:rPr lang="en-US" sz="3200" b="0" i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3200" b="0" i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Support</a:t>
            </a:r>
          </a:p>
          <a:p>
            <a:r>
              <a:rPr lang="en-US" sz="1600" b="0" i="0" dirty="0">
                <a:solidFill>
                  <a:srgbClr val="00549F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Keep Your Fleet Running,</a:t>
            </a:r>
            <a:r>
              <a:rPr lang="en-US" sz="1600" b="0" i="0" baseline="0" dirty="0">
                <a:solidFill>
                  <a:srgbClr val="00549F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br>
              <a:rPr lang="en-US" sz="1600" b="0" i="0" baseline="0" dirty="0">
                <a:solidFill>
                  <a:srgbClr val="00549F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1600" b="0" i="0" baseline="0" dirty="0">
                <a:solidFill>
                  <a:srgbClr val="00549F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24 Hours a Day, 7 Days a Week </a:t>
            </a:r>
            <a:endParaRPr lang="en-US" sz="1600" b="0" i="0" dirty="0">
              <a:solidFill>
                <a:srgbClr val="00549F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0" i="0" dirty="0"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347472" lvl="1">
              <a:lnSpc>
                <a:spcPct val="150000"/>
              </a:lnSpc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Routine Station Maintenance</a:t>
            </a:r>
          </a:p>
          <a:p>
            <a:pPr marL="347472" lvl="1">
              <a:lnSpc>
                <a:spcPct val="150000"/>
              </a:lnSpc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Non-Routine / Emergency Calls Outs</a:t>
            </a:r>
          </a:p>
          <a:p>
            <a:pPr marL="347472" lvl="1">
              <a:lnSpc>
                <a:spcPct val="150000"/>
              </a:lnSpc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Overhaul / Replacement</a:t>
            </a:r>
          </a:p>
          <a:p>
            <a:pPr marL="347472" lvl="1">
              <a:lnSpc>
                <a:spcPct val="150000"/>
              </a:lnSpc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Station Reporting </a:t>
            </a:r>
          </a:p>
          <a:p>
            <a:pPr marL="347472" lvl="1">
              <a:lnSpc>
                <a:spcPct val="150000"/>
              </a:lnSpc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Monitoring &amp; Alerts</a:t>
            </a:r>
          </a:p>
          <a:p>
            <a:pPr marL="347472" lvl="1">
              <a:lnSpc>
                <a:spcPct val="150000"/>
              </a:lnSpc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Onsite Technicians Nationwide </a:t>
            </a:r>
          </a:p>
          <a:p>
            <a:pPr marL="347472" lvl="1">
              <a:lnSpc>
                <a:spcPct val="150000"/>
              </a:lnSpc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Network of Inventory Warehouses</a:t>
            </a:r>
          </a:p>
          <a:p>
            <a:pPr marL="347472" lvl="1">
              <a:lnSpc>
                <a:spcPct val="150000"/>
              </a:lnSpc>
            </a:pPr>
            <a:r>
              <a:rPr lang="en-US" sz="160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Guaranteed Response Times</a:t>
            </a:r>
            <a:endParaRPr lang="en-US" sz="1600" b="0" i="0" dirty="0">
              <a:solidFill>
                <a:srgbClr val="60604D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2097115"/>
            <a:ext cx="206089" cy="206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2465488"/>
            <a:ext cx="206089" cy="206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2833861"/>
            <a:ext cx="206089" cy="206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3199059"/>
            <a:ext cx="206089" cy="206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3567432"/>
            <a:ext cx="206089" cy="206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3932630"/>
            <a:ext cx="206089" cy="206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4297826"/>
            <a:ext cx="206089" cy="206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026399" y="4654086"/>
            <a:ext cx="206089" cy="2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85349"/>
            <a:ext cx="9144000" cy="2272652"/>
          </a:xfrm>
          <a:prstGeom prst="rect">
            <a:avLst/>
          </a:prstGeom>
          <a:solidFill>
            <a:srgbClr val="39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DIN OT Medium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7729017" y="5733359"/>
            <a:ext cx="654096" cy="0"/>
          </a:xfrm>
          <a:prstGeom prst="line">
            <a:avLst/>
          </a:prstGeom>
          <a:ln w="19050">
            <a:solidFill>
              <a:srgbClr val="6060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39" y="4861308"/>
            <a:ext cx="1387822" cy="701292"/>
          </a:xfrm>
          <a:prstGeom prst="rect">
            <a:avLst/>
          </a:prstGeom>
        </p:spPr>
      </p:pic>
      <p:sp>
        <p:nvSpPr>
          <p:cNvPr id="11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116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4354" b="-24354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0912" y="4953083"/>
            <a:ext cx="4234187" cy="1447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0" i="0" baseline="0">
                <a:solidFill>
                  <a:schemeClr val="bg1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Prospect and/or Project Information</a:t>
            </a:r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372117" y="5882984"/>
            <a:ext cx="1353110" cy="77388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12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96" y="0"/>
            <a:ext cx="4569007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  <p:sp>
        <p:nvSpPr>
          <p:cNvPr id="2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22529" y="459302"/>
            <a:ext cx="3733800" cy="3098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0" i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Nationwide</a:t>
            </a:r>
          </a:p>
          <a:p>
            <a:pPr>
              <a:lnSpc>
                <a:spcPts val="3200"/>
              </a:lnSpc>
            </a:pPr>
            <a:r>
              <a:rPr lang="en-US" sz="3200" b="0" i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Technician Team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0" i="0" dirty="0"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347472" lvl="1">
              <a:spcAft>
                <a:spcPts val="900"/>
              </a:spcAft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85+ In-House Technicians </a:t>
            </a:r>
          </a:p>
          <a:p>
            <a:pPr marL="347472" lvl="1">
              <a:spcAft>
                <a:spcPts val="900"/>
              </a:spcAft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Network of Inventory Warehouses </a:t>
            </a:r>
            <a:b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for Fast Access to Parts</a:t>
            </a:r>
          </a:p>
          <a:p>
            <a:pPr marL="347472" lvl="1">
              <a:spcAft>
                <a:spcPts val="900"/>
              </a:spcAft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Equipped with Latest Technology</a:t>
            </a:r>
          </a:p>
          <a:p>
            <a:pPr marL="347472" lvl="1">
              <a:spcAft>
                <a:spcPts val="900"/>
              </a:spcAft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24/7 On-Site Response &amp; Remote </a:t>
            </a:r>
          </a:p>
          <a:p>
            <a:pPr marL="347472" lvl="1">
              <a:spcAft>
                <a:spcPts val="900"/>
              </a:spcAft>
            </a:pPr>
            <a:r>
              <a:rPr lang="en-US" sz="1600" b="0" i="0" dirty="0">
                <a:solidFill>
                  <a:srgbClr val="60604D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Monitoring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39223" y="1547070"/>
            <a:ext cx="206089" cy="206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39222" y="1888844"/>
            <a:ext cx="206089" cy="206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39222" y="2502467"/>
            <a:ext cx="206089" cy="206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39221" y="2842470"/>
            <a:ext cx="206089" cy="206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39220" y="3223470"/>
            <a:ext cx="206089" cy="2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9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1pPr>
            <a:lvl2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2pPr>
            <a:lvl3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3pPr>
            <a:lvl4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4pPr>
            <a:lvl5pPr>
              <a:defRPr sz="1800" b="0" i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95300" y="451903"/>
            <a:ext cx="8208420" cy="473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200"/>
              </a:lnSpc>
              <a:defRPr sz="3200" b="0" i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26" y="0"/>
            <a:ext cx="6018609" cy="6857999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5920540" y="1"/>
            <a:ext cx="3223460" cy="6857999"/>
          </a:xfrm>
          <a:prstGeom prst="rect">
            <a:avLst/>
          </a:prstGeom>
          <a:solidFill>
            <a:srgbClr val="39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DIN OT Medium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 userDrawn="1"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icture Placeholder 31"/>
          <p:cNvSpPr>
            <a:spLocks noGrp="1"/>
          </p:cNvSpPr>
          <p:nvPr userDrawn="1"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4710608" y="5797506"/>
            <a:ext cx="3200400" cy="5027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lnSpc>
                <a:spcPts val="3200"/>
              </a:lnSpc>
            </a:pPr>
            <a:endParaRPr lang="en-US" sz="3200" dirty="0">
              <a:solidFill>
                <a:srgbClr val="000000"/>
              </a:solidFill>
              <a:latin typeface="DIN OT Medium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  <p:sp>
        <p:nvSpPr>
          <p:cNvPr id="93" name="Rectangle 92"/>
          <p:cNvSpPr/>
          <p:nvPr userDrawn="1"/>
        </p:nvSpPr>
        <p:spPr>
          <a:xfrm>
            <a:off x="5508751" y="2340064"/>
            <a:ext cx="3200400" cy="5027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lnSpc>
                <a:spcPts val="3200"/>
              </a:lnSpc>
            </a:pPr>
            <a:endParaRPr lang="en-US" sz="3200" dirty="0">
              <a:solidFill>
                <a:srgbClr val="000000"/>
              </a:solidFill>
              <a:latin typeface="DIN OT Medium" charset="0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385779" y="402770"/>
            <a:ext cx="478058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3200"/>
              </a:lnSpc>
            </a:pPr>
            <a:r>
              <a:rPr lang="en-US" sz="3200" dirty="0">
                <a:solidFill>
                  <a:srgbClr val="FFFFFF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Largest Alternative Transportation </a:t>
            </a:r>
          </a:p>
          <a:p>
            <a:pPr defTabSz="457200">
              <a:lnSpc>
                <a:spcPts val="3200"/>
              </a:lnSpc>
            </a:pPr>
            <a:r>
              <a:rPr lang="en-US" sz="3200" dirty="0">
                <a:solidFill>
                  <a:srgbClr val="FFFFFF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Fuel Provider</a:t>
            </a:r>
            <a:endParaRPr lang="en-US" sz="1600" dirty="0">
              <a:solidFill>
                <a:srgbClr val="FFFFFF"/>
              </a:solidFill>
              <a:latin typeface="DINOT-Medium" panose="020B0604020101020102" pitchFamily="34" charset="0"/>
              <a:ea typeface="DIN OT Medium" charset="0"/>
              <a:cs typeface="DINOT-Medium" panose="020B0604020101020102" pitchFamily="34" charset="0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 userDrawn="1"/>
        </p:nvSpPr>
        <p:spPr bwMode="auto">
          <a:xfrm>
            <a:off x="7136276" y="3875854"/>
            <a:ext cx="16049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lnSpc>
                <a:spcPts val="1200"/>
              </a:lnSpc>
            </a:pPr>
            <a:r>
              <a:rPr lang="en-US" sz="3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45K+</a:t>
            </a:r>
            <a:r>
              <a:rPr lang="en-US" sz="14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NGVS</a:t>
            </a:r>
          </a:p>
          <a:p>
            <a:pPr defTabSz="457200" eaLnBrk="1" hangingPunct="1">
              <a:defRPr/>
            </a:pPr>
            <a: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FUELED DAILY</a:t>
            </a:r>
          </a:p>
        </p:txBody>
      </p:sp>
      <p:sp>
        <p:nvSpPr>
          <p:cNvPr id="26" name="TextBox 20"/>
          <p:cNvSpPr txBox="1">
            <a:spLocks noChangeArrowheads="1"/>
          </p:cNvSpPr>
          <p:nvPr userDrawn="1"/>
        </p:nvSpPr>
        <p:spPr bwMode="auto">
          <a:xfrm>
            <a:off x="7185004" y="5108402"/>
            <a:ext cx="15584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lnSpc>
                <a:spcPts val="1200"/>
              </a:lnSpc>
              <a:defRPr/>
            </a:pPr>
            <a:r>
              <a:rPr lang="en-US" sz="3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550+</a:t>
            </a:r>
          </a:p>
          <a:p>
            <a:pPr defTabSz="457200" eaLnBrk="1" hangingPunct="1"/>
            <a: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NATURAL GAS </a:t>
            </a:r>
            <a:b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</a:br>
            <a: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FUELING STATIONS</a:t>
            </a:r>
          </a:p>
        </p:txBody>
      </p:sp>
      <p:sp>
        <p:nvSpPr>
          <p:cNvPr id="27" name="TextBox 20"/>
          <p:cNvSpPr txBox="1">
            <a:spLocks noChangeArrowheads="1"/>
          </p:cNvSpPr>
          <p:nvPr userDrawn="1"/>
        </p:nvSpPr>
        <p:spPr bwMode="auto">
          <a:xfrm>
            <a:off x="7136276" y="2483778"/>
            <a:ext cx="13324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lnSpc>
                <a:spcPts val="1200"/>
              </a:lnSpc>
            </a:pPr>
            <a:r>
              <a:rPr lang="en-US" sz="3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9K+</a:t>
            </a:r>
            <a:endParaRPr lang="en-US" sz="1400" dirty="0">
              <a:solidFill>
                <a:prstClr val="white"/>
              </a:solidFill>
              <a:latin typeface="DINOT-Medium" panose="020B0604020101020102" pitchFamily="34" charset="0"/>
              <a:ea typeface="DIN OT Medium" charset="0"/>
              <a:cs typeface="DINOT-Medium" panose="020B0604020101020102" pitchFamily="34" charset="0"/>
            </a:endParaRPr>
          </a:p>
          <a:p>
            <a:pPr defTabSz="457200" eaLnBrk="1" hangingPunct="1">
              <a:defRPr/>
            </a:pPr>
            <a: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TRANSACTIONS </a:t>
            </a:r>
            <a:b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</a:br>
            <a: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PER DAY</a:t>
            </a:r>
          </a:p>
        </p:txBody>
      </p:sp>
      <p:sp>
        <p:nvSpPr>
          <p:cNvPr id="28" name="TextBox 20"/>
          <p:cNvSpPr txBox="1">
            <a:spLocks noChangeArrowheads="1"/>
          </p:cNvSpPr>
          <p:nvPr userDrawn="1"/>
        </p:nvSpPr>
        <p:spPr bwMode="auto">
          <a:xfrm>
            <a:off x="7136276" y="1284480"/>
            <a:ext cx="1560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hangingPunct="1">
              <a:lnSpc>
                <a:spcPts val="1200"/>
              </a:lnSpc>
            </a:pPr>
            <a:r>
              <a:rPr lang="en-US" sz="3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970+</a:t>
            </a:r>
            <a:endParaRPr lang="en-US" sz="1400" dirty="0">
              <a:solidFill>
                <a:prstClr val="white"/>
              </a:solidFill>
              <a:latin typeface="DINOT-Medium" panose="020B0604020101020102" pitchFamily="34" charset="0"/>
              <a:ea typeface="DIN OT Medium" charset="0"/>
              <a:cs typeface="DINOT-Medium" panose="020B0604020101020102" pitchFamily="34" charset="0"/>
            </a:endParaRPr>
          </a:p>
          <a:p>
            <a:pPr defTabSz="457200" eaLnBrk="1" hangingPunct="1">
              <a:defRPr/>
            </a:pPr>
            <a:r>
              <a:rPr lang="en-US" sz="120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FLEET CUSTOMERS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300417" y="4594043"/>
            <a:ext cx="238712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270" y="966126"/>
            <a:ext cx="998202" cy="748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305" y="3591006"/>
            <a:ext cx="1054192" cy="790582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>
            <a:off x="6300417" y="3364452"/>
            <a:ext cx="238712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6300417" y="1972069"/>
            <a:ext cx="238712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589" y="4969548"/>
            <a:ext cx="912261" cy="684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7" r="16251"/>
          <a:stretch/>
        </p:blipFill>
        <p:spPr>
          <a:xfrm>
            <a:off x="6374628" y="2331618"/>
            <a:ext cx="600183" cy="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9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bg>
      <p:bgPr>
        <a:solidFill>
          <a:srgbClr val="39B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88581" y="1973759"/>
            <a:ext cx="77343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CONTINUED GROWTH </a:t>
            </a:r>
            <a:b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</a:b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IN 2016 </a:t>
            </a:r>
            <a:b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</a:b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AND BEYOND…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6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88580" y="2296925"/>
            <a:ext cx="842681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ts val="6000"/>
              </a:lnSpc>
              <a:spcAft>
                <a:spcPts val="1200"/>
              </a:spcAft>
            </a:pP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DRIVING FUTURE GROWTH</a:t>
            </a:r>
          </a:p>
          <a:p>
            <a:pPr algn="l">
              <a:lnSpc>
                <a:spcPct val="100000"/>
              </a:lnSpc>
            </a:pPr>
            <a:r>
              <a:rPr lang="en-US" sz="24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Natural Gas is the </a:t>
            </a:r>
            <a:r>
              <a:rPr lang="en-US" sz="2400" u="sng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best</a:t>
            </a:r>
            <a:r>
              <a:rPr lang="en-US" sz="24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 solution to economically address environment issues caused by transportation </a:t>
            </a:r>
            <a:r>
              <a:rPr lang="en-US" sz="2400" u="sng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TODAY.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51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6" y="2354712"/>
            <a:ext cx="1452738" cy="14527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60234" y="3986306"/>
            <a:ext cx="151676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457200" rtl="0" eaLnBrk="1" latinLnBrk="0" hangingPunct="1"/>
            <a:r>
              <a:rPr lang="en-US" sz="1400" b="0" i="0" kern="1200" dirty="0">
                <a:solidFill>
                  <a:srgbClr val="00549F"/>
                </a:solidFill>
                <a:latin typeface="DINOT-Bold" panose="020B0804020101020102" pitchFamily="34" charset="0"/>
                <a:ea typeface="+mn-ea"/>
                <a:cs typeface="DINOT-Bold" panose="020B0804020101020102" pitchFamily="34" charset="0"/>
              </a:rPr>
              <a:t>CLEANER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The cleanest fuel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available – up to </a:t>
            </a:r>
            <a:b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70%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cleaner than </a:t>
            </a:r>
            <a:b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</a:b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diesel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and gasoline</a:t>
            </a:r>
          </a:p>
          <a:p>
            <a:pPr marL="0" algn="ctr" defTabSz="457200" rtl="0" eaLnBrk="1" latinLnBrk="0" hangingPunct="1"/>
            <a:endParaRPr lang="en-US" sz="1200" b="0" i="0" kern="1200" dirty="0">
              <a:solidFill>
                <a:srgbClr val="FFFFFF"/>
              </a:solidFill>
              <a:latin typeface="DINOT-Medium" panose="020B0604020101020102" pitchFamily="34" charset="0"/>
              <a:ea typeface="+mn-ea"/>
              <a:cs typeface="DINOT-Medium" panose="020B0604020101020102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577035" y="3986306"/>
            <a:ext cx="1733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COST EFFICIENT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Substantially less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expensive than diesel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and gasoline</a:t>
            </a:r>
          </a:p>
          <a:p>
            <a:pPr algn="ctr"/>
            <a:endParaRPr lang="en-US" sz="1200" b="0" i="0" dirty="0">
              <a:solidFill>
                <a:srgbClr val="FFFFFF"/>
              </a:solidFill>
              <a:latin typeface="DIN OT Medium" charset="0"/>
              <a:cs typeface="DIN OT Med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30270" y="3986306"/>
            <a:ext cx="18413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RENEWABLE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Made from 100% organic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waste from sources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like landfills and farms</a:t>
            </a:r>
          </a:p>
          <a:p>
            <a:pPr algn="ctr"/>
            <a:endParaRPr lang="en-US" sz="1200" b="0" i="0" dirty="0">
              <a:solidFill>
                <a:srgbClr val="FFFFFF"/>
              </a:solidFill>
              <a:latin typeface="DIN OT Medium" charset="0"/>
              <a:cs typeface="DIN OT Medium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25804" y="3986306"/>
            <a:ext cx="1503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DOMESTIC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Moving the country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towards energy</a:t>
            </a:r>
          </a:p>
          <a:p>
            <a:pPr algn="ctr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independence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769" y="2420194"/>
            <a:ext cx="1466006" cy="14660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950" y="2420194"/>
            <a:ext cx="1466005" cy="1466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615" y="2420194"/>
            <a:ext cx="1466005" cy="14660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67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0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49" r="10507" b="53124"/>
          <a:stretch/>
        </p:blipFill>
        <p:spPr>
          <a:xfrm>
            <a:off x="-36156" y="2097411"/>
            <a:ext cx="9220200" cy="4760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1" t="63948" r="29071" b="31396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444" y="-39880"/>
            <a:ext cx="4267199" cy="49442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713467" y="0"/>
            <a:ext cx="371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0" i="0" dirty="0">
                <a:solidFill>
                  <a:srgbClr val="00549F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LOREM IPSOM</a:t>
            </a:r>
            <a:r>
              <a:rPr lang="en-US" sz="2400" b="0" i="0" baseline="0" dirty="0">
                <a:solidFill>
                  <a:srgbClr val="00549F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DONAR</a:t>
            </a:r>
            <a:endParaRPr lang="en-US" sz="2400" b="0" i="0" dirty="0">
              <a:solidFill>
                <a:srgbClr val="00549F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54715"/>
            <a:ext cx="1168400" cy="199789"/>
          </a:xfrm>
          <a:prstGeom prst="rect">
            <a:avLst/>
          </a:prstGeom>
        </p:spPr>
      </p:pic>
      <p:sp>
        <p:nvSpPr>
          <p:cNvPr id="1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32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49" r="10507" b="53124"/>
          <a:stretch/>
        </p:blipFill>
        <p:spPr>
          <a:xfrm>
            <a:off x="-36156" y="2097411"/>
            <a:ext cx="9220200" cy="47605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1" t="63948" r="29071" b="31396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009" y="165509"/>
            <a:ext cx="5997747" cy="36450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748" y="-39880"/>
            <a:ext cx="4267199" cy="4944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713467" y="0"/>
            <a:ext cx="371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0" i="0" dirty="0">
                <a:solidFill>
                  <a:srgbClr val="00549F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HOW REDEEM IS MADE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53561" y="1708867"/>
            <a:ext cx="443763" cy="200562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474964" y="2264900"/>
            <a:ext cx="336280" cy="1844286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2929114" y="2514843"/>
            <a:ext cx="1561864" cy="1718026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769977" y="2645664"/>
            <a:ext cx="1509626" cy="132424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29335" y="3864983"/>
            <a:ext cx="162076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800"/>
              </a:lnSpc>
            </a:pP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ea typeface="DIN OT Medium" charset="0"/>
                <a:cs typeface="DINOT-Bold" panose="020B0804020101020102" pitchFamily="34" charset="0"/>
              </a:rPr>
              <a:t>CAPTURE</a:t>
            </a:r>
          </a:p>
          <a:p>
            <a:pPr defTabSz="457200">
              <a:lnSpc>
                <a:spcPts val="1800"/>
              </a:lnSpc>
            </a:pP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ea typeface="DIN OT Medium" charset="0"/>
                <a:cs typeface="DINOT-Bold" panose="020B0804020101020102" pitchFamily="34" charset="0"/>
              </a:rPr>
              <a:t>&amp; EXTRACT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Methane is derived from various organic waste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sources such as landfills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and farms.</a:t>
            </a:r>
          </a:p>
          <a:p>
            <a:pPr defTabSz="457200"/>
            <a:endParaRPr lang="en-US" sz="1200" b="0" i="0" dirty="0">
              <a:solidFill>
                <a:srgbClr val="404041"/>
              </a:solidFill>
              <a:latin typeface="DIN OT Medium" charset="0"/>
              <a:ea typeface="DIN OT Medium" charset="0"/>
              <a:cs typeface="DIN OT Medium" charset="0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543567" y="3840254"/>
            <a:ext cx="359890" cy="359890"/>
          </a:xfrm>
          <a:prstGeom prst="ellipse">
            <a:avLst/>
          </a:prstGeom>
          <a:solidFill>
            <a:srgbClr val="0054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0" i="0" dirty="0">
              <a:solidFill>
                <a:prstClr val="white"/>
              </a:solidFill>
              <a:latin typeface="DIN OT Medium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00400" y="4121771"/>
            <a:ext cx="1649363" cy="1518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600"/>
              </a:lnSpc>
            </a:pP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PROCESS</a:t>
            </a:r>
            <a:b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</a:b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&amp; PURIFY</a:t>
            </a:r>
          </a:p>
          <a:p>
            <a:pPr defTabSz="457200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After it is processed to required standards of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spc="-30" baseline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p</a:t>
            </a:r>
            <a:r>
              <a:rPr lang="en-US" sz="1200" b="0" i="0" spc="-3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urity, methane becomes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 Renewable substitute for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Natural gas.</a:t>
            </a:r>
          </a:p>
          <a:p>
            <a:pPr defTabSz="457200"/>
            <a:endParaRPr lang="en-US" sz="1200" b="0" i="0" dirty="0">
              <a:solidFill>
                <a:srgbClr val="404041"/>
              </a:solidFill>
              <a:latin typeface="DIN OT Medium" charset="0"/>
              <a:cs typeface="DIN OT Medium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055613" y="3529823"/>
            <a:ext cx="154978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600"/>
              </a:lnSpc>
            </a:pP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ENTERS</a:t>
            </a:r>
          </a:p>
          <a:p>
            <a:pPr defTabSz="457200">
              <a:lnSpc>
                <a:spcPts val="1600"/>
              </a:lnSpc>
            </a:pP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INTERSTATE</a:t>
            </a:r>
          </a:p>
          <a:p>
            <a:pPr defTabSz="457200">
              <a:lnSpc>
                <a:spcPts val="1600"/>
              </a:lnSpc>
            </a:pP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FUEL PIPELINE</a:t>
            </a:r>
          </a:p>
          <a:p>
            <a:pPr defTabSz="457200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Once compressed or liquefied, methane gas is sent into the interstate fuel</a:t>
            </a:r>
          </a:p>
          <a:p>
            <a:pPr defTabSz="457200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pipeline system. </a:t>
            </a:r>
          </a:p>
          <a:p>
            <a:pPr defTabSz="457200"/>
            <a:endParaRPr lang="en-US" sz="1200" b="0" i="0" dirty="0">
              <a:solidFill>
                <a:srgbClr val="404041"/>
              </a:solidFill>
              <a:latin typeface="DIN OT Medium" charset="0"/>
              <a:cs typeface="DIN OT Medium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099151" y="4121771"/>
            <a:ext cx="1463925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600"/>
              </a:lnSpc>
            </a:pP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MADE AVAILABLE </a:t>
            </a:r>
            <a:b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</a:b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AT</a:t>
            </a:r>
            <a:r>
              <a:rPr lang="en-US" sz="1400" b="0" i="0" baseline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 </a:t>
            </a:r>
            <a:r>
              <a:rPr lang="en-US" sz="1400" b="0" i="0" dirty="0">
                <a:solidFill>
                  <a:srgbClr val="00549F"/>
                </a:solidFill>
                <a:latin typeface="DINOT-Bold" panose="020B0804020101020102" pitchFamily="34" charset="0"/>
                <a:cs typeface="DINOT-Bold" panose="020B0804020101020102" pitchFamily="34" charset="0"/>
              </a:rPr>
              <a:t>FUELING STATIONS</a:t>
            </a:r>
          </a:p>
          <a:p>
            <a:pPr defTabSz="457200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The methane gas is routed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to designated Clean Energy</a:t>
            </a:r>
            <a:r>
              <a:rPr lang="en-US" sz="1200" b="0" i="0" baseline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stations which fuel an array</a:t>
            </a:r>
          </a:p>
          <a:p>
            <a:pPr defTabSz="457200"/>
            <a:r>
              <a:rPr lang="en-US" sz="1200" b="0" i="0" dirty="0">
                <a:solidFill>
                  <a:srgbClr val="404041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of commercial vehicles.</a:t>
            </a:r>
          </a:p>
          <a:p>
            <a:pPr defTabSz="457200"/>
            <a:endParaRPr lang="en-US" sz="1200" b="0" i="0" dirty="0">
              <a:solidFill>
                <a:srgbClr val="404041"/>
              </a:solidFill>
              <a:latin typeface="DIN OT Medium" charset="0"/>
              <a:cs typeface="DIN OT Medium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54715"/>
            <a:ext cx="1168400" cy="199789"/>
          </a:xfrm>
          <a:prstGeom prst="rect">
            <a:avLst/>
          </a:prstGeom>
        </p:spPr>
      </p:pic>
      <p:sp>
        <p:nvSpPr>
          <p:cNvPr id="36" name="Picture Placeholder 31"/>
          <p:cNvSpPr>
            <a:spLocks noGrp="1"/>
          </p:cNvSpPr>
          <p:nvPr userDrawn="1"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0932" y="38355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0" i="0" dirty="0">
                <a:solidFill>
                  <a:prstClr val="white"/>
                </a:solidFill>
                <a:latin typeface="DIN OT Medium" charset="0"/>
                <a:ea typeface="DIN OT Medium" charset="0"/>
                <a:cs typeface="DIN OT Medium" charset="0"/>
              </a:rPr>
              <a:t>1</a:t>
            </a:r>
          </a:p>
        </p:txBody>
      </p:sp>
      <p:sp>
        <p:nvSpPr>
          <p:cNvPr id="42" name="Oval 41"/>
          <p:cNvSpPr/>
          <p:nvPr userDrawn="1"/>
        </p:nvSpPr>
        <p:spPr>
          <a:xfrm>
            <a:off x="4585347" y="3494019"/>
            <a:ext cx="359890" cy="359890"/>
          </a:xfrm>
          <a:prstGeom prst="ellipse">
            <a:avLst/>
          </a:prstGeom>
          <a:solidFill>
            <a:srgbClr val="0054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0" i="0" dirty="0">
              <a:solidFill>
                <a:prstClr val="white"/>
              </a:solidFill>
              <a:latin typeface="DIN OT Medium" charset="0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660446" y="4075282"/>
            <a:ext cx="359890" cy="359890"/>
          </a:xfrm>
          <a:prstGeom prst="ellipse">
            <a:avLst/>
          </a:prstGeom>
          <a:solidFill>
            <a:srgbClr val="0054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0" i="0" dirty="0">
              <a:solidFill>
                <a:prstClr val="white"/>
              </a:solidFill>
              <a:latin typeface="DIN OT Medium" charset="0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2713467" y="4157466"/>
            <a:ext cx="359890" cy="359890"/>
          </a:xfrm>
          <a:prstGeom prst="ellipse">
            <a:avLst/>
          </a:prstGeom>
          <a:solidFill>
            <a:srgbClr val="0054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0" i="0" dirty="0">
              <a:solidFill>
                <a:prstClr val="white"/>
              </a:solidFill>
              <a:latin typeface="DIN OT Medium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4612712" y="34892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0" i="0" dirty="0">
                <a:solidFill>
                  <a:prstClr val="white"/>
                </a:solidFill>
                <a:latin typeface="DIN OT Medium" charset="0"/>
                <a:ea typeface="DIN OT Medium" charset="0"/>
                <a:cs typeface="DIN OT Medium" charset="0"/>
              </a:rPr>
              <a:t>3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43916" y="41564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0" i="0" dirty="0">
                <a:solidFill>
                  <a:prstClr val="white"/>
                </a:solidFill>
                <a:latin typeface="DIN OT Medium" charset="0"/>
                <a:ea typeface="DIN OT Medium" charset="0"/>
                <a:cs typeface="DIN OT Medium" charset="0"/>
              </a:rPr>
              <a:t>2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6687811" y="40705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0" i="0" dirty="0">
                <a:solidFill>
                  <a:prstClr val="white"/>
                </a:solidFill>
                <a:latin typeface="DIN OT Medium" charset="0"/>
                <a:ea typeface="DIN OT Medium" charset="0"/>
                <a:cs typeface="DIN OT Medium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949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58651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293" r="-50293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029200" y="376361"/>
            <a:ext cx="1674113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Agenda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solidFill>
                <a:srgbClr val="60604D"/>
              </a:solidFill>
              <a:latin typeface="DIN OT Medium" charset="0"/>
              <a:ea typeface="DIN OT Medium" charset="0"/>
              <a:cs typeface="DIN OT Medium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First Item</a:t>
            </a:r>
          </a:p>
          <a:p>
            <a:pPr marL="228600" indent="-228600">
              <a:buAutoNum type="arabicPeriod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Second Item</a:t>
            </a:r>
          </a:p>
          <a:p>
            <a:pPr marL="685800" lvl="1" indent="-228600">
              <a:buFont typeface="Arial"/>
              <a:buChar char="•"/>
              <a:tabLst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1</a:t>
            </a:r>
          </a:p>
          <a:p>
            <a:pPr marL="685800" lvl="1" indent="-228600">
              <a:buFont typeface="Arial"/>
              <a:buChar char="•"/>
              <a:tabLst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2</a:t>
            </a:r>
          </a:p>
          <a:p>
            <a:pPr marL="685800" lvl="1" indent="-228600">
              <a:buFont typeface="Arial"/>
              <a:buChar char="•"/>
              <a:tabLst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3</a:t>
            </a:r>
          </a:p>
          <a:p>
            <a:pPr marL="228600" indent="-228600"/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Third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Fourth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Fifth Item</a:t>
            </a:r>
          </a:p>
          <a:p>
            <a:endParaRPr lang="en-US" sz="1600" dirty="0">
              <a:solidFill>
                <a:srgbClr val="595959"/>
              </a:solidFill>
              <a:latin typeface="DIN OT Medium" charset="0"/>
              <a:cs typeface="DIN OT Medium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31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640" y="734421"/>
            <a:ext cx="3371162" cy="2132092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541563" y="4953000"/>
            <a:ext cx="6096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algn="ctr"/>
            <a:r>
              <a:rPr lang="en-US" sz="2800" b="0" i="0" dirty="0">
                <a:solidFill>
                  <a:srgbClr val="39B549"/>
                </a:solidFill>
                <a:latin typeface="DIN OT Medium" charset="0"/>
                <a:cs typeface="DIN OT Medium" charset="0"/>
              </a:rPr>
              <a:t>First Name, Last Name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70363" y="44272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39B54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Thank you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41563" y="5309936"/>
            <a:ext cx="609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>
                <a:solidFill>
                  <a:srgbClr val="39B549"/>
                </a:solidFill>
                <a:latin typeface="DINOT-Medium" panose="020B0604020101020102" pitchFamily="34" charset="0"/>
                <a:ea typeface="Dotum" panose="020B0600000101010101" pitchFamily="34" charset="-127"/>
                <a:cs typeface="DINOT-Medium" panose="020B0604020101020102" pitchFamily="34" charset="0"/>
              </a:defRPr>
            </a:lvl1pPr>
            <a:lvl2pPr marL="4572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algn="ctr"/>
            <a:r>
              <a:rPr lang="en-US" sz="2800" b="0" i="0" dirty="0">
                <a:solidFill>
                  <a:srgbClr val="39B549"/>
                </a:solidFill>
                <a:latin typeface="DIN OT Medium" charset="0"/>
                <a:cs typeface="DIN OT Medium" charset="0"/>
              </a:rPr>
              <a:t>email@CleanEnergyFuels.com</a:t>
            </a:r>
          </a:p>
        </p:txBody>
      </p:sp>
      <p:pic>
        <p:nvPicPr>
          <p:cNvPr id="20" name="Picture 19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053" y="3392258"/>
            <a:ext cx="292100" cy="292100"/>
          </a:xfrm>
          <a:prstGeom prst="rect">
            <a:avLst/>
          </a:prstGeom>
        </p:spPr>
      </p:pic>
      <p:pic>
        <p:nvPicPr>
          <p:cNvPr id="21" name="Picture 20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779" y="3392258"/>
            <a:ext cx="292100" cy="292100"/>
          </a:xfrm>
          <a:prstGeom prst="rect">
            <a:avLst/>
          </a:prstGeom>
        </p:spPr>
      </p:pic>
      <p:pic>
        <p:nvPicPr>
          <p:cNvPr id="22" name="Picture 21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034" y="3392258"/>
            <a:ext cx="292100" cy="292100"/>
          </a:xfrm>
          <a:prstGeom prst="rect">
            <a:avLst/>
          </a:prstGeom>
        </p:spPr>
      </p:pic>
      <p:pic>
        <p:nvPicPr>
          <p:cNvPr id="23" name="Picture 22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289" y="3392258"/>
            <a:ext cx="292100" cy="29210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72466" y="2911387"/>
            <a:ext cx="2861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39B54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www.CleanEnergyFuels.com</a:t>
            </a:r>
          </a:p>
        </p:txBody>
      </p:sp>
    </p:spTree>
    <p:extLst>
      <p:ext uri="{BB962C8B-B14F-4D97-AF65-F5344CB8AC3E}">
        <p14:creationId xmlns:p14="http://schemas.microsoft.com/office/powerpoint/2010/main" val="3354357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10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bg>
      <p:bgPr>
        <a:solidFill>
          <a:srgbClr val="39B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88581" y="1973759"/>
            <a:ext cx="77343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CONTINUED GROWTH </a:t>
            </a:r>
            <a:b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</a:b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IN 2016 </a:t>
            </a:r>
            <a:b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</a:b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AND BEYOND…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44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88580" y="2296925"/>
            <a:ext cx="842681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ts val="6000"/>
              </a:lnSpc>
              <a:spcAft>
                <a:spcPts val="1200"/>
              </a:spcAft>
            </a:pPr>
            <a:r>
              <a:rPr lang="en-US" sz="52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DRIVING FUTURE GROWTH</a:t>
            </a:r>
          </a:p>
          <a:p>
            <a:pPr algn="l">
              <a:lnSpc>
                <a:spcPct val="100000"/>
              </a:lnSpc>
            </a:pPr>
            <a:r>
              <a:rPr lang="en-US" sz="24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Natural Gas is the </a:t>
            </a:r>
            <a:r>
              <a:rPr lang="en-US" sz="2400" u="sng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best</a:t>
            </a:r>
            <a:r>
              <a:rPr lang="en-US" sz="2400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 solution to economically address environment issues caused by transportation </a:t>
            </a:r>
            <a:r>
              <a:rPr lang="en-US" sz="2400" u="sng" spc="-30" baseline="0" dirty="0">
                <a:solidFill>
                  <a:srgbClr val="FFFFFF"/>
                </a:solidFill>
                <a:latin typeface="DINOT-Medium"/>
                <a:cs typeface="DINOT-Medium"/>
              </a:rPr>
              <a:t>TODAY.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38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bg>
      <p:bgPr>
        <a:solidFill>
          <a:srgbClr val="39B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88581" y="1973759"/>
            <a:ext cx="9646019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200" spc="-100" baseline="0" dirty="0">
                <a:solidFill>
                  <a:srgbClr val="FFFFFF"/>
                </a:solidFill>
                <a:latin typeface="DINOT-Medium"/>
                <a:cs typeface="DINOT-Medium"/>
              </a:rPr>
              <a:t>FLEETS ARE SWITCHING </a:t>
            </a:r>
            <a:br>
              <a:rPr lang="en-US" sz="5200" spc="-100" baseline="0" dirty="0">
                <a:solidFill>
                  <a:srgbClr val="FFFFFF"/>
                </a:solidFill>
                <a:latin typeface="DINOT-Medium"/>
                <a:cs typeface="DINOT-Medium"/>
              </a:rPr>
            </a:br>
            <a:r>
              <a:rPr lang="en-US" sz="5200" spc="-100" baseline="0" dirty="0">
                <a:solidFill>
                  <a:srgbClr val="FFFFFF"/>
                </a:solidFill>
                <a:latin typeface="DINOT-Medium"/>
                <a:cs typeface="DINOT-Medium"/>
              </a:rPr>
              <a:t>TO NATURAL GAS FUELING </a:t>
            </a:r>
            <a:br>
              <a:rPr lang="en-US" sz="5200" spc="-100" baseline="0" dirty="0">
                <a:solidFill>
                  <a:srgbClr val="FFFFFF"/>
                </a:solidFill>
                <a:latin typeface="DINOT-Medium"/>
                <a:cs typeface="DINOT-Medium"/>
              </a:rPr>
            </a:br>
            <a:r>
              <a:rPr lang="en-US" sz="5200" spc="-100" baseline="0" dirty="0">
                <a:solidFill>
                  <a:srgbClr val="FFFFFF"/>
                </a:solidFill>
                <a:latin typeface="DINOT-Medium"/>
                <a:cs typeface="DINOT-Medium"/>
              </a:rPr>
              <a:t>AND</a:t>
            </a:r>
            <a:endParaRPr lang="en-US" sz="5200" spc="-100" baseline="0" dirty="0">
              <a:solidFill>
                <a:srgbClr val="FFFFFF"/>
              </a:solidFill>
              <a:latin typeface="DINOT-BoldItalic" panose="020B0804020101020102" pitchFamily="34" charset="0"/>
              <a:cs typeface="DINOT-BoldItalic" panose="020B0804020101020102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3657600"/>
            <a:ext cx="3886200" cy="6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08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DINOT-Medium" pitchFamily="34" charset="0"/>
                <a:cs typeface="DINOT-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E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04" y="914400"/>
            <a:ext cx="67713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9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4287"/>
                </a:solidFill>
                <a:latin typeface="DINOT-Medium" pitchFamily="34" charset="0"/>
                <a:cs typeface="DINOT-Medium" pitchFamily="34" charset="0"/>
              </a:defRPr>
            </a:lvl1pPr>
            <a:lvl2pPr>
              <a:defRPr>
                <a:solidFill>
                  <a:srgbClr val="1E4287"/>
                </a:solidFill>
                <a:latin typeface="DINOT-Medium" pitchFamily="34" charset="0"/>
                <a:cs typeface="DINOT-Medium" pitchFamily="34" charset="0"/>
              </a:defRPr>
            </a:lvl2pPr>
            <a:lvl3pPr>
              <a:defRPr>
                <a:solidFill>
                  <a:srgbClr val="1E4287"/>
                </a:solidFill>
                <a:latin typeface="DINOT-Medium" pitchFamily="34" charset="0"/>
                <a:cs typeface="DINOT-Medium" pitchFamily="34" charset="0"/>
              </a:defRPr>
            </a:lvl3pPr>
            <a:lvl4pPr>
              <a:defRPr>
                <a:solidFill>
                  <a:srgbClr val="1E4287"/>
                </a:solidFill>
                <a:latin typeface="DINOT-Medium" pitchFamily="34" charset="0"/>
                <a:cs typeface="DINOT-Medium" pitchFamily="34" charset="0"/>
              </a:defRPr>
            </a:lvl4pPr>
            <a:lvl5pPr>
              <a:defRPr>
                <a:solidFill>
                  <a:srgbClr val="1E4287"/>
                </a:solidFill>
                <a:latin typeface="DINOT-Medium" pitchFamily="34" charset="0"/>
                <a:cs typeface="DINOT-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29400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Q:\Logos and Fonts\CE_Logo Stacked_Trans Bkgr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2627" b="35304"/>
          <a:stretch/>
        </p:blipFill>
        <p:spPr bwMode="auto">
          <a:xfrm>
            <a:off x="8382000" y="6400800"/>
            <a:ext cx="623887" cy="3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DINOT-Medium" pitchFamily="34" charset="0"/>
                <a:cs typeface="DINOT-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545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OT-Medium" pitchFamily="34" charset="0"/>
                <a:cs typeface="DINOT-Medium" pitchFamily="34" charset="0"/>
              </a:defRPr>
            </a:lvl1pPr>
            <a:lvl2pPr>
              <a:defRPr sz="2400">
                <a:latin typeface="DINOT-Medium" pitchFamily="34" charset="0"/>
                <a:cs typeface="DINOT-Medium" pitchFamily="34" charset="0"/>
              </a:defRPr>
            </a:lvl2pPr>
            <a:lvl3pPr>
              <a:defRPr sz="2000">
                <a:latin typeface="DINOT-Medium" pitchFamily="34" charset="0"/>
                <a:cs typeface="DINOT-Medium" pitchFamily="34" charset="0"/>
              </a:defRPr>
            </a:lvl3pPr>
            <a:lvl4pPr>
              <a:defRPr sz="1800">
                <a:latin typeface="DINOT-Medium" pitchFamily="34" charset="0"/>
                <a:cs typeface="DINOT-Medium" pitchFamily="34" charset="0"/>
              </a:defRPr>
            </a:lvl4pPr>
            <a:lvl5pPr>
              <a:defRPr sz="1800">
                <a:latin typeface="DINOT-Medium" pitchFamily="34" charset="0"/>
                <a:cs typeface="DINOT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OT-Medium" pitchFamily="34" charset="0"/>
                <a:cs typeface="DINOT-Medium" pitchFamily="34" charset="0"/>
              </a:defRPr>
            </a:lvl1pPr>
            <a:lvl2pPr>
              <a:defRPr sz="2400">
                <a:latin typeface="DINOT-Medium" pitchFamily="34" charset="0"/>
                <a:cs typeface="DINOT-Medium" pitchFamily="34" charset="0"/>
              </a:defRPr>
            </a:lvl2pPr>
            <a:lvl3pPr>
              <a:defRPr sz="2000">
                <a:latin typeface="DINOT-Medium" pitchFamily="34" charset="0"/>
                <a:cs typeface="DINOT-Medium" pitchFamily="34" charset="0"/>
              </a:defRPr>
            </a:lvl3pPr>
            <a:lvl4pPr>
              <a:defRPr sz="1800">
                <a:latin typeface="DINOT-Medium" pitchFamily="34" charset="0"/>
                <a:cs typeface="DINOT-Medium" pitchFamily="34" charset="0"/>
              </a:defRPr>
            </a:lvl4pPr>
            <a:lvl5pPr>
              <a:defRPr sz="1800">
                <a:latin typeface="DINOT-Medium" pitchFamily="34" charset="0"/>
                <a:cs typeface="DINOT-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29400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Q:\Logos and Fonts\CE_Logo Stacked_Trans Bkgr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2627" b="35304"/>
          <a:stretch/>
        </p:blipFill>
        <p:spPr bwMode="auto">
          <a:xfrm>
            <a:off x="8382000" y="6400800"/>
            <a:ext cx="623887" cy="3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DINOT-Medium" pitchFamily="34" charset="0"/>
                <a:cs typeface="DINOT-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934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DINOT-Medium" pitchFamily="34" charset="0"/>
                <a:cs typeface="DINOT-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DINOT-Medium" pitchFamily="34" charset="0"/>
                <a:cs typeface="DINOT-Medium" pitchFamily="34" charset="0"/>
              </a:defRPr>
            </a:lvl1pPr>
            <a:lvl2pPr>
              <a:defRPr sz="2000">
                <a:latin typeface="DINOT-Medium" pitchFamily="34" charset="0"/>
                <a:cs typeface="DINOT-Medium" pitchFamily="34" charset="0"/>
              </a:defRPr>
            </a:lvl2pPr>
            <a:lvl3pPr>
              <a:defRPr sz="1800">
                <a:latin typeface="DINOT-Medium" pitchFamily="34" charset="0"/>
                <a:cs typeface="DINOT-Medium" pitchFamily="34" charset="0"/>
              </a:defRPr>
            </a:lvl3pPr>
            <a:lvl4pPr>
              <a:defRPr sz="1600">
                <a:latin typeface="DINOT-Medium" pitchFamily="34" charset="0"/>
                <a:cs typeface="DINOT-Medium" pitchFamily="34" charset="0"/>
              </a:defRPr>
            </a:lvl4pPr>
            <a:lvl5pPr>
              <a:defRPr sz="1600">
                <a:latin typeface="DINOT-Medium" pitchFamily="34" charset="0"/>
                <a:cs typeface="DINOT-Medium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DINOT-Medium" pitchFamily="34" charset="0"/>
                <a:cs typeface="DINOT-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DINOT-Medium" pitchFamily="34" charset="0"/>
                <a:cs typeface="DINOT-Medium" pitchFamily="34" charset="0"/>
              </a:defRPr>
            </a:lvl1pPr>
            <a:lvl2pPr>
              <a:defRPr sz="2000">
                <a:latin typeface="DINOT-Medium" pitchFamily="34" charset="0"/>
                <a:cs typeface="DINOT-Medium" pitchFamily="34" charset="0"/>
              </a:defRPr>
            </a:lvl2pPr>
            <a:lvl3pPr>
              <a:defRPr sz="1800">
                <a:latin typeface="DINOT-Medium" pitchFamily="34" charset="0"/>
                <a:cs typeface="DINOT-Medium" pitchFamily="34" charset="0"/>
              </a:defRPr>
            </a:lvl3pPr>
            <a:lvl4pPr>
              <a:defRPr sz="1600">
                <a:latin typeface="DINOT-Medium" pitchFamily="34" charset="0"/>
                <a:cs typeface="DINOT-Medium" pitchFamily="34" charset="0"/>
              </a:defRPr>
            </a:lvl4pPr>
            <a:lvl5pPr>
              <a:defRPr sz="1600">
                <a:latin typeface="DINOT-Medium" pitchFamily="34" charset="0"/>
                <a:cs typeface="DINOT-Medium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29400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Q:\Logos and Fonts\CE_Logo Stacked_Trans Bkgr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2627" b="35304"/>
          <a:stretch/>
        </p:blipFill>
        <p:spPr bwMode="auto">
          <a:xfrm>
            <a:off x="8382000" y="6400800"/>
            <a:ext cx="623887" cy="3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DINOT-Medium" pitchFamily="34" charset="0"/>
                <a:cs typeface="DINOT-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69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29400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Q:\Logos and Fonts\CE_Logo Stacked_Trans Bkgr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2627" b="35304"/>
          <a:stretch/>
        </p:blipFill>
        <p:spPr bwMode="auto">
          <a:xfrm>
            <a:off x="8382000" y="6400800"/>
            <a:ext cx="623887" cy="3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DINOT-Medium" pitchFamily="34" charset="0"/>
                <a:cs typeface="DINOT-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39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58650" y="0"/>
            <a:ext cx="4585349" cy="6857999"/>
          </a:xfrm>
          <a:prstGeom prst="rect">
            <a:avLst/>
          </a:prstGeom>
          <a:solidFill>
            <a:srgbClr val="39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DIN OT Medium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035369" y="367972"/>
            <a:ext cx="1674113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Agenda</a:t>
            </a:r>
          </a:p>
          <a:p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First Item</a:t>
            </a:r>
          </a:p>
          <a:p>
            <a:pPr marL="228600" indent="-228600">
              <a:buAutoNum type="arabicPeriod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Second Item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1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2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3</a:t>
            </a:r>
          </a:p>
          <a:p>
            <a:pPr marL="228600" indent="-228600"/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Third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Fourth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Fifth Item</a:t>
            </a:r>
          </a:p>
          <a:p>
            <a:pPr marL="228600" indent="-228600"/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58651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293" r="-50293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54715"/>
            <a:ext cx="1168400" cy="199789"/>
          </a:xfrm>
          <a:prstGeom prst="rect">
            <a:avLst/>
          </a:prstGeom>
        </p:spPr>
      </p:pic>
      <p:sp>
        <p:nvSpPr>
          <p:cNvPr id="18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48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DINOT-Medium" pitchFamily="34" charset="0"/>
                <a:cs typeface="DINOT-Medium" pitchFamily="34" charset="0"/>
              </a:defRPr>
            </a:lvl1pPr>
            <a:lvl2pPr>
              <a:defRPr sz="2800">
                <a:latin typeface="DINOT-Medium" pitchFamily="34" charset="0"/>
                <a:cs typeface="DINOT-Medium" pitchFamily="34" charset="0"/>
              </a:defRPr>
            </a:lvl2pPr>
            <a:lvl3pPr>
              <a:defRPr sz="2400">
                <a:latin typeface="DINOT-Medium" pitchFamily="34" charset="0"/>
                <a:cs typeface="DINOT-Medium" pitchFamily="34" charset="0"/>
              </a:defRPr>
            </a:lvl3pPr>
            <a:lvl4pPr>
              <a:defRPr sz="2000">
                <a:latin typeface="DINOT-Medium" pitchFamily="34" charset="0"/>
                <a:cs typeface="DINOT-Medium" pitchFamily="34" charset="0"/>
              </a:defRPr>
            </a:lvl4pPr>
            <a:lvl5pPr>
              <a:defRPr sz="2000">
                <a:latin typeface="DINOT-Medium" pitchFamily="34" charset="0"/>
                <a:cs typeface="DINOT-Medium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059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DINOT-Medium" pitchFamily="34" charset="0"/>
                <a:cs typeface="DINOT-Medium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29400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Q:\Logos and Fonts\CE_Logo Stacked_Trans Bkgr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2627" b="35304"/>
          <a:stretch/>
        </p:blipFill>
        <p:spPr bwMode="auto">
          <a:xfrm>
            <a:off x="8382000" y="6400800"/>
            <a:ext cx="623887" cy="3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DINOT-Medium" pitchFamily="34" charset="0"/>
                <a:cs typeface="DINOT-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200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DINOT-Medium" pitchFamily="34" charset="0"/>
                <a:cs typeface="DINOT-Medium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2" descr="Q:\Logos and Fonts\CE_Logo Stacked_Trans Bkgr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2627" b="35304"/>
          <a:stretch/>
        </p:blipFill>
        <p:spPr bwMode="auto">
          <a:xfrm>
            <a:off x="8382000" y="6400800"/>
            <a:ext cx="623887" cy="3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DINOT-Medium" pitchFamily="34" charset="0"/>
                <a:cs typeface="DINOT-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34091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78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Logos and Fonts\CE_Logo Stacked_Trans Bkgr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2627" b="35304"/>
          <a:stretch/>
        </p:blipFill>
        <p:spPr bwMode="auto">
          <a:xfrm>
            <a:off x="8382000" y="6400800"/>
            <a:ext cx="623887" cy="3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DINOT-Medium" pitchFamily="34" charset="0"/>
                <a:cs typeface="DINOT-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29400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9855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9210" y="6629400"/>
            <a:ext cx="2133600" cy="2239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2AF032F-AB95-A140-98C3-07918FDAF3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2743200" y="1905000"/>
            <a:ext cx="5257800" cy="3581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40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697372"/>
            <a:ext cx="2120900" cy="1270000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507997" y="397571"/>
            <a:ext cx="75687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0" i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More than Just</a:t>
            </a:r>
            <a:r>
              <a:rPr lang="en-US" sz="3200" b="0" i="0" baseline="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Fuel: Turnkey Solutions</a:t>
            </a:r>
            <a:endParaRPr lang="en-US" sz="3200" b="0" i="0" dirty="0">
              <a:solidFill>
                <a:srgbClr val="33A93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16"/>
          <a:stretch/>
        </p:blipFill>
        <p:spPr>
          <a:xfrm>
            <a:off x="3855193" y="3068972"/>
            <a:ext cx="1402607" cy="747537"/>
          </a:xfrm>
          <a:prstGeom prst="rect">
            <a:avLst/>
          </a:prstGeom>
        </p:spPr>
      </p:pic>
      <p:sp>
        <p:nvSpPr>
          <p:cNvPr id="10" name="TextBox 33"/>
          <p:cNvSpPr txBox="1">
            <a:spLocks noChangeArrowheads="1"/>
          </p:cNvSpPr>
          <p:nvPr userDrawn="1"/>
        </p:nvSpPr>
        <p:spPr bwMode="auto">
          <a:xfrm>
            <a:off x="2603500" y="5169339"/>
            <a:ext cx="159061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GRANTS</a:t>
            </a:r>
          </a:p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FINANCING</a:t>
            </a:r>
          </a:p>
        </p:txBody>
      </p:sp>
      <p:sp>
        <p:nvSpPr>
          <p:cNvPr id="11" name="TextBox 32"/>
          <p:cNvSpPr txBox="1">
            <a:spLocks noChangeArrowheads="1"/>
          </p:cNvSpPr>
          <p:nvPr userDrawn="1"/>
        </p:nvSpPr>
        <p:spPr bwMode="auto">
          <a:xfrm>
            <a:off x="6222266" y="4347108"/>
            <a:ext cx="213155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STATION</a:t>
            </a:r>
            <a:r>
              <a:rPr lang="en-US" sz="1200" b="0" i="0" baseline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 </a:t>
            </a:r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TECHNOLOGY</a:t>
            </a:r>
          </a:p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CONSTRUCTION</a:t>
            </a:r>
          </a:p>
        </p:txBody>
      </p:sp>
      <p:sp>
        <p:nvSpPr>
          <p:cNvPr id="12" name="TextBox 30"/>
          <p:cNvSpPr txBox="1">
            <a:spLocks noChangeArrowheads="1"/>
          </p:cNvSpPr>
          <p:nvPr userDrawn="1"/>
        </p:nvSpPr>
        <p:spPr bwMode="auto">
          <a:xfrm>
            <a:off x="6882716" y="3116084"/>
            <a:ext cx="1727884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COMPRESSORS</a:t>
            </a:r>
          </a:p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EQUIPMENT</a:t>
            </a:r>
          </a:p>
        </p:txBody>
      </p:sp>
      <p:sp>
        <p:nvSpPr>
          <p:cNvPr id="13" name="TextBox 31"/>
          <p:cNvSpPr txBox="1">
            <a:spLocks noChangeArrowheads="1"/>
          </p:cNvSpPr>
          <p:nvPr userDrawn="1"/>
        </p:nvSpPr>
        <p:spPr bwMode="auto">
          <a:xfrm>
            <a:off x="1296717" y="1944283"/>
            <a:ext cx="1666869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FACILITIES</a:t>
            </a:r>
          </a:p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MODIFICATION</a:t>
            </a:r>
          </a:p>
        </p:txBody>
      </p:sp>
      <p:sp>
        <p:nvSpPr>
          <p:cNvPr id="14" name="TextBox 36"/>
          <p:cNvSpPr txBox="1">
            <a:spLocks noChangeArrowheads="1"/>
          </p:cNvSpPr>
          <p:nvPr userDrawn="1"/>
        </p:nvSpPr>
        <p:spPr bwMode="auto">
          <a:xfrm>
            <a:off x="1482486" y="4347108"/>
            <a:ext cx="1504073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RENEWABLE FUELS</a:t>
            </a:r>
          </a:p>
        </p:txBody>
      </p:sp>
      <p:sp>
        <p:nvSpPr>
          <p:cNvPr id="15" name="TextBox 34"/>
          <p:cNvSpPr txBox="1">
            <a:spLocks noChangeArrowheads="1"/>
          </p:cNvSpPr>
          <p:nvPr userDrawn="1"/>
        </p:nvSpPr>
        <p:spPr bwMode="auto">
          <a:xfrm>
            <a:off x="6239266" y="1972656"/>
            <a:ext cx="1475642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24/7  SERVICE</a:t>
            </a:r>
          </a:p>
          <a:p>
            <a:pPr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SUPPORT</a:t>
            </a:r>
          </a:p>
        </p:txBody>
      </p:sp>
      <p:sp>
        <p:nvSpPr>
          <p:cNvPr id="16" name="TextBox 28"/>
          <p:cNvSpPr txBox="1">
            <a:spLocks noChangeArrowheads="1"/>
          </p:cNvSpPr>
          <p:nvPr userDrawn="1"/>
        </p:nvSpPr>
        <p:spPr bwMode="auto">
          <a:xfrm>
            <a:off x="4900644" y="1242103"/>
            <a:ext cx="2149015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CNG, LNG &amp; RNG </a:t>
            </a:r>
          </a:p>
          <a:p>
            <a:pPr algn="l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FUELING  SERVICES</a:t>
            </a:r>
          </a:p>
        </p:txBody>
      </p:sp>
      <p:sp>
        <p:nvSpPr>
          <p:cNvPr id="17" name="TextBox 29"/>
          <p:cNvSpPr txBox="1">
            <a:spLocks noChangeArrowheads="1"/>
          </p:cNvSpPr>
          <p:nvPr userDrawn="1"/>
        </p:nvSpPr>
        <p:spPr bwMode="auto">
          <a:xfrm>
            <a:off x="368300" y="3147666"/>
            <a:ext cx="1930009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ENGINEERING</a:t>
            </a:r>
          </a:p>
          <a:p>
            <a:pPr algn="r" defTabSz="1219170" eaLnBrk="1" hangingPunct="1"/>
            <a:r>
              <a:rPr lang="en-US" sz="1200" b="0" i="0" dirty="0">
                <a:solidFill>
                  <a:srgbClr val="18B954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&amp; CONSTRUCTION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671" y="1808356"/>
            <a:ext cx="1013729" cy="956348"/>
          </a:xfrm>
          <a:prstGeom prst="rect">
            <a:avLst/>
          </a:prstGeom>
        </p:spPr>
      </p:pic>
      <p:pic>
        <p:nvPicPr>
          <p:cNvPr id="20" name="Picture 27" descr="icons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5488" y="2961975"/>
            <a:ext cx="1121254" cy="110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052" y="4170358"/>
            <a:ext cx="956348" cy="956348"/>
          </a:xfrm>
          <a:prstGeom prst="rect">
            <a:avLst/>
          </a:prstGeom>
        </p:spPr>
      </p:pic>
      <p:pic>
        <p:nvPicPr>
          <p:cNvPr id="25" name="Picture 26" descr="icons.png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7374" y="4617556"/>
            <a:ext cx="1183546" cy="10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599" y="4160551"/>
            <a:ext cx="956348" cy="956348"/>
          </a:xfrm>
          <a:prstGeom prst="rect">
            <a:avLst/>
          </a:prstGeom>
        </p:spPr>
      </p:pic>
      <p:pic>
        <p:nvPicPr>
          <p:cNvPr id="27" name="Picture 27" descr="icons.png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8404" y="2953988"/>
            <a:ext cx="1121255" cy="10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42" y="1279417"/>
            <a:ext cx="952500" cy="95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>
            <a:lvl1pPr>
              <a:defRPr sz="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8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640" y="734421"/>
            <a:ext cx="3371162" cy="2132092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541563" y="4953000"/>
            <a:ext cx="6096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algn="ctr"/>
            <a:r>
              <a:rPr lang="en-US" sz="2800" b="0" i="0" dirty="0">
                <a:solidFill>
                  <a:srgbClr val="39B549"/>
                </a:solidFill>
                <a:latin typeface="DIN OT Medium" charset="0"/>
                <a:cs typeface="DIN OT Medium" charset="0"/>
              </a:rPr>
              <a:t>First Name, Last Name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70363" y="442725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39B54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Thank you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541563" y="5309936"/>
            <a:ext cx="609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1000" b="0" i="0">
                <a:solidFill>
                  <a:schemeClr val="bg1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algn="ctr"/>
            <a:r>
              <a:rPr lang="en-US" sz="2800" b="0" i="0" dirty="0" err="1">
                <a:solidFill>
                  <a:srgbClr val="39B549"/>
                </a:solidFill>
                <a:latin typeface="DIN OT Medium" charset="0"/>
                <a:cs typeface="DIN OT Medium" charset="0"/>
              </a:rPr>
              <a:t>email@CleanEnergyFuels.com</a:t>
            </a:r>
            <a:endParaRPr lang="en-US" sz="2800" b="0" i="0" dirty="0">
              <a:solidFill>
                <a:srgbClr val="39B549"/>
              </a:solidFill>
              <a:latin typeface="DIN OT Medium" charset="0"/>
              <a:cs typeface="DIN OT Medium" charset="0"/>
            </a:endParaRPr>
          </a:p>
        </p:txBody>
      </p:sp>
      <p:pic>
        <p:nvPicPr>
          <p:cNvPr id="20" name="Picture 19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053" y="3392258"/>
            <a:ext cx="292100" cy="292100"/>
          </a:xfrm>
          <a:prstGeom prst="rect">
            <a:avLst/>
          </a:prstGeom>
        </p:spPr>
      </p:pic>
      <p:pic>
        <p:nvPicPr>
          <p:cNvPr id="21" name="Picture 20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779" y="3392258"/>
            <a:ext cx="292100" cy="292100"/>
          </a:xfrm>
          <a:prstGeom prst="rect">
            <a:avLst/>
          </a:prstGeom>
        </p:spPr>
      </p:pic>
      <p:pic>
        <p:nvPicPr>
          <p:cNvPr id="22" name="Picture 21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034" y="3392258"/>
            <a:ext cx="292100" cy="292100"/>
          </a:xfrm>
          <a:prstGeom prst="rect">
            <a:avLst/>
          </a:prstGeom>
        </p:spPr>
      </p:pic>
      <p:pic>
        <p:nvPicPr>
          <p:cNvPr id="23" name="Picture 22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289" y="3392258"/>
            <a:ext cx="292100" cy="29210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72466" y="2911387"/>
            <a:ext cx="2861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39B54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www.CleanEnergyFuels.com</a:t>
            </a:r>
          </a:p>
        </p:txBody>
      </p:sp>
    </p:spTree>
    <p:extLst>
      <p:ext uri="{BB962C8B-B14F-4D97-AF65-F5344CB8AC3E}">
        <p14:creationId xmlns:p14="http://schemas.microsoft.com/office/powerpoint/2010/main" val="1466909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974541" y="4673600"/>
            <a:ext cx="1978212" cy="206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16"/>
          <a:stretch/>
        </p:blipFill>
        <p:spPr>
          <a:xfrm>
            <a:off x="7347369" y="4891263"/>
            <a:ext cx="1402607" cy="74753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729017" y="5733359"/>
            <a:ext cx="654096" cy="0"/>
          </a:xfrm>
          <a:prstGeom prst="line">
            <a:avLst/>
          </a:prstGeom>
          <a:ln w="19050">
            <a:solidFill>
              <a:srgbClr val="6060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116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4354" b="-24354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9301" y="4953083"/>
            <a:ext cx="4234187" cy="1447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0" i="0" baseline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Prospect and/or Project Information</a:t>
            </a:r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372117" y="5882984"/>
            <a:ext cx="1353110" cy="77388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7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85349" y="0"/>
            <a:ext cx="4558651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293" r="-50293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99700" y="367973"/>
            <a:ext cx="1674113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Agenda</a:t>
            </a:r>
          </a:p>
          <a:p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First Item</a:t>
            </a:r>
          </a:p>
          <a:p>
            <a:pPr marL="228600" indent="-228600">
              <a:buAutoNum type="arabicPeriod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Second Item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1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2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3</a:t>
            </a:r>
          </a:p>
          <a:p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Third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Fourth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Fifth Item</a:t>
            </a:r>
          </a:p>
          <a:p>
            <a:pPr marL="228600" indent="-228600"/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54715"/>
            <a:ext cx="1168400" cy="199789"/>
          </a:xfrm>
          <a:prstGeom prst="rect">
            <a:avLst/>
          </a:prstGeom>
        </p:spPr>
      </p:pic>
      <p:sp>
        <p:nvSpPr>
          <p:cNvPr id="11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9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85348" y="0"/>
            <a:ext cx="4558651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293" r="-50293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6676" y="0"/>
            <a:ext cx="4592024" cy="6858001"/>
          </a:xfrm>
          <a:prstGeom prst="rect">
            <a:avLst/>
          </a:prstGeom>
          <a:solidFill>
            <a:srgbClr val="39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DIN OT Medium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8088" y="367973"/>
            <a:ext cx="1674113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Agenda</a:t>
            </a:r>
          </a:p>
          <a:p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First Item</a:t>
            </a:r>
          </a:p>
          <a:p>
            <a:pPr marL="228600" indent="-228600">
              <a:buAutoNum type="arabicPeriod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Second Item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1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2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3</a:t>
            </a:r>
          </a:p>
          <a:p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Third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Fourth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Fifth Item</a:t>
            </a:r>
          </a:p>
          <a:p>
            <a:pPr marL="228600" indent="-228600"/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54715"/>
            <a:ext cx="1168400" cy="199789"/>
          </a:xfrm>
          <a:prstGeom prst="rect">
            <a:avLst/>
          </a:prstGeom>
        </p:spPr>
      </p:pic>
      <p:sp>
        <p:nvSpPr>
          <p:cNvPr id="15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0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7912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8947" r="-28947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33400" y="868346"/>
            <a:ext cx="25875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Title Header </a:t>
            </a:r>
            <a:b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</a:br>
            <a: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Placement</a:t>
            </a:r>
            <a:r>
              <a:rPr lang="en-US" sz="3200" b="0" i="0" baseline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</a:t>
            </a:r>
          </a:p>
          <a:p>
            <a:pPr eaLnBrk="1" hangingPunct="1">
              <a:lnSpc>
                <a:spcPts val="3200"/>
              </a:lnSpc>
            </a:pPr>
            <a:r>
              <a:rPr lang="en-US" sz="3200" b="0" i="0" baseline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To Go Here</a:t>
            </a:r>
            <a:endParaRPr lang="en-US" sz="3200" b="0" i="0" dirty="0">
              <a:solidFill>
                <a:prstClr val="white"/>
              </a:solidFill>
              <a:latin typeface="DINOT-Medium" panose="020B0604020101020102" pitchFamily="34" charset="0"/>
              <a:ea typeface="DIN OT Medium" charset="0"/>
              <a:cs typeface="DINOT-Medium" panose="020B0604020101020102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00800" y="366259"/>
            <a:ext cx="1674113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33A93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Agenda</a:t>
            </a:r>
          </a:p>
          <a:p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First Item</a:t>
            </a:r>
          </a:p>
          <a:p>
            <a:pPr marL="228600" indent="-228600">
              <a:buAutoNum type="arabicPeriod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Second Item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1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2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3</a:t>
            </a:r>
          </a:p>
          <a:p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Third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Fourth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rgbClr val="595959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Fifth Item</a:t>
            </a:r>
          </a:p>
          <a:p>
            <a:pPr marL="228600" indent="-228600"/>
            <a:endParaRPr lang="en-US" sz="1600" dirty="0">
              <a:solidFill>
                <a:srgbClr val="595959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1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7912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8947" r="-28947"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791200" y="0"/>
            <a:ext cx="3352799" cy="6858001"/>
          </a:xfrm>
          <a:prstGeom prst="rect">
            <a:avLst/>
          </a:prstGeom>
          <a:solidFill>
            <a:srgbClr val="39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DIN OT Medium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868346"/>
            <a:ext cx="25875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Title Header </a:t>
            </a:r>
            <a:b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</a:br>
            <a: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Placement</a:t>
            </a:r>
            <a:r>
              <a:rPr lang="en-US" sz="3200" b="0" i="0" baseline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</a:t>
            </a:r>
          </a:p>
          <a:p>
            <a:pPr eaLnBrk="1" hangingPunct="1">
              <a:lnSpc>
                <a:spcPts val="3200"/>
              </a:lnSpc>
            </a:pPr>
            <a:r>
              <a:rPr lang="en-US" sz="3200" b="0" i="0" baseline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To Go Here</a:t>
            </a:r>
            <a:endParaRPr lang="en-US" sz="3200" b="0" i="0" dirty="0">
              <a:solidFill>
                <a:prstClr val="white"/>
              </a:solidFill>
              <a:latin typeface="DINOT-Medium" panose="020B0604020101020102" pitchFamily="34" charset="0"/>
              <a:ea typeface="DIN OT Medium" charset="0"/>
              <a:cs typeface="DINOT-Medium" panose="020B0604020101020102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324600" y="384750"/>
            <a:ext cx="1674113" cy="39395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Agenda</a:t>
            </a:r>
          </a:p>
          <a:p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First Item</a:t>
            </a:r>
          </a:p>
          <a:p>
            <a:pPr marL="228600" indent="-228600">
              <a:buAutoNum type="arabicPeriod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Second Item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1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2</a:t>
            </a:r>
          </a:p>
          <a:p>
            <a:pPr marL="685800" lvl="1" indent="-22860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Sub Item 3</a:t>
            </a:r>
          </a:p>
          <a:p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Third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Fourth Item</a:t>
            </a:r>
          </a:p>
          <a:p>
            <a:pPr marL="228600" indent="-228600">
              <a:buAutoNum type="arabicPeriod" startAt="3"/>
            </a:pPr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600" dirty="0">
                <a:solidFill>
                  <a:schemeClr val="bg1"/>
                </a:solidFill>
                <a:latin typeface="DINOT-Medium" panose="020B0604020101020102" pitchFamily="34" charset="0"/>
                <a:cs typeface="DINOT-Medium" panose="020B0604020101020102" pitchFamily="34" charset="0"/>
              </a:rPr>
              <a:t>Fifth Item</a:t>
            </a:r>
          </a:p>
          <a:p>
            <a:pPr marL="228600" indent="-228600"/>
            <a:endParaRPr lang="en-US" sz="1600" dirty="0">
              <a:solidFill>
                <a:schemeClr val="bg1"/>
              </a:solidFill>
              <a:latin typeface="DINOT-Medium" panose="020B0604020101020102" pitchFamily="34" charset="0"/>
              <a:cs typeface="DINOT-Medium" panose="020B0604020101020102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54715"/>
            <a:ext cx="1168400" cy="199789"/>
          </a:xfrm>
          <a:prstGeom prst="rect">
            <a:avLst/>
          </a:prstGeom>
        </p:spPr>
      </p:pic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3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="0" i="0">
                <a:latin typeface="DIN OT Medium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02989" y="4018021"/>
            <a:ext cx="2970132" cy="1935592"/>
          </a:xfrm>
          <a:prstGeom prst="rect">
            <a:avLst/>
          </a:prstGeom>
          <a:solidFill>
            <a:srgbClr val="39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DIN OT Medium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4271" y="4252294"/>
            <a:ext cx="25875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Title Header </a:t>
            </a:r>
            <a:b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</a:br>
            <a:r>
              <a:rPr lang="en-US" sz="3200" b="0" i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Placement</a:t>
            </a:r>
            <a:r>
              <a:rPr lang="en-US" sz="3200" b="0" i="0" baseline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 </a:t>
            </a:r>
          </a:p>
          <a:p>
            <a:pPr eaLnBrk="1" hangingPunct="1">
              <a:lnSpc>
                <a:spcPts val="3200"/>
              </a:lnSpc>
            </a:pPr>
            <a:r>
              <a:rPr lang="en-US" sz="3200" b="0" i="0" baseline="0" dirty="0">
                <a:solidFill>
                  <a:prstClr val="white"/>
                </a:solidFill>
                <a:latin typeface="DINOT-Medium" panose="020B0604020101020102" pitchFamily="34" charset="0"/>
                <a:ea typeface="DIN OT Medium" charset="0"/>
                <a:cs typeface="DINOT-Medium" panose="020B0604020101020102" pitchFamily="34" charset="0"/>
              </a:rPr>
              <a:t>To Go Here</a:t>
            </a:r>
            <a:endParaRPr lang="en-US" sz="3200" b="0" i="0" dirty="0">
              <a:solidFill>
                <a:prstClr val="white"/>
              </a:solidFill>
              <a:latin typeface="DINOT-Medium" panose="020B0604020101020102" pitchFamily="34" charset="0"/>
              <a:ea typeface="DIN OT Medium" charset="0"/>
              <a:cs typeface="DINOT-Medium" panose="020B0604020101020102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  <p:sp>
        <p:nvSpPr>
          <p:cNvPr id="11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488581" y="6265560"/>
            <a:ext cx="893202" cy="510848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321" b="123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2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60604D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632" b="-2888"/>
          <a:stretch/>
        </p:blipFill>
        <p:spPr>
          <a:xfrm>
            <a:off x="7519145" y="6426945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5" r:id="rId11"/>
    <p:sldLayoutId id="2147483917" r:id="rId12"/>
    <p:sldLayoutId id="2147483921" r:id="rId13"/>
    <p:sldLayoutId id="2147483924" r:id="rId14"/>
    <p:sldLayoutId id="2147483927" r:id="rId15"/>
    <p:sldLayoutId id="2147483932" r:id="rId16"/>
    <p:sldLayoutId id="2147483935" r:id="rId17"/>
    <p:sldLayoutId id="2147483937" r:id="rId18"/>
    <p:sldLayoutId id="2147483944" r:id="rId19"/>
    <p:sldLayoutId id="2147483945" r:id="rId20"/>
    <p:sldLayoutId id="2147483953" r:id="rId21"/>
    <p:sldLayoutId id="2147483976" r:id="rId22"/>
    <p:sldLayoutId id="2147483985" r:id="rId23"/>
    <p:sldLayoutId id="214748398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3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C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1" t="49981" r="29071" b="31396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719" y="497751"/>
            <a:ext cx="3672562" cy="1219200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48619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EE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60604D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632" b="-2888"/>
          <a:stretch/>
        </p:blipFill>
        <p:spPr>
          <a:xfrm>
            <a:off x="7519145" y="6426945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5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9B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44"/>
          <a:stretch/>
        </p:blipFill>
        <p:spPr>
          <a:xfrm>
            <a:off x="7519145" y="6454715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88" r:id="rId2"/>
    <p:sldLayoutId id="21474839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Presentations\PPT_background-0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0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65501" y="6356350"/>
            <a:ext cx="39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60604D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</a:lstStyle>
          <a:p>
            <a:fld id="{1CD9C567-A76F-054E-8F33-1882687A55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632" b="-2888"/>
          <a:stretch/>
        </p:blipFill>
        <p:spPr>
          <a:xfrm>
            <a:off x="7519145" y="6426945"/>
            <a:ext cx="1168400" cy="1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4876800"/>
            <a:ext cx="6553200" cy="1447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0" i="0" baseline="0">
                <a:solidFill>
                  <a:srgbClr val="39B549"/>
                </a:solidFill>
                <a:latin typeface="DINOT-Medium" panose="020B0604020101020102" pitchFamily="34" charset="0"/>
                <a:ea typeface="DINOT-Medium" panose="020B0604020101020102" pitchFamily="34" charset="0"/>
                <a:cs typeface="DINOT-Medium" panose="020B0604020101020102" pitchFamily="34" charset="0"/>
              </a:defRPr>
            </a:lvl1pPr>
            <a:lvl2pPr marL="4572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2pPr>
            <a:lvl3pPr marL="9144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3pPr>
            <a:lvl4pPr marL="13716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4pPr>
            <a:lvl5pPr marL="1828800" indent="0">
              <a:buNone/>
              <a:defRPr sz="3200" b="0" i="0">
                <a:solidFill>
                  <a:srgbClr val="39B549"/>
                </a:solidFill>
                <a:latin typeface="DIN OT Medium" charset="0"/>
                <a:ea typeface="DIN OT Medium" charset="0"/>
                <a:cs typeface="DIN OT Medium" charset="0"/>
              </a:defRPr>
            </a:lvl5pPr>
          </a:lstStyle>
          <a:p>
            <a:pPr lvl="0"/>
            <a:r>
              <a:rPr lang="en-US" dirty="0" err="1"/>
              <a:t>AltWheels</a:t>
            </a:r>
            <a:r>
              <a:rPr lang="en-US" dirty="0"/>
              <a:t> 2019- Clean Corridors for Natural Gas Vehicles</a:t>
            </a:r>
          </a:p>
          <a:p>
            <a:pPr lvl="0"/>
            <a:r>
              <a:rPr lang="en-US" sz="1400" dirty="0">
                <a:solidFill>
                  <a:srgbClr val="0055A0"/>
                </a:solidFill>
              </a:rPr>
              <a:t>Mark Riley, Vice President-Canada and Eastern US</a:t>
            </a:r>
          </a:p>
        </p:txBody>
      </p:sp>
    </p:spTree>
    <p:extLst>
      <p:ext uri="{BB962C8B-B14F-4D97-AF65-F5344CB8AC3E}">
        <p14:creationId xmlns:p14="http://schemas.microsoft.com/office/powerpoint/2010/main" val="169150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B2F8B-DDD1-4981-B37D-34C8E790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400" dirty="0"/>
              <a:t>In the 1990’s, many natural gas utilities developed CNG fueling station networks throughout their distribution systems</a:t>
            </a:r>
          </a:p>
          <a:p>
            <a:r>
              <a:rPr lang="en-US" sz="2400" dirty="0"/>
              <a:t>Stations were designed and located to fuel the utility’s light duty vehicle fleets for EPACT compliance</a:t>
            </a:r>
          </a:p>
          <a:p>
            <a:r>
              <a:rPr lang="en-US" sz="2400" dirty="0"/>
              <a:t>For today’s CNG fleets, those station networks are generally “under-sized” and limited to major metropolitan areas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it Began: Utility CNG Networks</a:t>
            </a:r>
            <a:br>
              <a:rPr lang="en-CA" dirty="0"/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CC6D1-8D32-4228-B375-8BEF748A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9" y="4419600"/>
            <a:ext cx="3091721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61768-7EBC-4752-B7D4-F05383BD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57200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22764-D45A-4733-B8ED-613C0F2F0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5" y="4333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AA563-35A7-467F-8A1E-4B1807BF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032F-AB95-A140-98C3-07918FDAF3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C8FDB4-471B-486B-8307-EAAF28E3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Spoke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BB1DA-66A8-4E95-9D53-5F6EC4E2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7ED37-1B82-4822-A880-337BA566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399"/>
            <a:ext cx="9142810" cy="59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5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CC60B-D072-460E-8312-1CBD6322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47411-8349-442C-A78E-807E51F7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032F-AB95-A140-98C3-07918FDAF3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E580B-1566-4849-87C1-C36FCBF7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3EC9F-22DE-4DEC-AA1D-56AA8D62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60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B7693D-8B2E-4E3C-AA2C-77C01570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D2C56-996A-416D-922A-F448BE70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032F-AB95-A140-98C3-07918FDAF3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4BB683-A8A9-4528-B470-BF719A6A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CE CNG Fuel Stations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CBD87-7C64-441E-B1ED-85C4EEA3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352"/>
            <a:ext cx="9144000" cy="6069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1BF48F-1925-4E7A-8296-B19A56A4EF94}"/>
              </a:ext>
            </a:extLst>
          </p:cNvPr>
          <p:cNvSpPr/>
          <p:nvPr/>
        </p:nvSpPr>
        <p:spPr>
          <a:xfrm>
            <a:off x="228600" y="6172200"/>
            <a:ext cx="14478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BE55D1-C2E0-4CBA-A638-4B89D00D2887}"/>
              </a:ext>
            </a:extLst>
          </p:cNvPr>
          <p:cNvSpPr/>
          <p:nvPr/>
        </p:nvSpPr>
        <p:spPr>
          <a:xfrm>
            <a:off x="0" y="5257800"/>
            <a:ext cx="1447800" cy="8118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6C741-49EF-4632-8DBB-C60047AA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032F-AB95-A140-98C3-07918FDAF3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67E79-A09C-44B3-905E-1AA49D3A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America’s CNG Network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938B4-BB7F-41D5-8ADD-22D31232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B9EAB-5554-4BDD-B011-54A94ACD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10" y="914400"/>
            <a:ext cx="9284610" cy="5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1A2BE-294C-4A87-BC86-F6023892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032F-AB95-A140-98C3-07918FDAF3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74C577-8096-41E2-A139-746E1F80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5A144-72D9-43AF-9254-E2368B48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4" y="1493837"/>
            <a:ext cx="356095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Identify and build more hubs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Connect hubs along major transportation corridors with strategic spokes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Transition to Renewable Natural Gas nationwide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9AB01-F691-4ECA-A2B2-6D3533337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560" y="1493837"/>
            <a:ext cx="5429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788859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449"/>
      </a:accent1>
      <a:accent2>
        <a:srgbClr val="00539F"/>
      </a:accent2>
      <a:accent3>
        <a:srgbClr val="5F604C"/>
      </a:accent3>
      <a:accent4>
        <a:srgbClr val="3696C5"/>
      </a:accent4>
      <a:accent5>
        <a:srgbClr val="4472C4"/>
      </a:accent5>
      <a:accent6>
        <a:srgbClr val="70AD47"/>
      </a:accent6>
      <a:hlink>
        <a:srgbClr val="39B44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deem Benefit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449"/>
      </a:accent1>
      <a:accent2>
        <a:srgbClr val="00539F"/>
      </a:accent2>
      <a:accent3>
        <a:srgbClr val="5F604C"/>
      </a:accent3>
      <a:accent4>
        <a:srgbClr val="3696C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deem Proc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449"/>
      </a:accent1>
      <a:accent2>
        <a:srgbClr val="00539F"/>
      </a:accent2>
      <a:accent3>
        <a:srgbClr val="5F604C"/>
      </a:accent3>
      <a:accent4>
        <a:srgbClr val="3696C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Clean Energy">
      <a:dk1>
        <a:sysClr val="windowText" lastClr="000000"/>
      </a:dk1>
      <a:lt1>
        <a:sysClr val="window" lastClr="FFFFFF"/>
      </a:lt1>
      <a:dk2>
        <a:srgbClr val="00549F"/>
      </a:dk2>
      <a:lt2>
        <a:srgbClr val="EFE9E5"/>
      </a:lt2>
      <a:accent1>
        <a:srgbClr val="39B54A"/>
      </a:accent1>
      <a:accent2>
        <a:srgbClr val="002D5C"/>
      </a:accent2>
      <a:accent3>
        <a:srgbClr val="82D1F5"/>
      </a:accent3>
      <a:accent4>
        <a:srgbClr val="BEE5EB"/>
      </a:accent4>
      <a:accent5>
        <a:srgbClr val="7B6E66"/>
      </a:accent5>
      <a:accent6>
        <a:srgbClr val="99CC00"/>
      </a:accent6>
      <a:hlink>
        <a:srgbClr val="0000FF"/>
      </a:hlink>
      <a:folHlink>
        <a:srgbClr val="800080"/>
      </a:folHlink>
    </a:clrScheme>
    <a:fontScheme name="Clean Energy">
      <a:majorFont>
        <a:latin typeface="DINOT-Bold"/>
        <a:ea typeface=""/>
        <a:cs typeface=""/>
      </a:majorFont>
      <a:minorFont>
        <a:latin typeface="DIN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449"/>
      </a:accent1>
      <a:accent2>
        <a:srgbClr val="00539F"/>
      </a:accent2>
      <a:accent3>
        <a:srgbClr val="5F604C"/>
      </a:accent3>
      <a:accent4>
        <a:srgbClr val="3696C5"/>
      </a:accent4>
      <a:accent5>
        <a:srgbClr val="4472C4"/>
      </a:accent5>
      <a:accent6>
        <a:srgbClr val="70AD47"/>
      </a:accent6>
      <a:hlink>
        <a:srgbClr val="39B44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264613</TotalTime>
  <Words>118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DIN OT Medium</vt:lpstr>
      <vt:lpstr>DINOT</vt:lpstr>
      <vt:lpstr>DINOT-Bold</vt:lpstr>
      <vt:lpstr>DINOT-BoldItalic</vt:lpstr>
      <vt:lpstr>DINOT-Medium</vt:lpstr>
      <vt:lpstr>DINOT-MediumItalic</vt:lpstr>
      <vt:lpstr>6_Custom Design</vt:lpstr>
      <vt:lpstr>1_Redeem Benefit</vt:lpstr>
      <vt:lpstr>1_Redeem Process</vt:lpstr>
      <vt:lpstr>1_Custom Design</vt:lpstr>
      <vt:lpstr>Custom Design</vt:lpstr>
      <vt:lpstr>Office Theme</vt:lpstr>
      <vt:lpstr>3_Custom Design</vt:lpstr>
      <vt:lpstr>PowerPoint Presentation</vt:lpstr>
      <vt:lpstr>Where it Began: Utility CNG Networks </vt:lpstr>
      <vt:lpstr>Hub and Spoke</vt:lpstr>
      <vt:lpstr>Corridors</vt:lpstr>
      <vt:lpstr>Current CE CNG Fuel Stations</vt:lpstr>
      <vt:lpstr>North America’s CNG Network</vt:lpstr>
      <vt:lpstr>What is next?</vt:lpstr>
      <vt:lpstr>PowerPoint Presentation</vt:lpstr>
    </vt:vector>
  </TitlesOfParts>
  <Company>Clean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Jiu</dc:creator>
  <cp:lastModifiedBy>Mark Riley</cp:lastModifiedBy>
  <cp:revision>763</cp:revision>
  <cp:lastPrinted>2017-12-06T19:28:46Z</cp:lastPrinted>
  <dcterms:created xsi:type="dcterms:W3CDTF">2014-05-09T16:34:42Z</dcterms:created>
  <dcterms:modified xsi:type="dcterms:W3CDTF">2019-10-06T19:44:22Z</dcterms:modified>
</cp:coreProperties>
</file>