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3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100000">
                  <a:srgbClr val="A7C5E9">
                    <a:alpha val="38000"/>
                  </a:srgbClr>
                </a:gs>
                <a:gs pos="49000">
                  <a:srgbClr val="769FD0"/>
                </a:gs>
                <a:gs pos="40000">
                  <a:schemeClr val="accent1"/>
                </a:gs>
                <a:gs pos="0">
                  <a:schemeClr val="tx2">
                    <a:lumMod val="82000"/>
                    <a:lumOff val="18000"/>
                  </a:schemeClr>
                </a:gs>
              </a:gsLst>
              <a:lin ang="0" scaled="0"/>
            </a:gra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19</c:v>
                </c:pt>
                <c:pt idx="1">
                  <c:v>9674</c:v>
                </c:pt>
                <c:pt idx="2">
                  <c:v>15432</c:v>
                </c:pt>
                <c:pt idx="3">
                  <c:v>49396</c:v>
                </c:pt>
                <c:pt idx="4">
                  <c:v>62404</c:v>
                </c:pt>
                <c:pt idx="5">
                  <c:v>65645</c:v>
                </c:pt>
                <c:pt idx="6">
                  <c:v>76197</c:v>
                </c:pt>
                <c:pt idx="7">
                  <c:v>100091</c:v>
                </c:pt>
                <c:pt idx="8">
                  <c:v>195253</c:v>
                </c:pt>
                <c:pt idx="9">
                  <c:v>218872</c:v>
                </c:pt>
                <c:pt idx="10">
                  <c:v>319642</c:v>
                </c:pt>
                <c:pt idx="11">
                  <c:v>346546</c:v>
                </c:pt>
                <c:pt idx="12">
                  <c:v>369630</c:v>
                </c:pt>
                <c:pt idx="13">
                  <c:v>379434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B7-4C7B-959D-353423D6E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26704"/>
        <c:axId val="165627096"/>
      </c:areaChart>
      <c:catAx>
        <c:axId val="16562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Calendar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27096"/>
        <c:crosses val="autoZero"/>
        <c:auto val="1"/>
        <c:lblAlgn val="ctr"/>
        <c:lblOffset val="100"/>
        <c:noMultiLvlLbl val="0"/>
      </c:catAx>
      <c:valAx>
        <c:axId val="165627096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Sales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cap="rnd">
            <a:solidFill>
              <a:schemeClr val="bg1">
                <a:lumMod val="95000"/>
              </a:schemeClr>
            </a:solidFill>
            <a:prstDash val="sysDot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26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9B1E-71A1-4952-BFF0-0B5EA4F1F73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A891-3819-4D60-8A40-D174B43C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F9BB-31DC-494C-8040-893D45A2C37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53FBC8-358F-41F7-B0D6-92F5918B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032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9432" y="2487005"/>
            <a:ext cx="9400672" cy="10362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432" y="35348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7107" y="6356349"/>
            <a:ext cx="9179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FFFFFF"/>
                </a:solidFill>
              </a:rPr>
              <a:pPr/>
              <a:t>10/9/2017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1571" y="6356349"/>
            <a:ext cx="2912402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8536" y="6356349"/>
            <a:ext cx="5253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86E1A1-116D-4839-AD37-6E44FD0D0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202" y="6081482"/>
            <a:ext cx="1595661" cy="5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665" y="915440"/>
            <a:ext cx="9459099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2421" y="6356350"/>
            <a:ext cx="109975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000000"/>
                </a:solidFill>
              </a:rPr>
              <a:pPr/>
              <a:t>10/9/2017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7752" y="6356350"/>
            <a:ext cx="66035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777" y="6356350"/>
            <a:ext cx="9319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66C16A-D7E2-41F4-9346-8DB5A9B16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8369" y="0"/>
            <a:ext cx="179363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BF146C-C9A2-476E-A211-0961B708F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35" y="6081483"/>
            <a:ext cx="1595661" cy="5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334537"/>
            <a:ext cx="10158663" cy="1066035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400572"/>
            <a:ext cx="11333747" cy="4776391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1pPr>
            <a:lvl2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2pPr>
            <a:lvl3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3pPr>
            <a:lvl4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4pPr>
            <a:lvl5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7818" y="6352253"/>
            <a:ext cx="11309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000000"/>
                </a:solidFill>
              </a:rPr>
              <a:pPr/>
              <a:t>10/9/2017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1396" y="6352253"/>
            <a:ext cx="406641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1077" y="6352253"/>
            <a:ext cx="709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9F4E47-0C0F-49AF-8BB1-126FB7633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01295"/>
            <a:ext cx="4278923" cy="2856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D3F253-C78F-4F52-8CB5-C96ABE6FB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202" y="6081482"/>
            <a:ext cx="1595661" cy="5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C89D9B-23ED-4A54-98C6-9C89AF38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759" y="3676007"/>
            <a:ext cx="8356241" cy="3181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D19F7D-6D2D-46B3-ABCB-DF9E0C604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6633" r="-3402"/>
          <a:stretch/>
        </p:blipFill>
        <p:spPr>
          <a:xfrm>
            <a:off x="10382022" y="6015789"/>
            <a:ext cx="1662819" cy="6429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137" y="6356350"/>
            <a:ext cx="11309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000000"/>
                </a:solidFill>
              </a:rPr>
              <a:pPr/>
              <a:t>10/9/2017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6453" y="6356350"/>
            <a:ext cx="499402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639" y="6356350"/>
            <a:ext cx="709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DDAFC77-DA2F-4B3E-A991-3423F540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334537"/>
            <a:ext cx="10158663" cy="1066035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51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137" y="6356350"/>
            <a:ext cx="113096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000000"/>
                </a:solidFill>
              </a:rPr>
              <a:pPr/>
              <a:t>10/9/2017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6453" y="6356350"/>
            <a:ext cx="76143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9911" y="6356350"/>
            <a:ext cx="709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0F5513A-E3AF-4279-BD82-F6037EE6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400572"/>
            <a:ext cx="11333747" cy="4776391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1pPr>
            <a:lvl2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2pPr>
            <a:lvl3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3pPr>
            <a:lvl4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4pPr>
            <a:lvl5pPr>
              <a:lnSpc>
                <a:spcPts val="3000"/>
              </a:lnSpc>
              <a:spcBef>
                <a:spcPts val="600"/>
              </a:spcBef>
              <a:buClr>
                <a:schemeClr val="bg2"/>
              </a:buClr>
              <a:defRPr b="0" i="0"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2AE3379-D6DB-4078-B490-830C3724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334537"/>
            <a:ext cx="10158663" cy="1066035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7BE3F8-A05C-41D3-939E-281C5AD16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202" y="6081482"/>
            <a:ext cx="1595661" cy="5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6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MC-NA Mas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07773-F897-4754-8F11-79A4F8DBED6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32C8-F68A-4EFB-8BCE-FAC9DC0014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914400" y="255351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endParaRPr lang="en-US" dirty="0" smtClean="0">
              <a:solidFill>
                <a:prstClr val="black"/>
              </a:solidFill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  <a:p>
            <a:pPr algn="l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7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96251" y="6475414"/>
            <a:ext cx="753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prstClr val="white"/>
                </a:solidFill>
                <a:latin typeface="+mj-lt"/>
                <a:ea typeface="HGS創英角ｺﾞｼｯｸUB" pitchFamily="50" charset="-128"/>
              </a:defRPr>
            </a:lvl1pPr>
          </a:lstStyle>
          <a:p>
            <a:pPr>
              <a:defRPr/>
            </a:pPr>
            <a:fld id="{4ACD3691-BFF8-4E2F-A474-430EA782668C}" type="slidenum">
              <a:rPr lang="ja-JP" altLang="en-US" sz="1200" smtClean="0"/>
              <a:pPr>
                <a:defRPr/>
              </a:pPr>
              <a:t>‹#›</a:t>
            </a:fld>
            <a:endParaRPr lang="ja-JP" altLang="en-US" sz="1200" dirty="0"/>
          </a:p>
        </p:txBody>
      </p:sp>
      <p:sp>
        <p:nvSpPr>
          <p:cNvPr id="10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536947" y="6478589"/>
            <a:ext cx="4464052" cy="36512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en-US" altLang="ja-JP" dirty="0" smtClean="0">
                <a:solidFill>
                  <a:prstClr val="white"/>
                </a:solidFill>
              </a:rPr>
              <a:t>Performance Committee, Jan 15</a:t>
            </a:r>
            <a:r>
              <a:rPr lang="en-US" altLang="ja-JP" baseline="30000" dirty="0" smtClean="0">
                <a:solidFill>
                  <a:prstClr val="white"/>
                </a:solidFill>
              </a:rPr>
              <a:t>th</a:t>
            </a:r>
            <a:r>
              <a:rPr lang="en-US" altLang="ja-JP" dirty="0" smtClean="0">
                <a:solidFill>
                  <a:prstClr val="white"/>
                </a:solidFill>
              </a:rPr>
              <a:t>, 2014</a:t>
            </a:r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9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9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87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08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2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4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2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87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MC-NA Mast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/>
          <a:stretch/>
        </p:blipFill>
        <p:spPr>
          <a:xfrm>
            <a:off x="2567608" y="196800"/>
            <a:ext cx="9624392" cy="64644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07773-F897-4754-8F11-79A4F8DBED6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図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3"/>
          <a:stretch/>
        </p:blipFill>
        <p:spPr>
          <a:xfrm>
            <a:off x="0" y="196799"/>
            <a:ext cx="321568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C-NA Mas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07773-F897-4754-8F11-79A4F8DBED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"/>
            <a:ext cx="9395883" cy="9112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1149351"/>
            <a:ext cx="11599333" cy="50784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72597" y="6497933"/>
            <a:ext cx="719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E607773-F897-4754-8F11-79A4F8DBED6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966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0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3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4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5606-8361-4CF3-9BE9-08824437829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4829-1FBB-4967-895A-E92E5DD7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646B3FB-DD1E-47BE-9676-CA1F2637C9BC}"/>
              </a:ext>
            </a:extLst>
          </p:cNvPr>
          <p:cNvSpPr/>
          <p:nvPr userDrawn="1"/>
        </p:nvSpPr>
        <p:spPr>
          <a:xfrm>
            <a:off x="0" y="2542032"/>
            <a:ext cx="12192000" cy="4315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3DE44693-8A33-4A19-9130-D4E3CB011D63}"/>
              </a:ext>
            </a:extLst>
          </p:cNvPr>
          <p:cNvSpPr/>
          <p:nvPr userDrawn="1"/>
        </p:nvSpPr>
        <p:spPr>
          <a:xfrm>
            <a:off x="-1674" y="-957"/>
            <a:ext cx="12201612" cy="6858957"/>
          </a:xfrm>
          <a:custGeom>
            <a:avLst/>
            <a:gdLst>
              <a:gd name="connsiteX0" fmla="*/ 3665 w 12200746"/>
              <a:gd name="connsiteY0" fmla="*/ 0 h 6892824"/>
              <a:gd name="connsiteX1" fmla="*/ 12194522 w 12200746"/>
              <a:gd name="connsiteY1" fmla="*/ 34862 h 6892824"/>
              <a:gd name="connsiteX2" fmla="*/ 12197498 w 12200746"/>
              <a:gd name="connsiteY2" fmla="*/ 5268659 h 6892824"/>
              <a:gd name="connsiteX3" fmla="*/ 10667875 w 12200746"/>
              <a:gd name="connsiteY3" fmla="*/ 6645819 h 6892824"/>
              <a:gd name="connsiteX4" fmla="*/ 10300501 w 12200746"/>
              <a:gd name="connsiteY4" fmla="*/ 6892824 h 6892824"/>
              <a:gd name="connsiteX5" fmla="*/ 2287341 w 12200746"/>
              <a:gd name="connsiteY5" fmla="*/ 6892824 h 6892824"/>
              <a:gd name="connsiteX6" fmla="*/ 1916506 w 12200746"/>
              <a:gd name="connsiteY6" fmla="*/ 6639269 h 6892824"/>
              <a:gd name="connsiteX7" fmla="*/ 0 w 12200746"/>
              <a:gd name="connsiteY7" fmla="*/ 4589145 h 6892824"/>
              <a:gd name="connsiteX0" fmla="*/ 297 w 12201612"/>
              <a:gd name="connsiteY0" fmla="*/ 0 h 6858957"/>
              <a:gd name="connsiteX1" fmla="*/ 12195388 w 12201612"/>
              <a:gd name="connsiteY1" fmla="*/ 995 h 6858957"/>
              <a:gd name="connsiteX2" fmla="*/ 12198364 w 12201612"/>
              <a:gd name="connsiteY2" fmla="*/ 5234792 h 6858957"/>
              <a:gd name="connsiteX3" fmla="*/ 10668741 w 12201612"/>
              <a:gd name="connsiteY3" fmla="*/ 6611952 h 6858957"/>
              <a:gd name="connsiteX4" fmla="*/ 10301367 w 12201612"/>
              <a:gd name="connsiteY4" fmla="*/ 6858957 h 6858957"/>
              <a:gd name="connsiteX5" fmla="*/ 2288207 w 12201612"/>
              <a:gd name="connsiteY5" fmla="*/ 6858957 h 6858957"/>
              <a:gd name="connsiteX6" fmla="*/ 1917372 w 12201612"/>
              <a:gd name="connsiteY6" fmla="*/ 6605402 h 6858957"/>
              <a:gd name="connsiteX7" fmla="*/ 866 w 12201612"/>
              <a:gd name="connsiteY7" fmla="*/ 4555278 h 6858957"/>
              <a:gd name="connsiteX8" fmla="*/ 297 w 12201612"/>
              <a:gd name="connsiteY8" fmla="*/ 0 h 68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1612" h="6858957">
                <a:moveTo>
                  <a:pt x="297" y="0"/>
                </a:moveTo>
                <a:lnTo>
                  <a:pt x="12195388" y="995"/>
                </a:lnTo>
                <a:cubicBezTo>
                  <a:pt x="12186857" y="3482954"/>
                  <a:pt x="12209754" y="3470191"/>
                  <a:pt x="12198364" y="5234792"/>
                </a:cubicBezTo>
                <a:cubicBezTo>
                  <a:pt x="11792061" y="5711042"/>
                  <a:pt x="11267798" y="6188129"/>
                  <a:pt x="10668741" y="6611952"/>
                </a:cubicBezTo>
                <a:lnTo>
                  <a:pt x="10301367" y="6858957"/>
                </a:lnTo>
                <a:lnTo>
                  <a:pt x="2288207" y="6858957"/>
                </a:lnTo>
                <a:lnTo>
                  <a:pt x="1917372" y="6605402"/>
                </a:lnTo>
                <a:cubicBezTo>
                  <a:pt x="1066268" y="5986311"/>
                  <a:pt x="412940" y="5248698"/>
                  <a:pt x="866" y="4555278"/>
                </a:cubicBezTo>
                <a:cubicBezTo>
                  <a:pt x="2088" y="3025563"/>
                  <a:pt x="-925" y="1529715"/>
                  <a:pt x="297" y="0"/>
                </a:cubicBezTo>
                <a:close/>
              </a:path>
            </a:pathLst>
          </a:custGeom>
          <a:gradFill flip="none" rotWithShape="1">
            <a:gsLst>
              <a:gs pos="0">
                <a:srgbClr val="E4E5E5"/>
              </a:gs>
              <a:gs pos="100000">
                <a:srgbClr val="E6E8E8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E30ED63B-7071-4030-8A60-C9B6EED2AA36}"/>
              </a:ext>
            </a:extLst>
          </p:cNvPr>
          <p:cNvSpPr/>
          <p:nvPr userDrawn="1"/>
        </p:nvSpPr>
        <p:spPr>
          <a:xfrm>
            <a:off x="-807" y="3233"/>
            <a:ext cx="12212356" cy="6353081"/>
          </a:xfrm>
          <a:custGeom>
            <a:avLst/>
            <a:gdLst>
              <a:gd name="connsiteX0" fmla="*/ 36576 w 12271248"/>
              <a:gd name="connsiteY0" fmla="*/ 73152 h 6364224"/>
              <a:gd name="connsiteX1" fmla="*/ 36576 w 12271248"/>
              <a:gd name="connsiteY1" fmla="*/ 2871216 h 6364224"/>
              <a:gd name="connsiteX2" fmla="*/ 6126480 w 12271248"/>
              <a:gd name="connsiteY2" fmla="*/ 6364224 h 6364224"/>
              <a:gd name="connsiteX3" fmla="*/ 12252960 w 12271248"/>
              <a:gd name="connsiteY3" fmla="*/ 3547872 h 6364224"/>
              <a:gd name="connsiteX4" fmla="*/ 12271248 w 12271248"/>
              <a:gd name="connsiteY4" fmla="*/ 36576 h 6364224"/>
              <a:gd name="connsiteX5" fmla="*/ 0 w 12271248"/>
              <a:gd name="connsiteY5" fmla="*/ 0 h 6364224"/>
              <a:gd name="connsiteX6" fmla="*/ 73152 w 12271248"/>
              <a:gd name="connsiteY6" fmla="*/ 128016 h 6364224"/>
              <a:gd name="connsiteX0" fmla="*/ 36576 w 12271248"/>
              <a:gd name="connsiteY0" fmla="*/ 73152 h 6364224"/>
              <a:gd name="connsiteX1" fmla="*/ 36576 w 12271248"/>
              <a:gd name="connsiteY1" fmla="*/ 2871216 h 6364224"/>
              <a:gd name="connsiteX2" fmla="*/ 6126480 w 12271248"/>
              <a:gd name="connsiteY2" fmla="*/ 6364224 h 6364224"/>
              <a:gd name="connsiteX3" fmla="*/ 12252960 w 12271248"/>
              <a:gd name="connsiteY3" fmla="*/ 3547872 h 6364224"/>
              <a:gd name="connsiteX4" fmla="*/ 12271248 w 12271248"/>
              <a:gd name="connsiteY4" fmla="*/ 36576 h 6364224"/>
              <a:gd name="connsiteX5" fmla="*/ 0 w 12271248"/>
              <a:gd name="connsiteY5" fmla="*/ 0 h 6364224"/>
              <a:gd name="connsiteX6" fmla="*/ 73152 w 12271248"/>
              <a:gd name="connsiteY6" fmla="*/ 128016 h 6364224"/>
              <a:gd name="connsiteX0" fmla="*/ 36576 w 12271248"/>
              <a:gd name="connsiteY0" fmla="*/ 73152 h 6364224"/>
              <a:gd name="connsiteX1" fmla="*/ 36576 w 12271248"/>
              <a:gd name="connsiteY1" fmla="*/ 2871216 h 6364224"/>
              <a:gd name="connsiteX2" fmla="*/ 6126480 w 12271248"/>
              <a:gd name="connsiteY2" fmla="*/ 6364224 h 6364224"/>
              <a:gd name="connsiteX3" fmla="*/ 12252960 w 12271248"/>
              <a:gd name="connsiteY3" fmla="*/ 3547872 h 6364224"/>
              <a:gd name="connsiteX4" fmla="*/ 12271248 w 12271248"/>
              <a:gd name="connsiteY4" fmla="*/ 36576 h 6364224"/>
              <a:gd name="connsiteX5" fmla="*/ 0 w 12271248"/>
              <a:gd name="connsiteY5" fmla="*/ 0 h 6364224"/>
              <a:gd name="connsiteX6" fmla="*/ 73152 w 12271248"/>
              <a:gd name="connsiteY6" fmla="*/ 128016 h 6364224"/>
              <a:gd name="connsiteX0" fmla="*/ 36576 w 12271248"/>
              <a:gd name="connsiteY0" fmla="*/ 73152 h 6364224"/>
              <a:gd name="connsiteX1" fmla="*/ 36576 w 12271248"/>
              <a:gd name="connsiteY1" fmla="*/ 2871216 h 6364224"/>
              <a:gd name="connsiteX2" fmla="*/ 6126480 w 12271248"/>
              <a:gd name="connsiteY2" fmla="*/ 6364224 h 6364224"/>
              <a:gd name="connsiteX3" fmla="*/ 12252960 w 12271248"/>
              <a:gd name="connsiteY3" fmla="*/ 3547872 h 6364224"/>
              <a:gd name="connsiteX4" fmla="*/ 12271248 w 12271248"/>
              <a:gd name="connsiteY4" fmla="*/ 36576 h 6364224"/>
              <a:gd name="connsiteX5" fmla="*/ 0 w 12271248"/>
              <a:gd name="connsiteY5" fmla="*/ 0 h 6364224"/>
              <a:gd name="connsiteX6" fmla="*/ 73152 w 12271248"/>
              <a:gd name="connsiteY6" fmla="*/ 128016 h 6364224"/>
              <a:gd name="connsiteX0" fmla="*/ 36576 w 12271248"/>
              <a:gd name="connsiteY0" fmla="*/ 73152 h 6381867"/>
              <a:gd name="connsiteX1" fmla="*/ 36576 w 12271248"/>
              <a:gd name="connsiteY1" fmla="*/ 2871216 h 6381867"/>
              <a:gd name="connsiteX2" fmla="*/ 6126480 w 12271248"/>
              <a:gd name="connsiteY2" fmla="*/ 6364224 h 6381867"/>
              <a:gd name="connsiteX3" fmla="*/ 12252960 w 12271248"/>
              <a:gd name="connsiteY3" fmla="*/ 3547872 h 6381867"/>
              <a:gd name="connsiteX4" fmla="*/ 12271248 w 12271248"/>
              <a:gd name="connsiteY4" fmla="*/ 36576 h 6381867"/>
              <a:gd name="connsiteX5" fmla="*/ 0 w 12271248"/>
              <a:gd name="connsiteY5" fmla="*/ 0 h 6381867"/>
              <a:gd name="connsiteX6" fmla="*/ 73152 w 12271248"/>
              <a:gd name="connsiteY6" fmla="*/ 128016 h 6381867"/>
              <a:gd name="connsiteX0" fmla="*/ 36576 w 12271248"/>
              <a:gd name="connsiteY0" fmla="*/ 73152 h 6386983"/>
              <a:gd name="connsiteX1" fmla="*/ 36576 w 12271248"/>
              <a:gd name="connsiteY1" fmla="*/ 2871216 h 6386983"/>
              <a:gd name="connsiteX2" fmla="*/ 6126480 w 12271248"/>
              <a:gd name="connsiteY2" fmla="*/ 6364224 h 6386983"/>
              <a:gd name="connsiteX3" fmla="*/ 12252960 w 12271248"/>
              <a:gd name="connsiteY3" fmla="*/ 3547872 h 6386983"/>
              <a:gd name="connsiteX4" fmla="*/ 12271248 w 12271248"/>
              <a:gd name="connsiteY4" fmla="*/ 36576 h 6386983"/>
              <a:gd name="connsiteX5" fmla="*/ 0 w 12271248"/>
              <a:gd name="connsiteY5" fmla="*/ 0 h 6386983"/>
              <a:gd name="connsiteX6" fmla="*/ 73152 w 12271248"/>
              <a:gd name="connsiteY6" fmla="*/ 128016 h 6386983"/>
              <a:gd name="connsiteX0" fmla="*/ 36576 w 12271248"/>
              <a:gd name="connsiteY0" fmla="*/ 73152 h 6386983"/>
              <a:gd name="connsiteX1" fmla="*/ 36576 w 12271248"/>
              <a:gd name="connsiteY1" fmla="*/ 2871216 h 6386983"/>
              <a:gd name="connsiteX2" fmla="*/ 6126480 w 12271248"/>
              <a:gd name="connsiteY2" fmla="*/ 6364224 h 6386983"/>
              <a:gd name="connsiteX3" fmla="*/ 12252960 w 12271248"/>
              <a:gd name="connsiteY3" fmla="*/ 3547872 h 6386983"/>
              <a:gd name="connsiteX4" fmla="*/ 12271248 w 12271248"/>
              <a:gd name="connsiteY4" fmla="*/ 36576 h 6386983"/>
              <a:gd name="connsiteX5" fmla="*/ 0 w 12271248"/>
              <a:gd name="connsiteY5" fmla="*/ 0 h 6386983"/>
              <a:gd name="connsiteX0" fmla="*/ 37389 w 12272061"/>
              <a:gd name="connsiteY0" fmla="*/ 73152 h 6386983"/>
              <a:gd name="connsiteX1" fmla="*/ 0 w 12272061"/>
              <a:gd name="connsiteY1" fmla="*/ 2862644 h 6386983"/>
              <a:gd name="connsiteX2" fmla="*/ 6127293 w 12272061"/>
              <a:gd name="connsiteY2" fmla="*/ 6364224 h 6386983"/>
              <a:gd name="connsiteX3" fmla="*/ 12253773 w 12272061"/>
              <a:gd name="connsiteY3" fmla="*/ 3547872 h 6386983"/>
              <a:gd name="connsiteX4" fmla="*/ 12272061 w 12272061"/>
              <a:gd name="connsiteY4" fmla="*/ 36576 h 6386983"/>
              <a:gd name="connsiteX5" fmla="*/ 813 w 12272061"/>
              <a:gd name="connsiteY5" fmla="*/ 0 h 6386983"/>
              <a:gd name="connsiteX0" fmla="*/ 0 w 12272061"/>
              <a:gd name="connsiteY0" fmla="*/ 2862644 h 6386983"/>
              <a:gd name="connsiteX1" fmla="*/ 6127293 w 12272061"/>
              <a:gd name="connsiteY1" fmla="*/ 6364224 h 6386983"/>
              <a:gd name="connsiteX2" fmla="*/ 12253773 w 12272061"/>
              <a:gd name="connsiteY2" fmla="*/ 3547872 h 6386983"/>
              <a:gd name="connsiteX3" fmla="*/ 12272061 w 12272061"/>
              <a:gd name="connsiteY3" fmla="*/ 36576 h 6386983"/>
              <a:gd name="connsiteX4" fmla="*/ 813 w 12272061"/>
              <a:gd name="connsiteY4" fmla="*/ 0 h 6386983"/>
              <a:gd name="connsiteX0" fmla="*/ 0 w 12254805"/>
              <a:gd name="connsiteY0" fmla="*/ 2877503 h 6401842"/>
              <a:gd name="connsiteX1" fmla="*/ 6127293 w 12254805"/>
              <a:gd name="connsiteY1" fmla="*/ 6379083 h 6401842"/>
              <a:gd name="connsiteX2" fmla="*/ 12253773 w 12254805"/>
              <a:gd name="connsiteY2" fmla="*/ 3562731 h 6401842"/>
              <a:gd name="connsiteX3" fmla="*/ 12254805 w 12254805"/>
              <a:gd name="connsiteY3" fmla="*/ 0 h 6401842"/>
              <a:gd name="connsiteX4" fmla="*/ 813 w 12254805"/>
              <a:gd name="connsiteY4" fmla="*/ 14859 h 6401842"/>
              <a:gd name="connsiteX0" fmla="*/ 0 w 12254805"/>
              <a:gd name="connsiteY0" fmla="*/ 2877503 h 6401842"/>
              <a:gd name="connsiteX1" fmla="*/ 6127293 w 12254805"/>
              <a:gd name="connsiteY1" fmla="*/ 6379083 h 6401842"/>
              <a:gd name="connsiteX2" fmla="*/ 12253773 w 12254805"/>
              <a:gd name="connsiteY2" fmla="*/ 3562731 h 6401842"/>
              <a:gd name="connsiteX3" fmla="*/ 12254805 w 12254805"/>
              <a:gd name="connsiteY3" fmla="*/ 0 h 6401842"/>
              <a:gd name="connsiteX4" fmla="*/ 813 w 12254805"/>
              <a:gd name="connsiteY4" fmla="*/ 14859 h 6401842"/>
              <a:gd name="connsiteX0" fmla="*/ 0 w 12276785"/>
              <a:gd name="connsiteY0" fmla="*/ 2877503 h 6401806"/>
              <a:gd name="connsiteX1" fmla="*/ 6127293 w 12276785"/>
              <a:gd name="connsiteY1" fmla="*/ 6379083 h 6401806"/>
              <a:gd name="connsiteX2" fmla="*/ 12276782 w 12276785"/>
              <a:gd name="connsiteY2" fmla="*/ 3559873 h 6401806"/>
              <a:gd name="connsiteX3" fmla="*/ 12254805 w 12276785"/>
              <a:gd name="connsiteY3" fmla="*/ 0 h 6401806"/>
              <a:gd name="connsiteX4" fmla="*/ 813 w 12276785"/>
              <a:gd name="connsiteY4" fmla="*/ 14859 h 6401806"/>
              <a:gd name="connsiteX0" fmla="*/ 0 w 12288049"/>
              <a:gd name="connsiteY0" fmla="*/ 2877503 h 6401806"/>
              <a:gd name="connsiteX1" fmla="*/ 6127293 w 12288049"/>
              <a:gd name="connsiteY1" fmla="*/ 6379083 h 6401806"/>
              <a:gd name="connsiteX2" fmla="*/ 12276782 w 12288049"/>
              <a:gd name="connsiteY2" fmla="*/ 3559873 h 6401806"/>
              <a:gd name="connsiteX3" fmla="*/ 12254805 w 12288049"/>
              <a:gd name="connsiteY3" fmla="*/ 0 h 6401806"/>
              <a:gd name="connsiteX4" fmla="*/ 813 w 12288049"/>
              <a:gd name="connsiteY4" fmla="*/ 14859 h 6401806"/>
              <a:gd name="connsiteX0" fmla="*/ 0 w 12292467"/>
              <a:gd name="connsiteY0" fmla="*/ 2862644 h 6386947"/>
              <a:gd name="connsiteX1" fmla="*/ 6127293 w 12292467"/>
              <a:gd name="connsiteY1" fmla="*/ 6364224 h 6386947"/>
              <a:gd name="connsiteX2" fmla="*/ 12276782 w 12292467"/>
              <a:gd name="connsiteY2" fmla="*/ 3545014 h 6386947"/>
              <a:gd name="connsiteX3" fmla="*/ 12277814 w 12292467"/>
              <a:gd name="connsiteY3" fmla="*/ 36577 h 6386947"/>
              <a:gd name="connsiteX4" fmla="*/ 813 w 12292467"/>
              <a:gd name="connsiteY4" fmla="*/ 0 h 6386947"/>
              <a:gd name="connsiteX0" fmla="*/ 0 w 12288461"/>
              <a:gd name="connsiteY0" fmla="*/ 2874645 h 6398948"/>
              <a:gd name="connsiteX1" fmla="*/ 6127293 w 12288461"/>
              <a:gd name="connsiteY1" fmla="*/ 6376225 h 6398948"/>
              <a:gd name="connsiteX2" fmla="*/ 12276782 w 12288461"/>
              <a:gd name="connsiteY2" fmla="*/ 3557015 h 6398948"/>
              <a:gd name="connsiteX3" fmla="*/ 12257681 w 12288461"/>
              <a:gd name="connsiteY3" fmla="*/ 0 h 6398948"/>
              <a:gd name="connsiteX4" fmla="*/ 813 w 12288461"/>
              <a:gd name="connsiteY4" fmla="*/ 12001 h 6398948"/>
              <a:gd name="connsiteX0" fmla="*/ 0 w 12291737"/>
              <a:gd name="connsiteY0" fmla="*/ 2862644 h 6386947"/>
              <a:gd name="connsiteX1" fmla="*/ 6127293 w 12291737"/>
              <a:gd name="connsiteY1" fmla="*/ 6364224 h 6386947"/>
              <a:gd name="connsiteX2" fmla="*/ 12276782 w 12291737"/>
              <a:gd name="connsiteY2" fmla="*/ 3545014 h 6386947"/>
              <a:gd name="connsiteX3" fmla="*/ 12274938 w 12291737"/>
              <a:gd name="connsiteY3" fmla="*/ 36577 h 6386947"/>
              <a:gd name="connsiteX4" fmla="*/ 813 w 12291737"/>
              <a:gd name="connsiteY4" fmla="*/ 0 h 6386947"/>
              <a:gd name="connsiteX0" fmla="*/ 0 w 12291737"/>
              <a:gd name="connsiteY0" fmla="*/ 2828778 h 6353081"/>
              <a:gd name="connsiteX1" fmla="*/ 6127293 w 12291737"/>
              <a:gd name="connsiteY1" fmla="*/ 6330358 h 6353081"/>
              <a:gd name="connsiteX2" fmla="*/ 12276782 w 12291737"/>
              <a:gd name="connsiteY2" fmla="*/ 3511148 h 6353081"/>
              <a:gd name="connsiteX3" fmla="*/ 12274938 w 12291737"/>
              <a:gd name="connsiteY3" fmla="*/ 2711 h 6353081"/>
              <a:gd name="connsiteX4" fmla="*/ 9334 w 12291737"/>
              <a:gd name="connsiteY4" fmla="*/ 0 h 635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1737" h="6353081">
                <a:moveTo>
                  <a:pt x="0" y="2828778"/>
                </a:moveTo>
                <a:cubicBezTo>
                  <a:pt x="1408176" y="4358874"/>
                  <a:pt x="3164637" y="6226726"/>
                  <a:pt x="6127293" y="6330358"/>
                </a:cubicBezTo>
                <a:cubicBezTo>
                  <a:pt x="8443773" y="6562006"/>
                  <a:pt x="10655246" y="4980284"/>
                  <a:pt x="12276782" y="3511148"/>
                </a:cubicBezTo>
                <a:cubicBezTo>
                  <a:pt x="12311639" y="2314999"/>
                  <a:pt x="12274594" y="1198860"/>
                  <a:pt x="12274938" y="2711"/>
                </a:cubicBezTo>
                <a:lnTo>
                  <a:pt x="9334" y="0"/>
                </a:lnTo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101956F-6DE9-426C-BD3D-CC32A9BF214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10/9/2017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105D9D2F-D1EB-4B19-8F40-357FCE57DC4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CC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037D-F628-484A-833C-97C55DFF86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1200-5667-4828-A705-F2E7143047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/>
          <a:stretch/>
        </p:blipFill>
        <p:spPr>
          <a:xfrm>
            <a:off x="2567608" y="6459903"/>
            <a:ext cx="9624392" cy="401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72597" y="6497933"/>
            <a:ext cx="719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E607773-F897-4754-8F11-79A4F8DBED64}" type="slidenum">
              <a:rPr kumimoji="1" lang="en-US" smtClean="0">
                <a:solidFill>
                  <a:prstClr val="white"/>
                </a:solidFill>
              </a:rPr>
              <a:pPr/>
              <a:t>‹#›</a:t>
            </a:fld>
            <a:endParaRPr kumimoji="1" lang="en-US" dirty="0">
              <a:solidFill>
                <a:prstClr val="white"/>
              </a:solidFill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/>
        </p:blipFill>
        <p:spPr>
          <a:xfrm>
            <a:off x="28469" y="6451882"/>
            <a:ext cx="2999656" cy="4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jpeg"/><Relationship Id="rId10" Type="http://schemas.openxmlformats.org/officeDocument/2006/relationships/image" Target="../media/image22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" y="56365"/>
            <a:ext cx="10158663" cy="573512"/>
          </a:xfrm>
        </p:spPr>
        <p:txBody>
          <a:bodyPr/>
          <a:lstStyle/>
          <a:p>
            <a:r>
              <a:rPr lang="en-US" sz="2800" b="1" dirty="0"/>
              <a:t>Product Concept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5983" y="1005265"/>
            <a:ext cx="10800035" cy="4847471"/>
            <a:chOff x="768573" y="1070372"/>
            <a:chExt cx="10800035" cy="48474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573" y="1562895"/>
              <a:ext cx="6166297" cy="43549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83015" y="1070372"/>
              <a:ext cx="8332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C4223D"/>
                  </a:solidFill>
                </a:rPr>
                <a:t>Driving the Future of Mobility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758722" y="2331954"/>
              <a:ext cx="4809886" cy="3134672"/>
              <a:chOff x="7735635" y="2278503"/>
              <a:chExt cx="3667077" cy="313467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917323" y="2278503"/>
                <a:ext cx="15680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New Styling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911783" y="3128469"/>
                <a:ext cx="23503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Enhanced EV Drive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906241" y="3978434"/>
                <a:ext cx="34964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Advanced Safety Technology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900700" y="4828400"/>
                <a:ext cx="35020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Step Towards Autonomous Drive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400000">
                <a:off x="7722597" y="2370515"/>
                <a:ext cx="191141" cy="165065"/>
              </a:xfrm>
              <a:prstGeom prst="triangl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7722597" y="3220480"/>
                <a:ext cx="191141" cy="165065"/>
              </a:xfrm>
              <a:prstGeom prst="triangl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7722597" y="4070447"/>
                <a:ext cx="191141" cy="165065"/>
              </a:xfrm>
              <a:prstGeom prst="triangl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5400000">
                <a:off x="7722597" y="4920413"/>
                <a:ext cx="191141" cy="165065"/>
              </a:xfrm>
              <a:prstGeom prst="triangl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6735" y="4116845"/>
              <a:ext cx="1516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EV </a:t>
              </a:r>
              <a:r>
                <a:rPr lang="en-US" sz="1200" b="1" dirty="0">
                  <a:solidFill>
                    <a:srgbClr val="000000"/>
                  </a:solidFill>
                </a:rPr>
                <a:t>Uniqueness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4035" y="2477866"/>
              <a:ext cx="1516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Definitively </a:t>
              </a:r>
              <a:r>
                <a:rPr lang="en-US" sz="2000" b="1" dirty="0">
                  <a:solidFill>
                    <a:srgbClr val="000000"/>
                  </a:solidFill>
                </a:rPr>
                <a:t>Nissan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719" y="2904074"/>
              <a:ext cx="151695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Enhanced </a:t>
              </a:r>
              <a:r>
                <a:rPr lang="en-US" sz="2000" b="1" dirty="0">
                  <a:solidFill>
                    <a:srgbClr val="000000"/>
                  </a:solidFill>
                </a:rPr>
                <a:t>Tech Image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48393" y="906087"/>
            <a:ext cx="7030911" cy="5320146"/>
          </a:xfrm>
        </p:spPr>
        <p:txBody>
          <a:bodyPr/>
          <a:lstStyle/>
          <a:p>
            <a:pPr marL="304792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Technology</a:t>
            </a:r>
          </a:p>
          <a:p>
            <a:pPr marL="704842" lvl="1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Automatic Emergency Braking</a:t>
            </a:r>
          </a:p>
          <a:p>
            <a:pPr marL="704842" lvl="1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1/Level 2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Charge Cable (120V/240V)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04842" lvl="1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LED Headlights</a:t>
            </a:r>
          </a:p>
          <a:p>
            <a:pPr marL="704842" lvl="1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CarPlay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Android Auto</a:t>
            </a:r>
          </a:p>
          <a:p>
            <a:pPr marL="304792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e-Pedal Mode</a:t>
            </a:r>
          </a:p>
          <a:p>
            <a:pPr marL="81893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1-pedal driving to reduce fatigue</a:t>
            </a:r>
          </a:p>
          <a:p>
            <a:pPr marL="81893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Full stop and hold capability, even on hills</a:t>
            </a:r>
          </a:p>
          <a:p>
            <a:pPr marL="81893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Useful in city traffic, very easy to learn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04792" indent="-3047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ProPILOT Assist</a:t>
            </a:r>
          </a:p>
          <a:p>
            <a:pPr marL="81893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Stress relief in stop and go traffic</a:t>
            </a:r>
          </a:p>
          <a:p>
            <a:pPr marL="81893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Single-lane highway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capability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9368" y="113511"/>
            <a:ext cx="6848812" cy="671303"/>
          </a:xfrm>
        </p:spPr>
        <p:txBody>
          <a:bodyPr/>
          <a:lstStyle/>
          <a:p>
            <a:r>
              <a:rPr lang="en-US" sz="2800" b="1" dirty="0"/>
              <a:t>MY18 LEAF Key Highlights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291127" y="609697"/>
            <a:ext cx="4149829" cy="5355976"/>
            <a:chOff x="7285844" y="974607"/>
            <a:chExt cx="4211306" cy="54353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24" t="4808" r="4434" b="6117"/>
            <a:stretch/>
          </p:blipFill>
          <p:spPr>
            <a:xfrm>
              <a:off x="7285844" y="4581128"/>
              <a:ext cx="4211305" cy="182880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pic>
          <p:nvPicPr>
            <p:cNvPr id="1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85845" y="2780928"/>
              <a:ext cx="4211305" cy="18999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forward emergency braki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85844" y="974607"/>
              <a:ext cx="4211305" cy="177164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34938" y="107950"/>
            <a:ext cx="12057062" cy="5016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ProPILOT Assist?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5066" y="893763"/>
            <a:ext cx="11636805" cy="542474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ProPILOT Assist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feature that combines: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Steering assist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Enhanced version of Intelligent Cruise Control (ICC)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テキスト ボックス 95"/>
          <p:cNvSpPr txBox="1"/>
          <p:nvPr/>
        </p:nvSpPr>
        <p:spPr>
          <a:xfrm>
            <a:off x="692765" y="1799677"/>
            <a:ext cx="6074022" cy="13080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ja-JP" sz="1400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Steering Assist</a:t>
            </a:r>
          </a:p>
          <a:p>
            <a:pPr marL="7429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Provides steering assistance to help the driver stay in the center of the lane.</a:t>
            </a:r>
          </a:p>
          <a:p>
            <a:pPr marL="7429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Only engages when system detects clear, consistent lane markings (after ICC is engaged)</a:t>
            </a:r>
            <a:endParaRPr lang="ja-JP" altLang="en-US" sz="1400" dirty="0">
              <a:solidFill>
                <a:srgbClr val="000000"/>
              </a:solidFill>
              <a:cs typeface="Verdana" panose="020B060403050404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52874" y="2532676"/>
            <a:ext cx="4135120" cy="1922377"/>
            <a:chOff x="3882275" y="3022600"/>
            <a:chExt cx="4135120" cy="1922377"/>
          </a:xfrm>
          <a:solidFill>
            <a:schemeClr val="tx1"/>
          </a:solidFill>
        </p:grpSpPr>
        <p:sp>
          <p:nvSpPr>
            <p:cNvPr id="10" name="Cube 9"/>
            <p:cNvSpPr/>
            <p:nvPr/>
          </p:nvSpPr>
          <p:spPr>
            <a:xfrm>
              <a:off x="3882275" y="3022600"/>
              <a:ext cx="4135120" cy="1899920"/>
            </a:xfrm>
            <a:prstGeom prst="cube">
              <a:avLst>
                <a:gd name="adj" fmla="val 6460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945" y="4237091"/>
              <a:ext cx="24384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Intelligent Cruise 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74181" y="2663227"/>
            <a:ext cx="2418080" cy="889000"/>
            <a:chOff x="4674755" y="3088640"/>
            <a:chExt cx="2418080" cy="889000"/>
          </a:xfrm>
          <a:solidFill>
            <a:srgbClr val="C00000"/>
          </a:solidFill>
        </p:grpSpPr>
        <p:sp>
          <p:nvSpPr>
            <p:cNvPr id="12" name="Cube 11"/>
            <p:cNvSpPr/>
            <p:nvPr/>
          </p:nvSpPr>
          <p:spPr>
            <a:xfrm>
              <a:off x="4674755" y="3088640"/>
              <a:ext cx="2418080" cy="889000"/>
            </a:xfrm>
            <a:prstGeom prst="cube">
              <a:avLst>
                <a:gd name="adj" fmla="val 6460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4755" y="3634006"/>
              <a:ext cx="1880851" cy="3385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Steering Assist</a:t>
              </a:r>
            </a:p>
          </p:txBody>
        </p:sp>
      </p:grpSp>
      <p:sp>
        <p:nvSpPr>
          <p:cNvPr id="15" name="テキスト ボックス 95"/>
          <p:cNvSpPr txBox="1"/>
          <p:nvPr/>
        </p:nvSpPr>
        <p:spPr>
          <a:xfrm>
            <a:off x="370114" y="3298499"/>
            <a:ext cx="7088883" cy="170046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C1092B"/>
              </a:buClr>
            </a:pPr>
            <a:r>
              <a:rPr lang="en-US" altLang="ja-JP" sz="1400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Intelligent Cruise Control (ICC)</a:t>
            </a:r>
          </a:p>
          <a:p>
            <a:pPr marL="7429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Maintains vehicle speed set by the driver or </a:t>
            </a:r>
          </a:p>
          <a:p>
            <a:pPr marL="7429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Help maintain a gap to the preceding vehicle if speed drops below the driver set speed</a:t>
            </a:r>
          </a:p>
          <a:p>
            <a:pPr marL="7429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Enhancement:</a:t>
            </a: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slows vehicle to a stop and </a:t>
            </a:r>
            <a:r>
              <a:rPr lang="en-US" altLang="ja-JP" sz="1400" b="1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holds</a:t>
            </a:r>
            <a:r>
              <a:rPr lang="en-US" altLang="ja-JP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during traffic jam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65" y="5105881"/>
            <a:ext cx="11604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ProPILOT</a:t>
            </a:r>
            <a:r>
              <a:rPr lang="en-US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Assist: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 “hands-on” driver assistance system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 feature that requires the driver to remain engaged in the driving task at all times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NOT a “self-driving” feature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Does not have the capability to drive safely with the driver’s hands off the wheel (same as vehicles today)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65" y="5065912"/>
            <a:ext cx="11670106" cy="1400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59" y="1116327"/>
            <a:ext cx="8229600" cy="1682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79" y="11549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92929"/>
                </a:solidFill>
              </a:rPr>
              <a:t> e-Pedal Technology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13" y="2896599"/>
            <a:ext cx="9529120" cy="21540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0859" y="5197582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With the flip of a switch, the technology turns your accelerator into an e-Pedal, allowing drivers to accelerate, decelerate and stop using just the e-Pedal*. e-Pedal technology is the world’s first one-pedal operation that allows drivers to bring the car to a complete stop even on hills, stay in position, and resume driving instantly.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89" y="87695"/>
            <a:ext cx="69686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3200" b="1"/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</a:rPr>
              <a:t>MY18 LEAF Grade Strategy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0096" y="4780890"/>
            <a:ext cx="40473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 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40kWh battery (150 mi 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6.6 kW onboard charger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ePedal</a:t>
            </a:r>
            <a:r>
              <a:rPr lang="en-US" sz="1400" dirty="0">
                <a:solidFill>
                  <a:srgbClr val="000000"/>
                </a:solidFill>
              </a:rPr>
              <a:t>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Automatic Emergency Braking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Nissan Intelligent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RearView</a:t>
            </a:r>
            <a:r>
              <a:rPr lang="en-US" sz="1400" dirty="0">
                <a:solidFill>
                  <a:srgbClr val="000000"/>
                </a:solidFill>
              </a:rPr>
              <a:t> Monitor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0096" y="2924944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SV 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Quick charge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Intelligent Cruise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NissanConnect</a:t>
            </a:r>
            <a:r>
              <a:rPr lang="en-US" sz="1400" dirty="0">
                <a:solidFill>
                  <a:srgbClr val="000000"/>
                </a:solidFill>
              </a:rPr>
              <a:t> with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Apple </a:t>
            </a:r>
            <a:r>
              <a:rPr lang="en-US" sz="1400" dirty="0" err="1">
                <a:solidFill>
                  <a:srgbClr val="000000"/>
                </a:solidFill>
              </a:rPr>
              <a:t>CarPlay</a:t>
            </a:r>
            <a:r>
              <a:rPr lang="en-US" sz="1400" dirty="0">
                <a:solidFill>
                  <a:srgbClr val="000000"/>
                </a:solidFill>
              </a:rPr>
              <a:t>/Android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SiriusXM</a:t>
            </a:r>
            <a:r>
              <a:rPr lang="en-US" sz="1400" dirty="0">
                <a:solidFill>
                  <a:srgbClr val="000000"/>
                </a:solidFill>
              </a:rPr>
              <a:t> SAT/Traffic/Travel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17” alloy wheels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0096" y="1026602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SL 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Level 1/Level 2 charge cable (120V/240V)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Leather appointed seats, power DR seat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Around View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LED headlights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Bose premium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Heated seats, mirrors, steering wheel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07445" y="37784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</a:rPr>
              <a:t>44%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407" y="625069"/>
            <a:ext cx="4829343" cy="599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7541971" y="4525382"/>
            <a:ext cx="497434" cy="255508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541971" y="2627040"/>
            <a:ext cx="497434" cy="255508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21428" y="999195"/>
            <a:ext cx="1899844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$30,680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95333" y="1336224"/>
            <a:ext cx="1837116" cy="880646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$29,990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2410" y="950702"/>
            <a:ext cx="98296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>
                <a:ln w="50800"/>
                <a:solidFill>
                  <a:srgbClr val="000000"/>
                </a:solidFill>
                <a:cs typeface="Arial" pitchFamily="34" charset="0"/>
              </a:rPr>
              <a:t>MY18</a:t>
            </a: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4199" y="4618185"/>
            <a:ext cx="4301485" cy="20348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100" b="1" u="sng" dirty="0">
                <a:ln w="50800"/>
                <a:solidFill>
                  <a:srgbClr val="000000"/>
                </a:solidFill>
              </a:rPr>
              <a:t>SL includes SV Features plus</a:t>
            </a:r>
            <a:r>
              <a:rPr lang="en-US" sz="1100" dirty="0">
                <a:ln w="50800"/>
                <a:solidFill>
                  <a:srgbClr val="000000"/>
                </a:solidFill>
              </a:rPr>
              <a:t>:</a:t>
            </a:r>
          </a:p>
          <a:p>
            <a:endParaRPr lang="en-US" sz="1100" dirty="0">
              <a:ln w="50800"/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Exterior mirrors with integrated turn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Bose premium audio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Blind Spot Warning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Rear Cross Traffic Alert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Around View </a:t>
            </a:r>
            <a:r>
              <a:rPr lang="en-US" sz="1100" dirty="0" err="1">
                <a:ln w="50800"/>
                <a:solidFill>
                  <a:srgbClr val="000000"/>
                </a:solidFill>
              </a:rPr>
              <a:t>Monitor+MOD+DAA</a:t>
            </a:r>
            <a:endParaRPr lang="en-US" sz="1100" dirty="0">
              <a:ln w="50800"/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L1/L2 EVSE</a:t>
            </a:r>
          </a:p>
          <a:p>
            <a:pPr>
              <a:buFont typeface="Arial" pitchFamily="34" charset="0"/>
              <a:buChar char="•"/>
            </a:pPr>
            <a:endParaRPr lang="en-US" sz="800" dirty="0">
              <a:ln w="50800"/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800" dirty="0">
              <a:ln w="50800"/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101132"/>
            <a:ext cx="4267200" cy="11199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100" b="1" u="sng" dirty="0">
                <a:ln w="50800"/>
                <a:solidFill>
                  <a:srgbClr val="000000"/>
                </a:solidFill>
              </a:rPr>
              <a:t>SV includes S Features plus</a:t>
            </a:r>
            <a:r>
              <a:rPr lang="en-US" sz="1100" dirty="0">
                <a:ln w="50800"/>
                <a:solidFill>
                  <a:srgbClr val="00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n w="50800"/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ln w="50800"/>
                <a:solidFill>
                  <a:srgbClr val="000000"/>
                </a:solidFill>
              </a:rPr>
              <a:t>Carplay</a:t>
            </a:r>
            <a:r>
              <a:rPr lang="en-US" sz="1100" dirty="0">
                <a:ln w="50800"/>
                <a:solidFill>
                  <a:srgbClr val="000000"/>
                </a:solidFill>
              </a:rPr>
              <a:t> + Android 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Intelligent Cruise Control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34200" y="692737"/>
            <a:ext cx="4267200" cy="21652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100" b="1" u="sng" dirty="0">
                <a:ln w="50800"/>
                <a:solidFill>
                  <a:srgbClr val="000000"/>
                </a:solidFill>
              </a:rPr>
              <a:t>S Features</a:t>
            </a:r>
            <a:r>
              <a:rPr lang="en-US" sz="1100" dirty="0">
                <a:ln w="50800"/>
                <a:solidFill>
                  <a:srgbClr val="00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Redesigned exterior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Battery (40kWh vs. 30kWh)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40% increase in driving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Motor (110kW vs. 80kW)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+37% horsepower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Standard Automatic Emergency Braking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e-Pedal with slope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7" Meter with Analogue Speedometer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n w="50800"/>
                <a:solidFill>
                  <a:srgbClr val="000000"/>
                </a:solidFill>
              </a:rPr>
              <a:t>Auto on/off headlights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 idx="4294967295"/>
          </p:nvPr>
        </p:nvSpPr>
        <p:spPr>
          <a:xfrm>
            <a:off x="0" y="15767"/>
            <a:ext cx="10668000" cy="7080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800" b="1" dirty="0">
                <a:latin typeface="Verdana" panose="020B0604030504040204" pitchFamily="34" charset="0"/>
              </a:rPr>
              <a:t>MY18 LEAF Price/Value Positioning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2300716"/>
            <a:ext cx="510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 Price Adjustment = $690 (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 </a:t>
            </a:r>
            <a:r>
              <a:rPr lang="en-US" b="1" dirty="0">
                <a:solidFill>
                  <a:srgbClr val="C00000"/>
                </a:solidFill>
              </a:rPr>
              <a:t>2.2%)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239878"/>
            <a:ext cx="510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SV Price Adjustment = $1,710 (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 </a:t>
            </a:r>
            <a:r>
              <a:rPr lang="en-US" b="1" dirty="0">
                <a:solidFill>
                  <a:srgbClr val="C00000"/>
                </a:solidFill>
              </a:rPr>
              <a:t>5%)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92828" y="679673"/>
            <a:ext cx="74411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400" b="1" dirty="0">
                <a:ln w="50800"/>
                <a:solidFill>
                  <a:srgbClr val="000000"/>
                </a:solidFill>
                <a:cs typeface="Arial" pitchFamily="34" charset="0"/>
              </a:rPr>
              <a:t>MY17</a:t>
            </a:r>
            <a:endParaRPr lang="en-US" sz="1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95773" y="1045361"/>
            <a:ext cx="7589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Lower MSRP</a:t>
            </a:r>
          </a:p>
        </p:txBody>
      </p:sp>
      <p:sp>
        <p:nvSpPr>
          <p:cNvPr id="48" name="Right Arrow 47"/>
          <p:cNvSpPr/>
          <p:nvPr/>
        </p:nvSpPr>
        <p:spPr>
          <a:xfrm rot="1119989">
            <a:off x="2648674" y="1673129"/>
            <a:ext cx="951052" cy="24172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8046" y="1045361"/>
            <a:ext cx="7589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Add Value</a:t>
            </a:r>
          </a:p>
        </p:txBody>
      </p:sp>
      <p:sp>
        <p:nvSpPr>
          <p:cNvPr id="53" name="Right Arrow 52"/>
          <p:cNvSpPr/>
          <p:nvPr/>
        </p:nvSpPr>
        <p:spPr>
          <a:xfrm rot="20693777">
            <a:off x="5691622" y="1709103"/>
            <a:ext cx="993413" cy="28954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1428" y="3168852"/>
            <a:ext cx="1899844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SV</a:t>
            </a:r>
          </a:p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$34,200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92828" y="2860886"/>
            <a:ext cx="74411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400" b="1" dirty="0">
                <a:ln w="50800"/>
                <a:solidFill>
                  <a:srgbClr val="000000"/>
                </a:solidFill>
                <a:cs typeface="Arial" pitchFamily="34" charset="0"/>
              </a:rPr>
              <a:t>MY17</a:t>
            </a:r>
            <a:endParaRPr lang="en-US" sz="1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95333" y="3292374"/>
            <a:ext cx="1837116" cy="880646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SV</a:t>
            </a:r>
          </a:p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$32,490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95773" y="3001511"/>
            <a:ext cx="7589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Lower MSRP</a:t>
            </a:r>
          </a:p>
        </p:txBody>
      </p:sp>
      <p:sp>
        <p:nvSpPr>
          <p:cNvPr id="39" name="Right Arrow 38"/>
          <p:cNvSpPr/>
          <p:nvPr/>
        </p:nvSpPr>
        <p:spPr>
          <a:xfrm rot="1119989">
            <a:off x="2648674" y="3629279"/>
            <a:ext cx="951052" cy="24172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18046" y="3001511"/>
            <a:ext cx="7589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Add Value</a:t>
            </a:r>
          </a:p>
        </p:txBody>
      </p:sp>
      <p:sp>
        <p:nvSpPr>
          <p:cNvPr id="41" name="Right Arrow 40"/>
          <p:cNvSpPr/>
          <p:nvPr/>
        </p:nvSpPr>
        <p:spPr>
          <a:xfrm rot="20693777">
            <a:off x="5691622" y="3665253"/>
            <a:ext cx="993413" cy="28954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7112" y="2920397"/>
            <a:ext cx="98296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>
                <a:ln w="50800"/>
                <a:solidFill>
                  <a:srgbClr val="000000"/>
                </a:solidFill>
                <a:cs typeface="Arial" pitchFamily="34" charset="0"/>
              </a:rPr>
              <a:t>MY18</a:t>
            </a: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1428" y="5198249"/>
            <a:ext cx="1899844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SL</a:t>
            </a:r>
          </a:p>
          <a:p>
            <a:pPr algn="ctr"/>
            <a:r>
              <a:rPr lang="en-US" sz="1600" b="1" dirty="0">
                <a:ln w="50800"/>
                <a:solidFill>
                  <a:srgbClr val="000000"/>
                </a:solidFill>
              </a:rPr>
              <a:t>$36,790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92828" y="4890283"/>
            <a:ext cx="744114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400" b="1" dirty="0">
                <a:ln w="50800"/>
                <a:solidFill>
                  <a:srgbClr val="000000"/>
                </a:solidFill>
                <a:cs typeface="Arial" pitchFamily="34" charset="0"/>
              </a:rPr>
              <a:t>MY17</a:t>
            </a:r>
            <a:endParaRPr lang="en-US" sz="1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5333" y="5321771"/>
            <a:ext cx="1837116" cy="880646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SL</a:t>
            </a:r>
          </a:p>
          <a:p>
            <a:pPr algn="ctr"/>
            <a:r>
              <a:rPr lang="en-US" b="1" dirty="0">
                <a:ln w="50800"/>
                <a:solidFill>
                  <a:srgbClr val="000000"/>
                </a:solidFill>
              </a:rPr>
              <a:t>$36,200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95773" y="5030908"/>
            <a:ext cx="7589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Lower MSRP</a:t>
            </a:r>
          </a:p>
        </p:txBody>
      </p:sp>
      <p:sp>
        <p:nvSpPr>
          <p:cNvPr id="51" name="Right Arrow 50"/>
          <p:cNvSpPr/>
          <p:nvPr/>
        </p:nvSpPr>
        <p:spPr>
          <a:xfrm rot="1119989">
            <a:off x="2648674" y="5658676"/>
            <a:ext cx="951052" cy="24172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18046" y="5030908"/>
            <a:ext cx="7589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000000"/>
              </a:buClr>
            </a:pPr>
            <a:r>
              <a:rPr lang="en-US" sz="1200" b="1" dirty="0">
                <a:ln w="50800"/>
                <a:solidFill>
                  <a:srgbClr val="000000"/>
                </a:solidFill>
              </a:rPr>
              <a:t>Add Value</a:t>
            </a:r>
          </a:p>
        </p:txBody>
      </p:sp>
      <p:sp>
        <p:nvSpPr>
          <p:cNvPr id="57" name="Right Arrow 56"/>
          <p:cNvSpPr/>
          <p:nvPr/>
        </p:nvSpPr>
        <p:spPr>
          <a:xfrm rot="20693777">
            <a:off x="5691622" y="5694650"/>
            <a:ext cx="993413" cy="28954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67112" y="4949794"/>
            <a:ext cx="98296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>
                <a:ln w="50800"/>
                <a:solidFill>
                  <a:srgbClr val="000000"/>
                </a:solidFill>
                <a:cs typeface="Arial" pitchFamily="34" charset="0"/>
              </a:rPr>
              <a:t>MY18</a:t>
            </a:r>
            <a:endParaRPr lang="en-US" sz="20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00200" y="6339422"/>
            <a:ext cx="510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SL Price Adjustment = $590 (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 </a:t>
            </a:r>
            <a:r>
              <a:rPr lang="en-US" b="1" dirty="0">
                <a:solidFill>
                  <a:srgbClr val="C00000"/>
                </a:solidFill>
              </a:rPr>
              <a:t>1.6%)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6958" y="3903642"/>
            <a:ext cx="322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+$5,000 in value vs. MY17 SV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96958" y="2530816"/>
            <a:ext cx="312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+$4,500 in value vs. MY17 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96958" y="6218472"/>
            <a:ext cx="280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+$6,783 in value vs. MY17 SL</a:t>
            </a:r>
          </a:p>
        </p:txBody>
      </p:sp>
      <p:sp>
        <p:nvSpPr>
          <p:cNvPr id="45" name="スライド番号プレースホルダー 3"/>
          <p:cNvSpPr txBox="1">
            <a:spLocks/>
          </p:cNvSpPr>
          <p:nvPr/>
        </p:nvSpPr>
        <p:spPr>
          <a:xfrm>
            <a:off x="11472597" y="6497933"/>
            <a:ext cx="7194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white"/>
                </a:solidFill>
              </a:rPr>
              <a:t>  4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-4092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 animBg="1"/>
      <p:bldP spid="27" grpId="0" animBg="1"/>
      <p:bldP spid="25" grpId="0" animBg="1"/>
      <p:bldP spid="26" grpId="0" animBg="1"/>
      <p:bldP spid="46" grpId="0" animBg="1"/>
      <p:bldP spid="48" grpId="0" animBg="1"/>
      <p:bldP spid="49" grpId="0" animBg="1"/>
      <p:bldP spid="53" grpId="0" animBg="1"/>
      <p:bldP spid="34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7" grpId="0" animBg="1"/>
      <p:bldP spid="50" grpId="0" animBg="1"/>
      <p:bldP spid="51" grpId="0" animBg="1"/>
      <p:bldP spid="52" grpId="0" animBg="1"/>
      <p:bldP spid="57" grpId="0" animBg="1"/>
      <p:bldP spid="62" grpId="0"/>
      <p:bldP spid="63" grpId="0" animBg="1"/>
      <p:bldP spid="2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299" y="4278920"/>
            <a:ext cx="3490037" cy="239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6" y="4278920"/>
            <a:ext cx="3636170" cy="239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" y="140276"/>
            <a:ext cx="10158663" cy="573512"/>
          </a:xfrm>
        </p:spPr>
        <p:txBody>
          <a:bodyPr/>
          <a:lstStyle/>
          <a:p>
            <a:r>
              <a:rPr lang="en-US" sz="2800" b="1" dirty="0"/>
              <a:t>MY18 LEAF Key Takeaways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622" y="758015"/>
            <a:ext cx="11383774" cy="3242155"/>
            <a:chOff x="407368" y="1124744"/>
            <a:chExt cx="11383774" cy="3242155"/>
          </a:xfrm>
        </p:grpSpPr>
        <p:sp>
          <p:nvSpPr>
            <p:cNvPr id="22" name="TextBox 21"/>
            <p:cNvSpPr txBox="1"/>
            <p:nvPr/>
          </p:nvSpPr>
          <p:spPr>
            <a:xfrm>
              <a:off x="1271464" y="1124744"/>
              <a:ext cx="475252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All New Design</a:t>
              </a:r>
            </a:p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40kWh Battery, +40% Range</a:t>
              </a:r>
            </a:p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+37% HP, +26% TQ</a:t>
              </a:r>
            </a:p>
          </p:txBody>
        </p:sp>
        <p:pic>
          <p:nvPicPr>
            <p:cNvPr id="23" name="Picture 4" descr="https://image.flaticon.com/sprites/new_packs/111835-battery-loading-status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79" r="34481" b="66510"/>
            <a:stretch/>
          </p:blipFill>
          <p:spPr bwMode="auto">
            <a:xfrm>
              <a:off x="471330" y="2349969"/>
              <a:ext cx="652486" cy="86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image.freepik.com/free-icon/car-speedometer_318-37679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57" y="3551720"/>
              <a:ext cx="611833" cy="61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168008" y="1528329"/>
              <a:ext cx="778902" cy="56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Related image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16" y="3640609"/>
              <a:ext cx="652487" cy="652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Related image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526" y="2591157"/>
              <a:ext cx="621867" cy="62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0" descr="Related image"/>
            <p:cNvPicPr>
              <a:picLocks noChangeAspect="1" noChangeArrowheads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7368" y="1442164"/>
              <a:ext cx="780410" cy="610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38614" y="1196800"/>
              <a:ext cx="475252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e-Pedal </a:t>
              </a:r>
              <a:endPara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ProPILOT</a:t>
              </a: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Assist</a:t>
              </a:r>
            </a:p>
            <a:p>
              <a:pPr>
                <a:lnSpc>
                  <a:spcPct val="300000"/>
                </a:lnSpc>
                <a:spcAft>
                  <a:spcPts val="1200"/>
                </a:spcAft>
              </a:pPr>
              <a:r>
                <a:rPr 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Automatic Emergency Braking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922" y="4100186"/>
            <a:ext cx="3536157" cy="235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53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23BE3D-6B45-4796-9526-9338D7F2E8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7146" y="-3634213"/>
            <a:ext cx="12525390" cy="14329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950" y="3119959"/>
            <a:ext cx="4799207" cy="106603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076" y="-421624"/>
            <a:ext cx="8917321" cy="770529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Paul Minahan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432" y="3534850"/>
            <a:ext cx="6532234" cy="1655762"/>
          </a:xfrm>
        </p:spPr>
        <p:txBody>
          <a:bodyPr/>
          <a:lstStyle/>
          <a:p>
            <a:r>
              <a:rPr lang="en-US" i="1" dirty="0" smtClean="0"/>
              <a:t>Sr. Manager EV Fleet Sales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7490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488" y="38666"/>
            <a:ext cx="11887200" cy="727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LEAF Milestones to Date</a:t>
            </a: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Nissan’s EV Evolution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1032" y="544357"/>
            <a:ext cx="12338288" cy="5821625"/>
            <a:chOff x="-168696" y="339637"/>
            <a:chExt cx="12338288" cy="58216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72198" y="3263219"/>
              <a:ext cx="1188720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2621" y="314544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2829" y="2360104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168696" y="3522477"/>
              <a:ext cx="119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2010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45584" y="3391947"/>
              <a:ext cx="119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2016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205" y="4024188"/>
              <a:ext cx="1210231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LEAF wins World Car of the Year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(Jan 2011)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32254" y="3170484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95130" y="314424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634080" y="315620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071571" y="3161489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90061" y="3161489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53868" y="3177923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027556" y="3168620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113111" y="314544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27377" y="315620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215347" y="3168620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448217" y="314424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28505" y="3222803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65947" y="3263219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735357" y="3604795"/>
              <a:ext cx="1588169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  <a:cs typeface="Aharoni" panose="02010803020104030203" pitchFamily="2" charset="-79"/>
                </a:rPr>
                <a:t>US LEAF Battery Plant Opens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  <a:cs typeface="Aharoni" panose="02010803020104030203" pitchFamily="2" charset="-79"/>
                </a:rPr>
                <a:t>(Dec 2012)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984888" y="2377961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1067" y="2045426"/>
              <a:ext cx="1437270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LEAF S Trim SOS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(Feb 2013)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771253" y="2464747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37203" y="2118267"/>
              <a:ext cx="1201372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25K U.S. LEAFs sold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(Apr 2013)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722770" y="3268501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80394" y="3983416"/>
              <a:ext cx="1388192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First LEAF CPO sale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(Sep 2013)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765166" y="3286154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71422" y="3848111"/>
              <a:ext cx="1295921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50K U.S. LEAFs sold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(May 2014)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01885" y="2376786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57355" y="1850550"/>
              <a:ext cx="1260663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No Charge to Charge Launch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(Jul 2014)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129073" y="3250221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716683" y="3623139"/>
              <a:ext cx="1302067" cy="11695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LEAF wins IHS Loyalty Award for 1st Time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(Jan 2015)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24199" y="2415466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585031" y="1632593"/>
              <a:ext cx="1588169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107 Mile Battery launch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(Nov 2015)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823292" y="3323484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811519" y="1767464"/>
              <a:ext cx="1288906" cy="7386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75K U.S. LEAFs sold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(Mar 2015)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9226583" y="2376538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448330" y="4124869"/>
              <a:ext cx="1404661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LEAF wins IHS Loyalty Award for 2</a:t>
              </a:r>
              <a:r>
                <a:rPr lang="en-US" sz="1400" baseline="300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nd</a:t>
              </a:r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 Time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(Jan 2016)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574" y="5010692"/>
              <a:ext cx="1245385" cy="108657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1067" y="4393393"/>
              <a:ext cx="1492335" cy="8764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463" y="1099222"/>
              <a:ext cx="1309837" cy="1013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72198" y="2138681"/>
              <a:ext cx="1390523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1st LEAF sold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(Dec 2010)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9735" y="1099223"/>
              <a:ext cx="1448601" cy="9328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3537203" y="1268280"/>
              <a:ext cx="1201372" cy="830174"/>
            </a:xfrm>
            <a:prstGeom prst="rect">
              <a:avLst/>
            </a:prstGeom>
            <a:solidFill>
              <a:srgbClr val="CA1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</a:rPr>
                <a:t>25K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78437" y="4627852"/>
              <a:ext cx="1288906" cy="830174"/>
            </a:xfrm>
            <a:prstGeom prst="rect">
              <a:avLst/>
            </a:prstGeom>
            <a:solidFill>
              <a:srgbClr val="CA1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</a:rPr>
                <a:t>50K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11519" y="911448"/>
              <a:ext cx="1288906" cy="830174"/>
            </a:xfrm>
            <a:prstGeom prst="rect">
              <a:avLst/>
            </a:prstGeom>
            <a:solidFill>
              <a:srgbClr val="CA1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</a:rPr>
                <a:t>75K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263" y="4792690"/>
              <a:ext cx="1004453" cy="101599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988" y="513238"/>
              <a:ext cx="1238962" cy="1314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4884" y="4853219"/>
              <a:ext cx="965557" cy="9655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2241" y="5117800"/>
              <a:ext cx="965557" cy="96555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2072" y="339637"/>
              <a:ext cx="1222505" cy="1222505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>
            <a:xfrm>
              <a:off x="8724773" y="3145447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0557488" y="3319996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201538" y="3765759"/>
              <a:ext cx="1163825" cy="1384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2016 Nissan LEAF Announced in LA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(Sep 2015)</a:t>
              </a:r>
            </a:p>
          </p:txBody>
        </p:sp>
        <p:pic>
          <p:nvPicPr>
            <p:cNvPr id="63" name="Picture 2" descr="http://o.aolcdn.com/dims-global/dims3/GLOB/legacy_thumbnail/750x422/quality/95/http:/www.blogcdn.com/slideshows/images/slides/361/511/0/S3615110/slug/l/2016-nissan-leaf-10-1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570" y="5218175"/>
              <a:ext cx="1193616" cy="671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Oval 63"/>
            <p:cNvSpPr/>
            <p:nvPr/>
          </p:nvSpPr>
          <p:spPr>
            <a:xfrm>
              <a:off x="11830978" y="3111771"/>
              <a:ext cx="192505" cy="214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944450" y="2342862"/>
              <a:ext cx="1" cy="801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0431911" y="3394047"/>
              <a:ext cx="119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2017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6497" y="3140138"/>
              <a:ext cx="219475" cy="999831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0898333" y="4122300"/>
              <a:ext cx="1263702" cy="11695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11 Consecutive Months of YoY Sales Growth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573866" y="1825660"/>
              <a:ext cx="1588169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Franklin Gothic Heavy" panose="020B0903020102020204" pitchFamily="34" charset="0"/>
                </a:rPr>
                <a:t>All New LEAF Launch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1756" y="1060521"/>
              <a:ext cx="1552388" cy="745921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0784077" y="5331088"/>
              <a:ext cx="1385515" cy="830174"/>
            </a:xfrm>
            <a:prstGeom prst="rect">
              <a:avLst/>
            </a:prstGeom>
            <a:solidFill>
              <a:srgbClr val="CA1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</a:rPr>
                <a:t>100K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7849" y="881591"/>
              <a:ext cx="1460202" cy="173009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215"/>
            <a:ext cx="10158663" cy="1066035"/>
          </a:xfrm>
        </p:spPr>
        <p:txBody>
          <a:bodyPr/>
          <a:lstStyle/>
          <a:p>
            <a:r>
              <a:rPr lang="en-US" sz="2800" b="1" dirty="0"/>
              <a:t>EV Volume Growth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3692" y="852427"/>
            <a:ext cx="10840639" cy="5261185"/>
            <a:chOff x="765524" y="1035307"/>
            <a:chExt cx="10840639" cy="5261185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765524" y="2313275"/>
            <a:ext cx="10660953" cy="39832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6911301" y="2235578"/>
              <a:ext cx="0" cy="3424051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901629" y="4929008"/>
              <a:ext cx="1001325" cy="617860"/>
              <a:chOff x="2253752" y="4539332"/>
              <a:chExt cx="1001325" cy="617860"/>
            </a:xfrm>
          </p:grpSpPr>
          <p:sp>
            <p:nvSpPr>
              <p:cNvPr id="10" name="Pentagon 9"/>
              <p:cNvSpPr/>
              <p:nvPr/>
            </p:nvSpPr>
            <p:spPr>
              <a:xfrm rot="5400000">
                <a:off x="2466382" y="4577735"/>
                <a:ext cx="576064" cy="582850"/>
              </a:xfrm>
              <a:prstGeom prst="homePlate">
                <a:avLst>
                  <a:gd name="adj" fmla="val 34883"/>
                </a:avLst>
              </a:prstGeom>
              <a:solidFill>
                <a:schemeClr val="bg1"/>
              </a:solidFill>
              <a:ln w="9525" cap="flat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53752" y="4539332"/>
                <a:ext cx="1001325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2</a:t>
                </a:r>
              </a:p>
              <a:p>
                <a:pPr algn="ctr"/>
                <a:r>
                  <a:rPr lang="en-US" sz="700" dirty="0">
                    <a:solidFill>
                      <a:srgbClr val="000000"/>
                    </a:solidFill>
                  </a:rPr>
                  <a:t>EV Models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30209" y="4589304"/>
              <a:ext cx="1001325" cy="617860"/>
              <a:chOff x="2253752" y="4539332"/>
              <a:chExt cx="1001325" cy="617860"/>
            </a:xfrm>
          </p:grpSpPr>
          <p:sp>
            <p:nvSpPr>
              <p:cNvPr id="13" name="Pentagon 12"/>
              <p:cNvSpPr/>
              <p:nvPr/>
            </p:nvSpPr>
            <p:spPr>
              <a:xfrm rot="5400000">
                <a:off x="2466382" y="4577735"/>
                <a:ext cx="576064" cy="582850"/>
              </a:xfrm>
              <a:prstGeom prst="homePlate">
                <a:avLst>
                  <a:gd name="adj" fmla="val 34883"/>
                </a:avLst>
              </a:prstGeom>
              <a:solidFill>
                <a:schemeClr val="bg1"/>
              </a:solidFill>
              <a:ln w="9525" cap="flat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3752" y="4539332"/>
                <a:ext cx="1001325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12</a:t>
                </a:r>
              </a:p>
              <a:p>
                <a:pPr algn="ctr"/>
                <a:r>
                  <a:rPr lang="en-US" sz="700" dirty="0">
                    <a:solidFill>
                      <a:srgbClr val="000000"/>
                    </a:solidFill>
                  </a:rPr>
                  <a:t>EV Models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604838" y="1936805"/>
              <a:ext cx="1001325" cy="617860"/>
              <a:chOff x="2253752" y="4539332"/>
              <a:chExt cx="1001325" cy="617860"/>
            </a:xfrm>
          </p:grpSpPr>
          <p:sp>
            <p:nvSpPr>
              <p:cNvPr id="18" name="Pentagon 17"/>
              <p:cNvSpPr/>
              <p:nvPr/>
            </p:nvSpPr>
            <p:spPr>
              <a:xfrm rot="5400000">
                <a:off x="2466382" y="4577735"/>
                <a:ext cx="576064" cy="582850"/>
              </a:xfrm>
              <a:prstGeom prst="homePlate">
                <a:avLst>
                  <a:gd name="adj" fmla="val 34883"/>
                </a:avLst>
              </a:prstGeom>
              <a:solidFill>
                <a:schemeClr val="bg1"/>
              </a:solidFill>
              <a:ln w="9525" cap="flat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53752" y="4539332"/>
                <a:ext cx="1001325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37</a:t>
                </a:r>
              </a:p>
              <a:p>
                <a:pPr algn="ctr"/>
                <a:r>
                  <a:rPr lang="en-US" sz="700" dirty="0">
                    <a:solidFill>
                      <a:srgbClr val="000000"/>
                    </a:solidFill>
                  </a:rPr>
                  <a:t>EV Models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01936" y="3373285"/>
              <a:ext cx="1001325" cy="617860"/>
              <a:chOff x="2253752" y="4539332"/>
              <a:chExt cx="1001325" cy="617860"/>
            </a:xfrm>
          </p:grpSpPr>
          <p:sp>
            <p:nvSpPr>
              <p:cNvPr id="21" name="Pentagon 20"/>
              <p:cNvSpPr/>
              <p:nvPr/>
            </p:nvSpPr>
            <p:spPr>
              <a:xfrm rot="5400000">
                <a:off x="2466382" y="4577735"/>
                <a:ext cx="576064" cy="582850"/>
              </a:xfrm>
              <a:prstGeom prst="homePlate">
                <a:avLst>
                  <a:gd name="adj" fmla="val 34883"/>
                </a:avLst>
              </a:prstGeom>
              <a:solidFill>
                <a:schemeClr val="bg1"/>
              </a:solidFill>
              <a:ln w="9525" cap="flat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53752" y="4539332"/>
                <a:ext cx="1001325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18</a:t>
                </a:r>
              </a:p>
              <a:p>
                <a:pPr algn="ctr"/>
                <a:r>
                  <a:rPr lang="en-US" sz="700" dirty="0">
                    <a:solidFill>
                      <a:srgbClr val="000000"/>
                    </a:solidFill>
                  </a:rPr>
                  <a:t>EV Models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078674" y="1035307"/>
              <a:ext cx="100346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Battery EV TIV is growing – expected to reach ~380k by 2023</a:t>
              </a:r>
            </a:p>
            <a:p>
              <a:pPr algn="ctr"/>
              <a:r>
                <a:rPr lang="en-US" sz="1600" dirty="0">
                  <a:solidFill>
                    <a:srgbClr val="FFFFFF">
                      <a:lumMod val="50000"/>
                    </a:srgbClr>
                  </a:solidFill>
                </a:rPr>
                <a:t>Number of models will double between launch of B12P and 2023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67210" y="6601721"/>
            <a:ext cx="5976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Source: IHS Market Nissan US VPAC Customer Segment Forecast (Sep 2016)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1236372"/>
            <a:ext cx="8834907" cy="47651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70457"/>
            <a:ext cx="10985679" cy="13394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“Simply </a:t>
            </a:r>
            <a:r>
              <a:rPr lang="en-US" b="1" dirty="0" smtClean="0"/>
              <a:t>Amazing” </a:t>
            </a:r>
            <a:r>
              <a:rPr lang="en-US" b="1" dirty="0"/>
              <a:t>New Nissan LEAF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5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0417" y="3526666"/>
            <a:ext cx="3820910" cy="311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4240" y="3526666"/>
            <a:ext cx="3820910" cy="311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29353" y="3526666"/>
            <a:ext cx="3820910" cy="311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4484" y="2681288"/>
            <a:ext cx="3697705" cy="823912"/>
          </a:xfrm>
        </p:spPr>
        <p:txBody>
          <a:bodyPr/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248735" y="3123860"/>
            <a:ext cx="3697705" cy="381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</a:t>
            </a: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295605" y="3123860"/>
            <a:ext cx="3697705" cy="381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</a:t>
            </a: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3357" y="1470649"/>
            <a:ext cx="6453079" cy="1676400"/>
            <a:chOff x="703262" y="1222376"/>
            <a:chExt cx="10079038" cy="1676400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703262" y="1484314"/>
              <a:ext cx="10079038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Available ProPILOT Assist combines intelligent cruise control with steering assistance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703262" y="1222376"/>
              <a:ext cx="10079038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Automatic Emergency Braking standard</a:t>
              </a:r>
              <a:endParaRPr lang="en-US" altLang="en-US" sz="20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703262" y="2590801"/>
              <a:ext cx="10079038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Standard 8 year/100K mile battery warranty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703262" y="2325689"/>
              <a:ext cx="10079038" cy="39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Lower maintenance costs than traditional internal combustion vehicles</a:t>
              </a:r>
              <a:endParaRPr lang="en-US" altLang="en-US" sz="20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03262" y="2060576"/>
              <a:ext cx="10079038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37% more HP and 26% more torque than previous model</a:t>
              </a:r>
              <a:endParaRPr lang="en-US" altLang="en-US" sz="20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703262" y="1765301"/>
              <a:ext cx="1007903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3002F"/>
                </a:buClr>
                <a:buSzPct val="90000"/>
              </a:pPr>
              <a:r>
                <a:rPr lang="en-US" altLang="en-US" sz="1400" b="1" dirty="0">
                  <a:solidFill>
                    <a:prstClr val="black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6.6kW onboard charger standard</a:t>
              </a:r>
              <a:endParaRPr lang="en-US" altLang="en-US" sz="20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209675" y="66182"/>
            <a:ext cx="5763305" cy="10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All-New</a:t>
            </a:r>
            <a:endParaRPr lang="en-US" altLang="en-US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 Nissan LEAF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World’s Best-Selling Electric Car</a:t>
            </a:r>
            <a:endParaRPr lang="en-US" altLang="en-US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5" name="Picture 11" descr="PRINT_Red_PRIMARY_ITE_NOBLEED_CMYK_4C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85850" cy="134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8681" y="1558306"/>
            <a:ext cx="260187" cy="1567138"/>
            <a:chOff x="354954" y="1459411"/>
            <a:chExt cx="197495" cy="159603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1459411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1702910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1984509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2266108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2547707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54" y="2829306"/>
              <a:ext cx="197495" cy="226139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2" name="TextBox 1"/>
          <p:cNvSpPr txBox="1"/>
          <p:nvPr/>
        </p:nvSpPr>
        <p:spPr>
          <a:xfrm>
            <a:off x="184484" y="6858000"/>
            <a:ext cx="369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17" y="3723001"/>
            <a:ext cx="3820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Redesigned exterior and interior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110 kW electric motor (148 </a:t>
            </a:r>
            <a:r>
              <a:rPr lang="en-US" sz="14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/236 </a:t>
            </a:r>
            <a:r>
              <a:rPr lang="en-US" sz="14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lb-ft</a:t>
            </a: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40 kWh Battery with 150 Mile Range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e-Pedal Mode with Slope Stop</a:t>
            </a: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6.6 kW onboard charger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Automatic Emergency Braking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Automatic On/Off Headlights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Nissan Intelligent Key® with Push Button Start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Bluetooth® Hands-free Phone &amp; Audio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MSRP Starting at $29,990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735" y="3723001"/>
            <a:ext cx="3805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 Content Plus: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Intelligent Cruise Control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NissanConnect</a:t>
            </a: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℠ with Navigation featuring Apple </a:t>
            </a:r>
            <a:r>
              <a:rPr lang="en-US" sz="14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CarPlay</a:t>
            </a: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™ and Android Auto™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Quick Charge Port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Fog Lights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17" Alloy Wheels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Technology Package includes ProPILOT Assist, Blind Spot Warning, Rear Cross Traffic Alert and High Beam Assist</a:t>
            </a:r>
          </a:p>
          <a:p>
            <a:pPr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MSRP Starting at $32,490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5605" y="3749932"/>
            <a:ext cx="332996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SV Content Plus: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Blind Spot Warning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Rear Cross Traffic Alert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Heated Front Seats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Intelligent Around View Monitor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Leather Appointed Seating Surfaces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Technology Package includes ProPILOT Assist &amp; High Beam Assist</a:t>
            </a:r>
          </a:p>
          <a:p>
            <a:pPr marL="285750" indent="-285750"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75000"/>
              </a:lnSpc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7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MSRP Starting at $36,200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1525" y="6615684"/>
            <a:ext cx="406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Note: Features in </a:t>
            </a:r>
            <a:r>
              <a:rPr lang="en-US" sz="1400" b="1" dirty="0">
                <a:solidFill>
                  <a:prstClr val="black"/>
                </a:solidFill>
              </a:rPr>
              <a:t>bold</a:t>
            </a:r>
            <a:r>
              <a:rPr lang="en-US" sz="1400" dirty="0">
                <a:solidFill>
                  <a:prstClr val="black"/>
                </a:solidFill>
              </a:rPr>
              <a:t> are new to the LEAF for 2018.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85" y="-370297"/>
            <a:ext cx="326072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" name="Picture 2" descr="http://pictures.dealer.com/s/southsidenissantc/1464/096d12be6c486c43ce3e87a99c8bad6c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84" y="364817"/>
            <a:ext cx="3814026" cy="27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9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607773-F897-4754-8F11-79A4F8DBED64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0" y="771493"/>
          <a:ext cx="12192000" cy="5581868"/>
        </p:xfrm>
        <a:graphic>
          <a:graphicData uri="http://schemas.openxmlformats.org/drawingml/2006/table">
            <a:tbl>
              <a:tblPr firstRow="1" bandRow="1"/>
              <a:tblGrid>
                <a:gridCol w="540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2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6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Messages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Supporting Points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3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Longer Range,</a:t>
                      </a:r>
                      <a:r>
                        <a:rPr lang="en-US" sz="1400" b="1" baseline="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Lower Price</a:t>
                      </a:r>
                      <a:endParaRPr lang="en-US" sz="1400" b="1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150mi range at a lower MSRP</a:t>
                      </a: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 range increase from a larger capacity 40kWh battery (150mi vs. 107mi with 30 kWh battery)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Starting at $29,990 MSRP  ($690 lower vs. MY17 $30,680)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All-New </a:t>
                      </a:r>
                    </a:p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Design</a:t>
                      </a:r>
                      <a:endParaRPr lang="en-US" sz="1400" b="1" kern="1200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new exterior and interior styling reflecting Nissan design language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Exterior: Nissan V-motion grille, boomerang tail lamps, and floating roof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Interior: Nissan Gliding Wing form instrument panel, clean and modern design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Improved aerodynamics improves range efficiency and keeps the car stable in crosswinds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7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Intelligent </a:t>
                      </a:r>
                    </a:p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endParaRPr lang="en-US" sz="1400" b="1" kern="1200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Stronger acceleration from a 110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 motor (vs. 80 kW)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 more horsepower (147 vs. 107 </a:t>
                      </a:r>
                      <a:r>
                        <a:rPr lang="en-US" sz="1100" b="0" kern="120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hp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), 26% more torque (236 vs. 187 </a:t>
                      </a:r>
                      <a:r>
                        <a:rPr lang="en-US" sz="1100" b="0" kern="120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lbs-ft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Responsive acceleration from the all new e-powertrain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Intelligent </a:t>
                      </a:r>
                      <a:r>
                        <a:rPr lang="en-US" sz="1400" b="1" kern="1200" baseline="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Driving</a:t>
                      </a:r>
                      <a:endParaRPr lang="en-US" sz="1400" b="1" kern="1200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ProPILOT™ Assist makes highway driving easier and less stressful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Follows the car in front of you and maintains a safe distance while keeping vehicle centered in the lane </a:t>
                      </a:r>
                    </a:p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stop &amp; go traffic, it can come to a complete stop and resume without intervention from the driver 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90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Intelligent Integration</a:t>
                      </a:r>
                      <a:endParaRPr lang="en-US" sz="1400" b="1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NissanConnect Services, Apple CarPlay &amp; Android Auto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NissanConnect Services includes Remote Lock/unlock, Speed Alert, Automatic Collision Notification, Emergency Call, and more</a:t>
                      </a:r>
                    </a:p>
                    <a:p>
                      <a:pPr marL="227013" marR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 Apple CarPlay, Android Auto on SV &amp; SL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NissanConnect EV smartphone and wearable apps lets you control the a/c, begin charging, and plan your route from your phone</a:t>
                      </a:r>
                    </a:p>
                  </a:txBody>
                  <a:tcPr marL="1828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0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One-Pedal</a:t>
                      </a:r>
                      <a:r>
                        <a:rPr lang="en-US" sz="1400" b="1" kern="1200" baseline="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400" b="1" kern="1200" baseline="0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Driving</a:t>
                      </a:r>
                      <a:endParaRPr lang="en-US" sz="1400" b="1" kern="1200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e-Pedal mode lets you drive with one pedal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e-Pedal mode reduces fatigue, especially in traffic, by utilizing regenerative braking to minimize the need to switch between accelerator and brake pedals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Nissan unique capability is that LEAF can come to a complete stop (and hold) without touching the brake pedal even on steep hills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Brake pedal can be used at any time for conventional braking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435B7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Safety Technology</a:t>
                      </a:r>
                      <a:endParaRPr lang="en-US" sz="1400" b="1" dirty="0">
                        <a:solidFill>
                          <a:srgbClr val="435B7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 Automatic Emergency Braking and Available </a:t>
                      </a: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Blindspot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Warning with Rear Cross Traffic Alert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AEB uses radar to monitor the car ahead, and can apply the brakes to help avoid a collision or reduce the speed of impact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BSW: An indicator appears in the driver’s or passenger’s side door when a vehicle is detected in the blind spot area</a:t>
                      </a:r>
                    </a:p>
                    <a:p>
                      <a:pPr marL="227013" indent="-2270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RCTA: when backing out of a parking space, RCTA can warn the driver of vehicles that are approaching from the side</a:t>
                      </a:r>
                    </a:p>
                  </a:txBody>
                  <a:tcPr marL="1828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5400" y="-50482"/>
            <a:ext cx="8839200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sz="36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All-New 2018 Nissan LEAF</a:t>
            </a:r>
            <a:endParaRPr kumimoji="1" lang="en-US" sz="3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24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http://68.media.tumblr.com/5d7c070d74bf4f4795e66eb1356ec929/tumblr_inline_o5dsvyw3qA1tyocqo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8" b="19996"/>
          <a:stretch/>
        </p:blipFill>
        <p:spPr bwMode="auto">
          <a:xfrm>
            <a:off x="8555020" y="1505456"/>
            <a:ext cx="1824724" cy="8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" y="1258526"/>
          <a:ext cx="12191998" cy="5481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769">
                  <a:extLst>
                    <a:ext uri="{9D8B030D-6E8A-4147-A177-3AD203B41FA5}">
                      <a16:colId xmlns:a16="http://schemas.microsoft.com/office/drawing/2014/main" xmlns="" val="11628331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3987176898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866986594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1373153892"/>
                    </a:ext>
                  </a:extLst>
                </a:gridCol>
              </a:tblGrid>
              <a:tr h="939028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E31937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Nissan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LEAF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2017 Chevrolet Bolt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2017 Ford Focus 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2017 Hyundai Ioniq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2017 Volkswagen e-Golf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 Tesla Model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Starting MSRP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$29,990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$36,620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$29,120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$29,500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$29,000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$35,000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Driving Range</a:t>
                      </a:r>
                    </a:p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(Battery</a:t>
                      </a:r>
                      <a:r>
                        <a:rPr kumimoji="1" lang="en-US" sz="9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Capacity</a:t>
                      </a:r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 miles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(40kWh)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238 miles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(60 kWh)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115 miles</a:t>
                      </a:r>
                    </a:p>
                    <a:p>
                      <a:pPr algn="ctr"/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(33kWh)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124 miles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(28kWh)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124 miles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(36kWh)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220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 miles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Verdana Pro Cond SemiBold" panose="020B0706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Electric Motor Output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110kW (147 </a:t>
                      </a:r>
                      <a:r>
                        <a:rPr kumimoji="1" lang="en-US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hp</a:t>
                      </a:r>
                      <a:r>
                        <a:rPr kumimoji="1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150kW (200 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hp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107kW (143 </a:t>
                      </a:r>
                      <a:r>
                        <a:rPr kumimoji="1" lang="en-US" altLang="ja-JP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hp</a:t>
                      </a: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88kW (118 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hp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100kW (134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hp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Verdana Pro Cond SemiBold" panose="020B0706030504040204" pitchFamily="34" charset="0"/>
                          <a:ea typeface="+mn-ea"/>
                          <a:cs typeface="+mn-cs"/>
                        </a:rPr>
                        <a:t>TBA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Acceleration (0-60</a:t>
                      </a:r>
                      <a:r>
                        <a:rPr kumimoji="1" lang="en-US" sz="9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mph)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8.6 sec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6.5 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9.9 sec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8.1</a:t>
                      </a:r>
                      <a:r>
                        <a:rPr lang="en-US" altLang="en-US" sz="900" b="1" baseline="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sec</a:t>
                      </a:r>
                      <a:endParaRPr lang="en-US" altLang="en-US" sz="900" b="1" dirty="0" smtClean="0">
                        <a:solidFill>
                          <a:prstClr val="black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9.6 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900" b="1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5.6 - 5.1 sec</a:t>
                      </a:r>
                      <a:r>
                        <a:rPr lang="en-US" altLang="en-US" sz="900" b="1" baseline="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altLang="en-US" sz="900" b="1" dirty="0" smtClean="0">
                        <a:solidFill>
                          <a:prstClr val="black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9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Standard Features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 smtClean="0"/>
                        <a:t>Redesigned</a:t>
                      </a:r>
                      <a:r>
                        <a:rPr lang="en-US" sz="700" baseline="0" dirty="0" smtClean="0"/>
                        <a:t> interior &amp; exterior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baseline="0" dirty="0" smtClean="0"/>
                        <a:t>Automatic Emergency Braking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baseline="0" dirty="0" smtClean="0"/>
                        <a:t>e-Pedal with auto brake hold on all slopes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baseline="0" dirty="0" smtClean="0"/>
                        <a:t>Auto on/off headlights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baseline="0" dirty="0" smtClean="0"/>
                        <a:t>Easy-Fill Tire Alert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Hands-free phone and audio streaming via Bluetooth®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baseline="0" dirty="0" smtClean="0"/>
                        <a:t>Auto on/off headlights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pedal driving (no slope stop and hold)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speed automatic emergency braking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Hands-free phone and audio streaming via Bluetooth®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aseline="0" dirty="0" smtClean="0"/>
                        <a:t>Auto on/off headlights</a:t>
                      </a:r>
                      <a:endParaRPr kumimoji="0" lang="en-US" sz="7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Hill Start Assist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Hands-free phone and audio streaming via Bluetooth®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aseline="0" dirty="0" smtClean="0"/>
                        <a:t>Auto on/off headlights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Hands-free phone and audio streaming via Bluetooth®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Hands-free phone and audio streaming via Bluetooth®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Three regenerative braking modes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dirty="0" smtClean="0"/>
                        <a:t>Automatic Emergency Braking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15” touchscreen w/ onboard maps &amp; navigation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Wi-Fi &amp; LTE internet connectivity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Keyless entry &amp; remote climate control w/ app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Voice activated controls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Side collision warning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70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</a:t>
                      </a:r>
                      <a:r>
                        <a:rPr lang="en-US" altLang="en-US" sz="700" baseline="0" dirty="0" smtClean="0">
                          <a:solidFill>
                            <a:prstClr val="black"/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high beams</a:t>
                      </a:r>
                      <a:endParaRPr lang="en-US" altLang="en-US" sz="700" dirty="0" smtClean="0">
                        <a:solidFill>
                          <a:prstClr val="black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700" dirty="0" smtClean="0">
                        <a:solidFill>
                          <a:prstClr val="black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sz="9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Available Safety Features</a:t>
                      </a:r>
                      <a:endParaRPr kumimoji="1" lang="en-US" sz="9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Automatic Emergency Braking with Pedestrian Detection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Blind Spot Warning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Intelligent Lane Intervention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Rear Cross Traffic Alert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Driver Attention Alert</a:t>
                      </a:r>
                      <a:endParaRPr kumimoji="0" lang="en-US" sz="7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Lane Keep Assist with Departure Warning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Automatic Emergency Braking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Blind Spot Warning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Rear Cross Traffic Alert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Lane Departure Warning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Blind Spot Monitor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Lane Departure Warning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aseline="0" dirty="0" smtClean="0"/>
                        <a:t>Automatic Emergency Braking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aseline="0" dirty="0" smtClean="0"/>
                        <a:t>Lane Keep Assist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3174384"/>
                  </a:ext>
                </a:extLst>
              </a:tr>
              <a:tr h="87717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 Pro Cond SemiBold" panose="020B0706030504040204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Available Advanced Technologies</a:t>
                      </a:r>
                      <a:endParaRPr 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 Pro Cond SemiBold" panose="020B0706030504040204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ProPILOT Assist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Intelligent Cruise Control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Intelligent Around View Monitor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High Beam Assist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Surround Vision Camera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High Beam Assist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 Cruise Control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Entertainment screen with gesture controls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Adaptive Cruise Control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Beam Assist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Park Assist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310 mile long range battery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Enhanced Autopilot (ICC + auto lane change + self-park)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Hardware for full self-drive (full functionality dependent on testing and regulatory approval);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573" y="1526203"/>
            <a:ext cx="1271105" cy="631254"/>
          </a:xfrm>
          <a:prstGeom prst="rect">
            <a:avLst/>
          </a:prstGeom>
        </p:spPr>
      </p:pic>
      <p:pic>
        <p:nvPicPr>
          <p:cNvPr id="3" name="Picture 11" descr="PRINT_Red_PRIMARY_ITE_NOBLEED_CMYK_4C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554" cy="97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554" y="0"/>
            <a:ext cx="11406446" cy="972590"/>
          </a:xfrm>
          <a:prstGeom prst="rect">
            <a:avLst/>
          </a:prstGeom>
          <a:solidFill>
            <a:srgbClr val="C3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Verdana Pro SemiBold" panose="020B0704030504040204" pitchFamily="34" charset="0"/>
              </a:rPr>
              <a:t>Introducing the All-New 2018 LEAF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19972"/>
            <a:ext cx="1209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sz="1600" dirty="0">
                <a:solidFill>
                  <a:prstClr val="black"/>
                </a:solidFill>
              </a:rPr>
              <a:t>The 2018 LEAF will be highly competitive within the BEV (Battery Electric Vehicle) segment due to price positioning and feature content.</a:t>
            </a:r>
          </a:p>
        </p:txBody>
      </p:sp>
      <p:pic>
        <p:nvPicPr>
          <p:cNvPr id="10" name="Picture 9" descr="http://68.media.tumblr.com/3a5bace0f368b9c96614eeb6d32337bd/tumblr_inline_o5d8rriJXT1tyocqo_12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7" b="22580"/>
          <a:stretch/>
        </p:blipFill>
        <p:spPr bwMode="auto">
          <a:xfrm>
            <a:off x="4940212" y="1527160"/>
            <a:ext cx="1637371" cy="6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4179" y="1351265"/>
            <a:ext cx="1504245" cy="9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114" y="1576897"/>
            <a:ext cx="1137452" cy="635096"/>
          </a:xfrm>
          <a:prstGeom prst="rect">
            <a:avLst/>
          </a:prstGeom>
        </p:spPr>
      </p:pic>
      <p:pic>
        <p:nvPicPr>
          <p:cNvPr id="14" name="Picture 4" descr="https://s.blogcdn.com/slideshows/images/slides/683/245/1/S6832451/slug/l/model-3-mountain-pearl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38579" r="22344" b="19739"/>
          <a:stretch/>
        </p:blipFill>
        <p:spPr bwMode="auto">
          <a:xfrm>
            <a:off x="10611914" y="1609333"/>
            <a:ext cx="1347922" cy="5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4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00" y="87430"/>
            <a:ext cx="11758613" cy="569913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latin typeface="Verdana" panose="020B0604030504040204" pitchFamily="34" charset="0"/>
              </a:rPr>
              <a:t>BEV Segment Range and Price Distribution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2842" y="5214871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Chevrolet Bolt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2440" y="225432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Ford Focus Electric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6344" y="225432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Volkswagen e-Golf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43846" y="5565454"/>
          <a:ext cx="2842749" cy="1076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$36.6k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248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238 mi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60 kWh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200 HP (150 kW)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141800" y="2592139"/>
          <a:ext cx="2965611" cy="1084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$29k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124 mi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36 kWh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134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HP (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kW)</a:t>
                      </a:r>
                    </a:p>
                    <a:p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022374" y="2592139"/>
          <a:ext cx="2956163" cy="1084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4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$29k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115 mi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 kWh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143 HP (107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kW)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6" descr="http://68.media.tumblr.com/5d7c070d74bf4f4795e66eb1356ec929/tumblr_inline_o5dsvyw3qA1tyocqo_1280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8360" y="1181332"/>
            <a:ext cx="2396328" cy="10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68.media.tumblr.com/3a5bace0f368b9c96614eeb6d32337bd/tumblr_inline_o5d8rriJXT1tyocqo_1280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9276" y="1244874"/>
            <a:ext cx="2306688" cy="9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048" y="4171746"/>
            <a:ext cx="2013755" cy="108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01437" y="52269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Tesla Model 3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428805" y="5565454"/>
          <a:ext cx="2505744" cy="90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$35k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220 mi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50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kWh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258 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HP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24283" y="225432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Hyundai </a:t>
            </a:r>
            <a:r>
              <a:rPr kumimoji="1" lang="en-US" sz="16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Ioniq</a:t>
            </a:r>
            <a:r>
              <a:rPr kumimoji="1" lang="en-US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Electric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969739" y="2592139"/>
          <a:ext cx="2945984" cy="1084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$29.5k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124 mi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28 kWh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118 HP (88 kW)</a:t>
                      </a:r>
                      <a:endParaRPr 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2" descr="Image result for chevy bolt silver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1406" y="4230508"/>
            <a:ext cx="1645980" cy="9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44902" y="1043831"/>
            <a:ext cx="2119141" cy="13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619680" y="3791847"/>
            <a:ext cx="1075758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67" y="4386858"/>
            <a:ext cx="1226025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600" b="1">
                <a:latin typeface="Century Gothic" panose="020B0502020202020204" pitchFamily="34" charset="0"/>
              </a:defRPr>
            </a:lvl1pPr>
          </a:lstStyle>
          <a:p>
            <a:r>
              <a:rPr kumimoji="1"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t>&gt;200mi </a:t>
            </a:r>
          </a:p>
          <a:p>
            <a:pPr>
              <a:spcAft>
                <a:spcPts val="800"/>
              </a:spcAft>
            </a:pPr>
            <a:r>
              <a:rPr kumimoji="1" lang="en-US" sz="163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$35k+</a:t>
            </a:r>
            <a:endParaRPr kumimoji="1" lang="en-US" dirty="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00" y="1358778"/>
            <a:ext cx="1205760" cy="69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kumimoji="1" lang="en-US" sz="163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t>&lt;200mi</a:t>
            </a:r>
          </a:p>
          <a:p>
            <a:pPr>
              <a:spcAft>
                <a:spcPts val="800"/>
              </a:spcAft>
            </a:pPr>
            <a:r>
              <a:rPr kumimoji="1" lang="en-US" sz="1630" dirty="0">
                <a:solidFill>
                  <a:prstClr val="black">
                    <a:lumMod val="85000"/>
                    <a:lumOff val="15000"/>
                  </a:prstClr>
                </a:solidFill>
              </a:rPr>
              <a:t>~$29k</a:t>
            </a:r>
            <a:r>
              <a:rPr kumimoji="1" lang="en-US" sz="163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+</a:t>
            </a:r>
            <a:endParaRPr kumimoji="1" lang="en-US" sz="163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5641" y="793616"/>
            <a:ext cx="857927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ysClr val="windowText" lastClr="000000"/>
                </a:solidFill>
              </a:rPr>
              <a:t>Q3 2017</a:t>
            </a:r>
            <a:endParaRPr kumimoji="1" lang="ja-JP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5734" y="708977"/>
            <a:ext cx="217399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ysClr val="windowText" lastClr="000000"/>
                </a:solidFill>
              </a:rPr>
              <a:t>ON SALE</a:t>
            </a:r>
          </a:p>
          <a:p>
            <a:pPr algn="ctr"/>
            <a:r>
              <a:rPr kumimoji="1" lang="en-US" altLang="ja-JP" sz="1100" b="1" dirty="0">
                <a:solidFill>
                  <a:sysClr val="windowText" lastClr="000000"/>
                </a:solidFill>
              </a:rPr>
              <a:t>CA only (SOS – April ‘17)</a:t>
            </a:r>
            <a:endParaRPr kumimoji="1" lang="ja-JP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88045" y="793615"/>
            <a:ext cx="86914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ysClr val="windowText" lastClr="000000"/>
                </a:solidFill>
              </a:rPr>
              <a:t>ON SALE</a:t>
            </a:r>
            <a:endParaRPr kumimoji="1" lang="ja-JP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056" y="225844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srgbClr val="0382B6"/>
                </a:solidFill>
              </a:rPr>
              <a:t>MY18 Nissan LEAF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98283" y="2572671"/>
          <a:ext cx="2965611" cy="1084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MSRP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$29.9k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Range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150 mi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40 kWh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Power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147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 HP (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110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kW)</a:t>
                      </a:r>
                    </a:p>
                    <a:p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695272" y="793616"/>
            <a:ext cx="857927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ysClr val="windowText" lastClr="000000"/>
                </a:solidFill>
              </a:rPr>
              <a:t>Q1 2018</a:t>
            </a:r>
            <a:endParaRPr kumimoji="1" lang="ja-JP" altLang="en-US" sz="1100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404" y="1184520"/>
            <a:ext cx="1979664" cy="10451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600" y="60204"/>
            <a:ext cx="3471558" cy="450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395" y="3926213"/>
            <a:ext cx="3731799" cy="29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ck Our Sales 2017">
  <a:themeElements>
    <a:clrScheme name="2017 Nissan Field Meeting">
      <a:dk1>
        <a:srgbClr val="000000"/>
      </a:dk1>
      <a:lt1>
        <a:srgbClr val="FFFFFF"/>
      </a:lt1>
      <a:dk2>
        <a:srgbClr val="0382B6"/>
      </a:dk2>
      <a:lt2>
        <a:srgbClr val="C3002F"/>
      </a:lt2>
      <a:accent1>
        <a:srgbClr val="0382B6"/>
      </a:accent1>
      <a:accent2>
        <a:srgbClr val="C4223D"/>
      </a:accent2>
      <a:accent3>
        <a:srgbClr val="4C4C4C"/>
      </a:accent3>
      <a:accent4>
        <a:srgbClr val="666666"/>
      </a:accent4>
      <a:accent5>
        <a:srgbClr val="0382B6"/>
      </a:accent5>
      <a:accent6>
        <a:srgbClr val="EBEBEB"/>
      </a:accent6>
      <a:hlink>
        <a:srgbClr val="4C4C4C"/>
      </a:hlink>
      <a:folHlink>
        <a:srgbClr val="D0D0D0"/>
      </a:folHlink>
    </a:clrScheme>
    <a:fontScheme name="2017 Nissan Filed Meet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 MC-NA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1992</Words>
  <Application>Microsoft Office PowerPoint</Application>
  <PresentationFormat>Widescreen</PresentationFormat>
  <Paragraphs>436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Century Gothic</vt:lpstr>
      <vt:lpstr>Franklin Gothic Heavy</vt:lpstr>
      <vt:lpstr>HGS創英角ｺﾞｼｯｸUB</vt:lpstr>
      <vt:lpstr>Segoe UI</vt:lpstr>
      <vt:lpstr>Trebuchet MS</vt:lpstr>
      <vt:lpstr>Verdana</vt:lpstr>
      <vt:lpstr>Verdana Pro Cond SemiBold</vt:lpstr>
      <vt:lpstr>Verdana Pro SemiBold</vt:lpstr>
      <vt:lpstr>Wingdings</vt:lpstr>
      <vt:lpstr>Office Theme</vt:lpstr>
      <vt:lpstr>Rock Our Sales 2017</vt:lpstr>
      <vt:lpstr>1_Office Theme</vt:lpstr>
      <vt:lpstr>1 MC-NA Master</vt:lpstr>
      <vt:lpstr>think-cell Slide</vt:lpstr>
      <vt:lpstr>PowerPoint Presentation</vt:lpstr>
      <vt:lpstr>Paul Minahan</vt:lpstr>
      <vt:lpstr>PowerPoint Presentation</vt:lpstr>
      <vt:lpstr>EV Volume Growth</vt:lpstr>
      <vt:lpstr> “Simply Amazing” New Nissan LEAF </vt:lpstr>
      <vt:lpstr>PowerPoint Presentation</vt:lpstr>
      <vt:lpstr>PowerPoint Presentation</vt:lpstr>
      <vt:lpstr>PowerPoint Presentation</vt:lpstr>
      <vt:lpstr>BEV Segment Range and Price Distribution </vt:lpstr>
      <vt:lpstr>Product Concept</vt:lpstr>
      <vt:lpstr>MY18 LEAF Key Highlights</vt:lpstr>
      <vt:lpstr>PowerPoint Presentation</vt:lpstr>
      <vt:lpstr>PowerPoint Presentation</vt:lpstr>
      <vt:lpstr>PowerPoint Presentation</vt:lpstr>
      <vt:lpstr>MY18 LEAF Price/Value Positioning</vt:lpstr>
      <vt:lpstr>MY18 LEAF Key Takeaways</vt:lpstr>
      <vt:lpstr>Thank you!</vt:lpstr>
    </vt:vector>
  </TitlesOfParts>
  <Company>Nissan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Minahan, Paul</dc:creator>
  <cp:lastModifiedBy>Minahan, Paul</cp:lastModifiedBy>
  <cp:revision>1</cp:revision>
  <dcterms:created xsi:type="dcterms:W3CDTF">2017-10-09T19:55:00Z</dcterms:created>
  <dcterms:modified xsi:type="dcterms:W3CDTF">2017-10-09T19:57:02Z</dcterms:modified>
</cp:coreProperties>
</file>