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5"/>
  </p:sldMasterIdLst>
  <p:notesMasterIdLst>
    <p:notesMasterId r:id="rId16"/>
  </p:notesMasterIdLst>
  <p:sldIdLst>
    <p:sldId id="281" r:id="rId6"/>
    <p:sldId id="287" r:id="rId7"/>
    <p:sldId id="438" r:id="rId8"/>
    <p:sldId id="432" r:id="rId9"/>
    <p:sldId id="434" r:id="rId10"/>
    <p:sldId id="256" r:id="rId11"/>
    <p:sldId id="273" r:id="rId12"/>
    <p:sldId id="376" r:id="rId13"/>
    <p:sldId id="431" r:id="rId14"/>
    <p:sldId id="271" r:id="rId15"/>
  </p:sldIdLst>
  <p:sldSz cx="9906000" cy="6858000" type="A4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962">
          <p15:clr>
            <a:srgbClr val="A4A3A4"/>
          </p15:clr>
        </p15:guide>
        <p15:guide id="4" orient="horz" pos="3849">
          <p15:clr>
            <a:srgbClr val="A4A3A4"/>
          </p15:clr>
        </p15:guide>
        <p15:guide id="5" pos="5966">
          <p15:clr>
            <a:srgbClr val="A4A3A4"/>
          </p15:clr>
        </p15:guide>
        <p15:guide id="6" pos="2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B21"/>
    <a:srgbClr val="FFFF3D"/>
    <a:srgbClr val="4D4D4D"/>
    <a:srgbClr val="F5C77B"/>
    <a:srgbClr val="177B57"/>
    <a:srgbClr val="C5E4BA"/>
    <a:srgbClr val="00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415" autoAdjust="0"/>
    <p:restoredTop sz="94717" autoAdjust="0"/>
  </p:normalViewPr>
  <p:slideViewPr>
    <p:cSldViewPr snapToGrid="0" showGuides="1">
      <p:cViewPr varScale="1">
        <p:scale>
          <a:sx n="104" d="100"/>
          <a:sy n="104" d="100"/>
        </p:scale>
        <p:origin x="666" y="96"/>
      </p:cViewPr>
      <p:guideLst>
        <p:guide orient="horz" pos="2160"/>
        <p:guide pos="3120"/>
        <p:guide orient="horz" pos="962"/>
        <p:guide orient="horz" pos="3849"/>
        <p:guide pos="5966"/>
        <p:guide pos="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656" y="90"/>
      </p:cViewPr>
      <p:guideLst>
        <p:guide orient="horz" pos="2880"/>
        <p:guide pos="216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22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5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8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6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4646587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4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9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8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5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9D3CB-107D-4D73-BCE9-41273D295CE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54063"/>
            <a:ext cx="5465762" cy="37846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71" y="4794512"/>
            <a:ext cx="5557994" cy="4543781"/>
          </a:xfrm>
          <a:noFill/>
          <a:ln/>
        </p:spPr>
        <p:txBody>
          <a:bodyPr/>
          <a:lstStyle/>
          <a:p>
            <a:pPr eaLnBrk="1" hangingPunct="1"/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880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0"/>
            <a:ext cx="9906000" cy="1800225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/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77863"/>
            <a:ext cx="1619250" cy="673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350" y="5821402"/>
            <a:ext cx="424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9" y="1508760"/>
            <a:ext cx="899769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69333" y="6558844"/>
            <a:ext cx="9736667" cy="2991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697156" y="3510844"/>
            <a:ext cx="208844" cy="33471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821510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69333" y="6558844"/>
            <a:ext cx="9736667" cy="2991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697156" y="3510844"/>
            <a:ext cx="208844" cy="33471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77B57"/>
          </a:solidFill>
          <a:ln w="9525">
            <a:solidFill>
              <a:srgbClr val="177B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2044700" y="1738313"/>
            <a:ext cx="58166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black">
          <a:xfrm>
            <a:off x="4284996" y="2957695"/>
            <a:ext cx="2801250" cy="8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4080807" y="5078640"/>
            <a:ext cx="1744387" cy="5818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979376" y="6062515"/>
            <a:ext cx="1970411" cy="335646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bcg.com | bcgperspectives.com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12340148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700" noProof="0" smtClean="0">
                <a:solidFill>
                  <a:srgbClr val="808080"/>
                </a:solidFill>
              </a:rPr>
              <a:t>Altwheels4.pptx</a:t>
            </a:r>
            <a:endParaRPr lang="en-US" sz="700" noProof="0" dirty="0">
              <a:solidFill>
                <a:srgbClr val="808080"/>
              </a:solidFill>
            </a:endParaRPr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900" dirty="0" smtClean="0"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6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0610" y="6665769"/>
            <a:ext cx="2065500" cy="1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DraftStamp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>
            <a:off x="6577200" y="6601968"/>
            <a:ext cx="1968488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C41300"/>
                </a:solidFill>
              </a:rPr>
              <a:t>Draft—for discussion only</a:t>
            </a:r>
            <a:endParaRPr lang="en-US" sz="1200" b="1" dirty="0">
              <a:solidFill>
                <a:srgbClr val="C41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 rot="-5400000">
            <a:off x="7467600" y="4249738"/>
            <a:ext cx="4560888" cy="2016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b"/>
          <a:lstStyle/>
          <a:p>
            <a:r>
              <a:rPr lang="en-US" sz="7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Copyright © 2017 by The Boston Consulting Group, Inc. All rights reserved.</a:t>
            </a:r>
            <a:endParaRPr lang="en-US" sz="700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4" r:id="rId4"/>
    <p:sldLayoutId id="2147483655" r:id="rId5"/>
    <p:sldLayoutId id="214748366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jpeg"/><Relationship Id="rId2" Type="http://schemas.openxmlformats.org/officeDocument/2006/relationships/tags" Target="../tags/tag4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image" Target="../media/image15.emf"/><Relationship Id="rId3" Type="http://schemas.openxmlformats.org/officeDocument/2006/relationships/tags" Target="../tags/tag11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oleObject" Target="../embeddings/oleObject7.bin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vmlDrawing" Target="../drawings/vmlDrawing6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5.emf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17.jpeg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19.jpeg"/><Relationship Id="rId3" Type="http://schemas.openxmlformats.org/officeDocument/2006/relationships/tags" Target="../tags/tag30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18.emf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oleObject" Target="../embeddings/oleObject9.bin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5.emf"/><Relationship Id="rId28" Type="http://schemas.openxmlformats.org/officeDocument/2006/relationships/image" Target="../media/image21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9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future of mo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"/>
            <a:ext cx="9906000" cy="68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90222"/>
            <a:ext cx="9906000" cy="150519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Future of Mobility Trends</a:t>
            </a:r>
          </a:p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AltWheels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2017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02" name="Picture 2" descr="http://netloid.com/wp-content/uploads/2015/01/netloid_mercedes-benz-unveils-first-self-driving-luxury-car-at-2015-ces-called-the-mercedes-benz-f015-luxury-in-motion1.jpg"/>
          <p:cNvPicPr>
            <a:picLocks noChangeAspect="1" noChangeArrowheads="1"/>
          </p:cNvPicPr>
          <p:nvPr/>
        </p:nvPicPr>
        <p:blipFill>
          <a:blip r:embed="rId7" cstate="print"/>
          <a:srcRect l="2551" r="2911"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250"/>
            <a:ext cx="8992800" cy="8316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479" y="289511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tIns="91440" bIns="9144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trends are road mobility game-changers: </a:t>
            </a:r>
            <a:r>
              <a:rPr lang="en-US" dirty="0"/>
              <a:t>Electrification, </a:t>
            </a:r>
            <a:r>
              <a:rPr lang="en-US" dirty="0" smtClean="0"/>
              <a:t>new mobility services and self driving cars</a:t>
            </a:r>
            <a:endParaRPr lang="en-US" dirty="0"/>
          </a:p>
        </p:txBody>
      </p:sp>
      <p:sp>
        <p:nvSpPr>
          <p:cNvPr id="8" name="Freeform 78"/>
          <p:cNvSpPr>
            <a:spLocks noEditPoints="1"/>
          </p:cNvSpPr>
          <p:nvPr/>
        </p:nvSpPr>
        <p:spPr bwMode="gray">
          <a:xfrm rot="750404">
            <a:off x="4095168" y="1382115"/>
            <a:ext cx="1812906" cy="921524"/>
          </a:xfrm>
          <a:custGeom>
            <a:avLst/>
            <a:gdLst>
              <a:gd name="T0" fmla="*/ 404 w 553"/>
              <a:gd name="T1" fmla="*/ 86 h 111"/>
              <a:gd name="T2" fmla="*/ 514 w 553"/>
              <a:gd name="T3" fmla="*/ 59 h 111"/>
              <a:gd name="T4" fmla="*/ 453 w 553"/>
              <a:gd name="T5" fmla="*/ 60 h 111"/>
              <a:gd name="T6" fmla="*/ 449 w 553"/>
              <a:gd name="T7" fmla="*/ 46 h 111"/>
              <a:gd name="T8" fmla="*/ 410 w 553"/>
              <a:gd name="T9" fmla="*/ 70 h 111"/>
              <a:gd name="T10" fmla="*/ 391 w 553"/>
              <a:gd name="T11" fmla="*/ 41 h 111"/>
              <a:gd name="T12" fmla="*/ 127 w 553"/>
              <a:gd name="T13" fmla="*/ 64 h 111"/>
              <a:gd name="T14" fmla="*/ 43 w 553"/>
              <a:gd name="T15" fmla="*/ 90 h 111"/>
              <a:gd name="T16" fmla="*/ 2 w 553"/>
              <a:gd name="T17" fmla="*/ 111 h 111"/>
              <a:gd name="T18" fmla="*/ 348 w 553"/>
              <a:gd name="T19" fmla="*/ 21 h 111"/>
              <a:gd name="T20" fmla="*/ 389 w 553"/>
              <a:gd name="T21" fmla="*/ 21 h 111"/>
              <a:gd name="T22" fmla="*/ 477 w 553"/>
              <a:gd name="T23" fmla="*/ 3 h 111"/>
              <a:gd name="T24" fmla="*/ 543 w 553"/>
              <a:gd name="T25" fmla="*/ 58 h 111"/>
              <a:gd name="T26" fmla="*/ 550 w 553"/>
              <a:gd name="T27" fmla="*/ 66 h 111"/>
              <a:gd name="T28" fmla="*/ 544 w 553"/>
              <a:gd name="T29" fmla="*/ 65 h 111"/>
              <a:gd name="T30" fmla="*/ 530 w 553"/>
              <a:gd name="T31" fmla="*/ 62 h 111"/>
              <a:gd name="T32" fmla="*/ 525 w 553"/>
              <a:gd name="T33" fmla="*/ 62 h 111"/>
              <a:gd name="T34" fmla="*/ 534 w 553"/>
              <a:gd name="T35" fmla="*/ 57 h 111"/>
              <a:gd name="T36" fmla="*/ 500 w 553"/>
              <a:gd name="T37" fmla="*/ 43 h 111"/>
              <a:gd name="T38" fmla="*/ 516 w 553"/>
              <a:gd name="T39" fmla="*/ 49 h 111"/>
              <a:gd name="T40" fmla="*/ 516 w 553"/>
              <a:gd name="T41" fmla="*/ 52 h 111"/>
              <a:gd name="T42" fmla="*/ 529 w 553"/>
              <a:gd name="T43" fmla="*/ 50 h 111"/>
              <a:gd name="T44" fmla="*/ 469 w 553"/>
              <a:gd name="T45" fmla="*/ 22 h 111"/>
              <a:gd name="T46" fmla="*/ 471 w 553"/>
              <a:gd name="T47" fmla="*/ 30 h 111"/>
              <a:gd name="T48" fmla="*/ 492 w 553"/>
              <a:gd name="T49" fmla="*/ 34 h 111"/>
              <a:gd name="T50" fmla="*/ 497 w 553"/>
              <a:gd name="T51" fmla="*/ 36 h 111"/>
              <a:gd name="T52" fmla="*/ 501 w 553"/>
              <a:gd name="T53" fmla="*/ 36 h 111"/>
              <a:gd name="T54" fmla="*/ 502 w 553"/>
              <a:gd name="T55" fmla="*/ 38 h 111"/>
              <a:gd name="T56" fmla="*/ 495 w 553"/>
              <a:gd name="T57" fmla="*/ 42 h 111"/>
              <a:gd name="T58" fmla="*/ 494 w 553"/>
              <a:gd name="T59" fmla="*/ 49 h 111"/>
              <a:gd name="T60" fmla="*/ 494 w 553"/>
              <a:gd name="T61" fmla="*/ 49 h 111"/>
              <a:gd name="T62" fmla="*/ 492 w 553"/>
              <a:gd name="T63" fmla="*/ 47 h 111"/>
              <a:gd name="T64" fmla="*/ 483 w 553"/>
              <a:gd name="T65" fmla="*/ 47 h 111"/>
              <a:gd name="T66" fmla="*/ 492 w 553"/>
              <a:gd name="T67" fmla="*/ 39 h 111"/>
              <a:gd name="T68" fmla="*/ 480 w 553"/>
              <a:gd name="T69" fmla="*/ 37 h 111"/>
              <a:gd name="T70" fmla="*/ 481 w 553"/>
              <a:gd name="T71" fmla="*/ 44 h 111"/>
              <a:gd name="T72" fmla="*/ 463 w 553"/>
              <a:gd name="T73" fmla="*/ 44 h 111"/>
              <a:gd name="T74" fmla="*/ 468 w 553"/>
              <a:gd name="T75" fmla="*/ 49 h 111"/>
              <a:gd name="T76" fmla="*/ 458 w 553"/>
              <a:gd name="T77" fmla="*/ 53 h 111"/>
              <a:gd name="T78" fmla="*/ 463 w 553"/>
              <a:gd name="T79" fmla="*/ 32 h 111"/>
              <a:gd name="T80" fmla="*/ 465 w 553"/>
              <a:gd name="T81" fmla="*/ 33 h 111"/>
              <a:gd name="T82" fmla="*/ 457 w 553"/>
              <a:gd name="T83" fmla="*/ 37 h 111"/>
              <a:gd name="T84" fmla="*/ 459 w 553"/>
              <a:gd name="T85" fmla="*/ 43 h 111"/>
              <a:gd name="T86" fmla="*/ 423 w 553"/>
              <a:gd name="T87" fmla="*/ 27 h 111"/>
              <a:gd name="T88" fmla="*/ 456 w 553"/>
              <a:gd name="T89" fmla="*/ 32 h 111"/>
              <a:gd name="T90" fmla="*/ 180 w 553"/>
              <a:gd name="T91" fmla="*/ 52 h 111"/>
              <a:gd name="T92" fmla="*/ 391 w 553"/>
              <a:gd name="T93" fmla="*/ 37 h 111"/>
              <a:gd name="T94" fmla="*/ 434 w 553"/>
              <a:gd name="T95" fmla="*/ 33 h 111"/>
              <a:gd name="T96" fmla="*/ 360 w 553"/>
              <a:gd name="T97" fmla="*/ 27 h 111"/>
              <a:gd name="T98" fmla="*/ 232 w 553"/>
              <a:gd name="T99" fmla="*/ 40 h 111"/>
              <a:gd name="T100" fmla="*/ 115 w 553"/>
              <a:gd name="T101" fmla="*/ 6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3" h="111">
                <a:moveTo>
                  <a:pt x="548" y="70"/>
                </a:moveTo>
                <a:cubicBezTo>
                  <a:pt x="545" y="69"/>
                  <a:pt x="542" y="69"/>
                  <a:pt x="539" y="69"/>
                </a:cubicBezTo>
                <a:cubicBezTo>
                  <a:pt x="539" y="69"/>
                  <a:pt x="539" y="69"/>
                  <a:pt x="539" y="69"/>
                </a:cubicBezTo>
                <a:cubicBezTo>
                  <a:pt x="494" y="69"/>
                  <a:pt x="449" y="78"/>
                  <a:pt x="404" y="86"/>
                </a:cubicBezTo>
                <a:cubicBezTo>
                  <a:pt x="404" y="86"/>
                  <a:pt x="404" y="86"/>
                  <a:pt x="404" y="86"/>
                </a:cubicBezTo>
                <a:cubicBezTo>
                  <a:pt x="404" y="82"/>
                  <a:pt x="404" y="82"/>
                  <a:pt x="404" y="82"/>
                </a:cubicBezTo>
                <a:cubicBezTo>
                  <a:pt x="439" y="72"/>
                  <a:pt x="476" y="62"/>
                  <a:pt x="514" y="59"/>
                </a:cubicBezTo>
                <a:cubicBezTo>
                  <a:pt x="514" y="59"/>
                  <a:pt x="514" y="59"/>
                  <a:pt x="514" y="59"/>
                </a:cubicBezTo>
                <a:cubicBezTo>
                  <a:pt x="501" y="55"/>
                  <a:pt x="488" y="52"/>
                  <a:pt x="476" y="50"/>
                </a:cubicBezTo>
                <a:cubicBezTo>
                  <a:pt x="476" y="50"/>
                  <a:pt x="476" y="50"/>
                  <a:pt x="476" y="50"/>
                </a:cubicBezTo>
                <a:cubicBezTo>
                  <a:pt x="467" y="54"/>
                  <a:pt x="458" y="57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0" y="57"/>
                  <a:pt x="450" y="57"/>
                  <a:pt x="450" y="57"/>
                </a:cubicBezTo>
                <a:cubicBezTo>
                  <a:pt x="452" y="54"/>
                  <a:pt x="455" y="50"/>
                  <a:pt x="457" y="47"/>
                </a:cubicBezTo>
                <a:cubicBezTo>
                  <a:pt x="457" y="47"/>
                  <a:pt x="457" y="47"/>
                  <a:pt x="457" y="47"/>
                </a:cubicBezTo>
                <a:cubicBezTo>
                  <a:pt x="454" y="46"/>
                  <a:pt x="452" y="46"/>
                  <a:pt x="449" y="46"/>
                </a:cubicBezTo>
                <a:cubicBezTo>
                  <a:pt x="449" y="46"/>
                  <a:pt x="449" y="46"/>
                  <a:pt x="449" y="46"/>
                </a:cubicBezTo>
                <a:cubicBezTo>
                  <a:pt x="438" y="57"/>
                  <a:pt x="425" y="66"/>
                  <a:pt x="412" y="73"/>
                </a:cubicBezTo>
                <a:cubicBezTo>
                  <a:pt x="412" y="73"/>
                  <a:pt x="412" y="73"/>
                  <a:pt x="412" y="73"/>
                </a:cubicBezTo>
                <a:cubicBezTo>
                  <a:pt x="410" y="70"/>
                  <a:pt x="410" y="70"/>
                  <a:pt x="410" y="70"/>
                </a:cubicBezTo>
                <a:cubicBezTo>
                  <a:pt x="420" y="62"/>
                  <a:pt x="430" y="53"/>
                  <a:pt x="441" y="45"/>
                </a:cubicBezTo>
                <a:cubicBezTo>
                  <a:pt x="441" y="45"/>
                  <a:pt x="441" y="45"/>
                  <a:pt x="441" y="45"/>
                </a:cubicBezTo>
                <a:cubicBezTo>
                  <a:pt x="424" y="43"/>
                  <a:pt x="407" y="42"/>
                  <a:pt x="391" y="41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277" y="39"/>
                  <a:pt x="174" y="74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2" y="99"/>
                  <a:pt x="52" y="99"/>
                  <a:pt x="52" y="99"/>
                </a:cubicBezTo>
                <a:cubicBezTo>
                  <a:pt x="72" y="86"/>
                  <a:pt x="97" y="75"/>
                  <a:pt x="127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99" y="72"/>
                  <a:pt x="71" y="82"/>
                  <a:pt x="44" y="94"/>
                </a:cubicBezTo>
                <a:cubicBezTo>
                  <a:pt x="44" y="94"/>
                  <a:pt x="44" y="94"/>
                  <a:pt x="44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52" y="85"/>
                  <a:pt x="62" y="80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47" y="86"/>
                  <a:pt x="23" y="98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107"/>
                  <a:pt x="0" y="107"/>
                  <a:pt x="0" y="107"/>
                </a:cubicBezTo>
                <a:cubicBezTo>
                  <a:pt x="87" y="53"/>
                  <a:pt x="223" y="18"/>
                  <a:pt x="348" y="21"/>
                </a:cubicBezTo>
                <a:cubicBezTo>
                  <a:pt x="348" y="21"/>
                  <a:pt x="348" y="21"/>
                  <a:pt x="348" y="21"/>
                </a:cubicBezTo>
                <a:cubicBezTo>
                  <a:pt x="353" y="21"/>
                  <a:pt x="359" y="21"/>
                  <a:pt x="365" y="21"/>
                </a:cubicBezTo>
                <a:cubicBezTo>
                  <a:pt x="365" y="21"/>
                  <a:pt x="365" y="21"/>
                  <a:pt x="365" y="21"/>
                </a:cubicBezTo>
                <a:cubicBezTo>
                  <a:pt x="373" y="21"/>
                  <a:pt x="381" y="21"/>
                  <a:pt x="389" y="21"/>
                </a:cubicBezTo>
                <a:cubicBezTo>
                  <a:pt x="389" y="21"/>
                  <a:pt x="389" y="21"/>
                  <a:pt x="389" y="21"/>
                </a:cubicBezTo>
                <a:cubicBezTo>
                  <a:pt x="414" y="21"/>
                  <a:pt x="438" y="23"/>
                  <a:pt x="460" y="27"/>
                </a:cubicBezTo>
                <a:cubicBezTo>
                  <a:pt x="460" y="27"/>
                  <a:pt x="460" y="27"/>
                  <a:pt x="460" y="27"/>
                </a:cubicBezTo>
                <a:cubicBezTo>
                  <a:pt x="466" y="20"/>
                  <a:pt x="472" y="11"/>
                  <a:pt x="477" y="3"/>
                </a:cubicBezTo>
                <a:cubicBezTo>
                  <a:pt x="477" y="3"/>
                  <a:pt x="477" y="3"/>
                  <a:pt x="477" y="3"/>
                </a:cubicBezTo>
                <a:cubicBezTo>
                  <a:pt x="478" y="0"/>
                  <a:pt x="478" y="0"/>
                  <a:pt x="478" y="0"/>
                </a:cubicBezTo>
                <a:cubicBezTo>
                  <a:pt x="480" y="2"/>
                  <a:pt x="480" y="2"/>
                  <a:pt x="480" y="2"/>
                </a:cubicBezTo>
                <a:cubicBezTo>
                  <a:pt x="501" y="18"/>
                  <a:pt x="524" y="38"/>
                  <a:pt x="543" y="58"/>
                </a:cubicBezTo>
                <a:cubicBezTo>
                  <a:pt x="543" y="58"/>
                  <a:pt x="543" y="58"/>
                  <a:pt x="543" y="58"/>
                </a:cubicBezTo>
                <a:cubicBezTo>
                  <a:pt x="547" y="61"/>
                  <a:pt x="547" y="61"/>
                  <a:pt x="547" y="61"/>
                </a:cubicBezTo>
                <a:cubicBezTo>
                  <a:pt x="545" y="61"/>
                  <a:pt x="545" y="61"/>
                  <a:pt x="545" y="61"/>
                </a:cubicBezTo>
                <a:cubicBezTo>
                  <a:pt x="547" y="63"/>
                  <a:pt x="548" y="64"/>
                  <a:pt x="550" y="66"/>
                </a:cubicBezTo>
                <a:cubicBezTo>
                  <a:pt x="550" y="66"/>
                  <a:pt x="550" y="66"/>
                  <a:pt x="550" y="66"/>
                </a:cubicBezTo>
                <a:cubicBezTo>
                  <a:pt x="553" y="70"/>
                  <a:pt x="553" y="70"/>
                  <a:pt x="553" y="70"/>
                </a:cubicBezTo>
                <a:cubicBezTo>
                  <a:pt x="548" y="70"/>
                  <a:pt x="548" y="70"/>
                  <a:pt x="548" y="70"/>
                </a:cubicBezTo>
                <a:close/>
                <a:moveTo>
                  <a:pt x="540" y="65"/>
                </a:moveTo>
                <a:cubicBezTo>
                  <a:pt x="541" y="65"/>
                  <a:pt x="542" y="65"/>
                  <a:pt x="544" y="65"/>
                </a:cubicBezTo>
                <a:cubicBezTo>
                  <a:pt x="544" y="65"/>
                  <a:pt x="544" y="65"/>
                  <a:pt x="544" y="65"/>
                </a:cubicBezTo>
                <a:cubicBezTo>
                  <a:pt x="542" y="64"/>
                  <a:pt x="541" y="63"/>
                  <a:pt x="540" y="61"/>
                </a:cubicBezTo>
                <a:cubicBezTo>
                  <a:pt x="540" y="61"/>
                  <a:pt x="540" y="61"/>
                  <a:pt x="540" y="61"/>
                </a:cubicBezTo>
                <a:cubicBezTo>
                  <a:pt x="537" y="61"/>
                  <a:pt x="533" y="61"/>
                  <a:pt x="530" y="62"/>
                </a:cubicBezTo>
                <a:cubicBezTo>
                  <a:pt x="530" y="62"/>
                  <a:pt x="530" y="62"/>
                  <a:pt x="530" y="62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8" y="63"/>
                  <a:pt x="526" y="62"/>
                  <a:pt x="525" y="62"/>
                </a:cubicBezTo>
                <a:cubicBezTo>
                  <a:pt x="525" y="62"/>
                  <a:pt x="525" y="62"/>
                  <a:pt x="525" y="62"/>
                </a:cubicBezTo>
                <a:cubicBezTo>
                  <a:pt x="500" y="63"/>
                  <a:pt x="476" y="68"/>
                  <a:pt x="452" y="73"/>
                </a:cubicBezTo>
                <a:cubicBezTo>
                  <a:pt x="452" y="73"/>
                  <a:pt x="452" y="73"/>
                  <a:pt x="452" y="73"/>
                </a:cubicBezTo>
                <a:cubicBezTo>
                  <a:pt x="481" y="69"/>
                  <a:pt x="510" y="65"/>
                  <a:pt x="540" y="65"/>
                </a:cubicBezTo>
                <a:close/>
                <a:moveTo>
                  <a:pt x="534" y="57"/>
                </a:moveTo>
                <a:cubicBezTo>
                  <a:pt x="524" y="51"/>
                  <a:pt x="513" y="46"/>
                  <a:pt x="500" y="42"/>
                </a:cubicBezTo>
                <a:cubicBezTo>
                  <a:pt x="500" y="42"/>
                  <a:pt x="500" y="42"/>
                  <a:pt x="500" y="42"/>
                </a:cubicBezTo>
                <a:cubicBezTo>
                  <a:pt x="500" y="42"/>
                  <a:pt x="500" y="43"/>
                  <a:pt x="500" y="43"/>
                </a:cubicBezTo>
                <a:cubicBezTo>
                  <a:pt x="500" y="43"/>
                  <a:pt x="500" y="43"/>
                  <a:pt x="500" y="43"/>
                </a:cubicBezTo>
                <a:cubicBezTo>
                  <a:pt x="505" y="45"/>
                  <a:pt x="510" y="47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6" y="49"/>
                  <a:pt x="516" y="49"/>
                  <a:pt x="516" y="49"/>
                </a:cubicBezTo>
                <a:cubicBezTo>
                  <a:pt x="516" y="49"/>
                  <a:pt x="516" y="50"/>
                  <a:pt x="516" y="51"/>
                </a:cubicBezTo>
                <a:cubicBezTo>
                  <a:pt x="516" y="51"/>
                  <a:pt x="516" y="51"/>
                  <a:pt x="516" y="51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20" y="54"/>
                  <a:pt x="524" y="56"/>
                  <a:pt x="527" y="58"/>
                </a:cubicBezTo>
                <a:cubicBezTo>
                  <a:pt x="527" y="58"/>
                  <a:pt x="527" y="58"/>
                  <a:pt x="527" y="58"/>
                </a:cubicBezTo>
                <a:cubicBezTo>
                  <a:pt x="529" y="57"/>
                  <a:pt x="532" y="57"/>
                  <a:pt x="534" y="57"/>
                </a:cubicBezTo>
                <a:close/>
                <a:moveTo>
                  <a:pt x="529" y="50"/>
                </a:moveTo>
                <a:cubicBezTo>
                  <a:pt x="514" y="34"/>
                  <a:pt x="496" y="19"/>
                  <a:pt x="479" y="7"/>
                </a:cubicBezTo>
                <a:cubicBezTo>
                  <a:pt x="479" y="7"/>
                  <a:pt x="479" y="7"/>
                  <a:pt x="479" y="7"/>
                </a:cubicBezTo>
                <a:cubicBezTo>
                  <a:pt x="476" y="12"/>
                  <a:pt x="473" y="17"/>
                  <a:pt x="469" y="22"/>
                </a:cubicBezTo>
                <a:cubicBezTo>
                  <a:pt x="469" y="22"/>
                  <a:pt x="469" y="22"/>
                  <a:pt x="469" y="22"/>
                </a:cubicBezTo>
                <a:cubicBezTo>
                  <a:pt x="471" y="21"/>
                  <a:pt x="472" y="19"/>
                  <a:pt x="474" y="18"/>
                </a:cubicBezTo>
                <a:cubicBezTo>
                  <a:pt x="474" y="18"/>
                  <a:pt x="474" y="18"/>
                  <a:pt x="474" y="18"/>
                </a:cubicBezTo>
                <a:cubicBezTo>
                  <a:pt x="477" y="21"/>
                  <a:pt x="477" y="21"/>
                  <a:pt x="477" y="21"/>
                </a:cubicBezTo>
                <a:cubicBezTo>
                  <a:pt x="475" y="23"/>
                  <a:pt x="473" y="26"/>
                  <a:pt x="471" y="30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7" y="31"/>
                  <a:pt x="482" y="32"/>
                  <a:pt x="487" y="33"/>
                </a:cubicBezTo>
                <a:cubicBezTo>
                  <a:pt x="487" y="33"/>
                  <a:pt x="487" y="33"/>
                  <a:pt x="487" y="33"/>
                </a:cubicBezTo>
                <a:cubicBezTo>
                  <a:pt x="489" y="33"/>
                  <a:pt x="491" y="34"/>
                  <a:pt x="492" y="34"/>
                </a:cubicBezTo>
                <a:cubicBezTo>
                  <a:pt x="492" y="34"/>
                  <a:pt x="492" y="34"/>
                  <a:pt x="492" y="34"/>
                </a:cubicBezTo>
                <a:cubicBezTo>
                  <a:pt x="492" y="35"/>
                  <a:pt x="492" y="35"/>
                  <a:pt x="492" y="35"/>
                </a:cubicBezTo>
                <a:cubicBezTo>
                  <a:pt x="494" y="35"/>
                  <a:pt x="495" y="36"/>
                  <a:pt x="497" y="3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36"/>
                  <a:pt x="498" y="36"/>
                  <a:pt x="498" y="35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500" y="34"/>
                  <a:pt x="500" y="34"/>
                  <a:pt x="500" y="34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6"/>
                  <a:pt x="502" y="37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11" y="41"/>
                  <a:pt x="521" y="45"/>
                  <a:pt x="529" y="50"/>
                </a:cubicBezTo>
                <a:close/>
                <a:moveTo>
                  <a:pt x="496" y="41"/>
                </a:moveTo>
                <a:cubicBezTo>
                  <a:pt x="496" y="41"/>
                  <a:pt x="496" y="42"/>
                  <a:pt x="495" y="42"/>
                </a:cubicBezTo>
                <a:cubicBezTo>
                  <a:pt x="495" y="42"/>
                  <a:pt x="495" y="42"/>
                  <a:pt x="495" y="42"/>
                </a:cubicBezTo>
                <a:cubicBezTo>
                  <a:pt x="495" y="42"/>
                  <a:pt x="496" y="42"/>
                  <a:pt x="496" y="42"/>
                </a:cubicBezTo>
                <a:cubicBezTo>
                  <a:pt x="496" y="42"/>
                  <a:pt x="496" y="42"/>
                  <a:pt x="496" y="42"/>
                </a:cubicBezTo>
                <a:cubicBezTo>
                  <a:pt x="496" y="42"/>
                  <a:pt x="496" y="42"/>
                  <a:pt x="496" y="41"/>
                </a:cubicBezTo>
                <a:close/>
                <a:moveTo>
                  <a:pt x="494" y="49"/>
                </a:move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49"/>
                  <a:pt x="494" y="49"/>
                  <a:pt x="494" y="49"/>
                </a:cubicBezTo>
                <a:close/>
                <a:moveTo>
                  <a:pt x="493" y="48"/>
                </a:moveTo>
                <a:cubicBezTo>
                  <a:pt x="493" y="49"/>
                  <a:pt x="493" y="49"/>
                  <a:pt x="493" y="49"/>
                </a:cubicBezTo>
                <a:cubicBezTo>
                  <a:pt x="493" y="48"/>
                  <a:pt x="493" y="48"/>
                  <a:pt x="493" y="48"/>
                </a:cubicBezTo>
                <a:close/>
                <a:moveTo>
                  <a:pt x="492" y="47"/>
                </a:moveTo>
                <a:cubicBezTo>
                  <a:pt x="490" y="47"/>
                  <a:pt x="489" y="46"/>
                  <a:pt x="487" y="46"/>
                </a:cubicBezTo>
                <a:cubicBezTo>
                  <a:pt x="487" y="46"/>
                  <a:pt x="487" y="46"/>
                  <a:pt x="487" y="46"/>
                </a:cubicBezTo>
                <a:cubicBezTo>
                  <a:pt x="486" y="46"/>
                  <a:pt x="484" y="47"/>
                  <a:pt x="483" y="47"/>
                </a:cubicBezTo>
                <a:cubicBezTo>
                  <a:pt x="483" y="47"/>
                  <a:pt x="483" y="47"/>
                  <a:pt x="483" y="47"/>
                </a:cubicBezTo>
                <a:cubicBezTo>
                  <a:pt x="486" y="48"/>
                  <a:pt x="488" y="48"/>
                  <a:pt x="491" y="49"/>
                </a:cubicBezTo>
                <a:cubicBezTo>
                  <a:pt x="491" y="49"/>
                  <a:pt x="491" y="49"/>
                  <a:pt x="491" y="49"/>
                </a:cubicBezTo>
                <a:cubicBezTo>
                  <a:pt x="491" y="48"/>
                  <a:pt x="492" y="48"/>
                  <a:pt x="492" y="47"/>
                </a:cubicBezTo>
                <a:close/>
                <a:moveTo>
                  <a:pt x="492" y="39"/>
                </a:moveTo>
                <a:cubicBezTo>
                  <a:pt x="490" y="39"/>
                  <a:pt x="488" y="38"/>
                  <a:pt x="487" y="38"/>
                </a:cubicBezTo>
                <a:cubicBezTo>
                  <a:pt x="487" y="38"/>
                  <a:pt x="487" y="38"/>
                  <a:pt x="487" y="38"/>
                </a:cubicBezTo>
                <a:cubicBezTo>
                  <a:pt x="484" y="37"/>
                  <a:pt x="482" y="37"/>
                  <a:pt x="480" y="37"/>
                </a:cubicBezTo>
                <a:cubicBezTo>
                  <a:pt x="480" y="37"/>
                  <a:pt x="480" y="37"/>
                  <a:pt x="480" y="37"/>
                </a:cubicBezTo>
                <a:cubicBezTo>
                  <a:pt x="483" y="38"/>
                  <a:pt x="486" y="39"/>
                  <a:pt x="490" y="40"/>
                </a:cubicBezTo>
                <a:cubicBezTo>
                  <a:pt x="490" y="40"/>
                  <a:pt x="490" y="40"/>
                  <a:pt x="490" y="40"/>
                </a:cubicBezTo>
                <a:cubicBezTo>
                  <a:pt x="490" y="40"/>
                  <a:pt x="491" y="39"/>
                  <a:pt x="492" y="39"/>
                </a:cubicBezTo>
                <a:close/>
                <a:moveTo>
                  <a:pt x="481" y="44"/>
                </a:moveTo>
                <a:cubicBezTo>
                  <a:pt x="476" y="42"/>
                  <a:pt x="471" y="41"/>
                  <a:pt x="466" y="40"/>
                </a:cubicBezTo>
                <a:cubicBezTo>
                  <a:pt x="466" y="40"/>
                  <a:pt x="466" y="40"/>
                  <a:pt x="466" y="40"/>
                </a:cubicBezTo>
                <a:cubicBezTo>
                  <a:pt x="465" y="41"/>
                  <a:pt x="464" y="42"/>
                  <a:pt x="463" y="44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67" y="44"/>
                  <a:pt x="472" y="45"/>
                  <a:pt x="476" y="46"/>
                </a:cubicBezTo>
                <a:cubicBezTo>
                  <a:pt x="476" y="46"/>
                  <a:pt x="476" y="46"/>
                  <a:pt x="476" y="46"/>
                </a:cubicBezTo>
                <a:cubicBezTo>
                  <a:pt x="477" y="45"/>
                  <a:pt x="479" y="45"/>
                  <a:pt x="481" y="44"/>
                </a:cubicBezTo>
                <a:close/>
                <a:moveTo>
                  <a:pt x="468" y="49"/>
                </a:moveTo>
                <a:cubicBezTo>
                  <a:pt x="466" y="48"/>
                  <a:pt x="463" y="48"/>
                  <a:pt x="461" y="48"/>
                </a:cubicBezTo>
                <a:cubicBezTo>
                  <a:pt x="461" y="48"/>
                  <a:pt x="461" y="48"/>
                  <a:pt x="461" y="48"/>
                </a:cubicBezTo>
                <a:cubicBezTo>
                  <a:pt x="460" y="49"/>
                  <a:pt x="459" y="51"/>
                  <a:pt x="458" y="53"/>
                </a:cubicBezTo>
                <a:cubicBezTo>
                  <a:pt x="458" y="53"/>
                  <a:pt x="458" y="53"/>
                  <a:pt x="458" y="53"/>
                </a:cubicBezTo>
                <a:cubicBezTo>
                  <a:pt x="461" y="51"/>
                  <a:pt x="465" y="50"/>
                  <a:pt x="468" y="49"/>
                </a:cubicBezTo>
                <a:close/>
                <a:moveTo>
                  <a:pt x="465" y="32"/>
                </a:moveTo>
                <a:cubicBezTo>
                  <a:pt x="464" y="32"/>
                  <a:pt x="464" y="32"/>
                  <a:pt x="463" y="32"/>
                </a:cubicBezTo>
                <a:cubicBezTo>
                  <a:pt x="463" y="32"/>
                  <a:pt x="463" y="32"/>
                  <a:pt x="463" y="32"/>
                </a:cubicBezTo>
                <a:cubicBezTo>
                  <a:pt x="463" y="32"/>
                  <a:pt x="463" y="33"/>
                  <a:pt x="462" y="33"/>
                </a:cubicBezTo>
                <a:cubicBezTo>
                  <a:pt x="462" y="33"/>
                  <a:pt x="462" y="33"/>
                  <a:pt x="462" y="33"/>
                </a:cubicBezTo>
                <a:cubicBezTo>
                  <a:pt x="463" y="33"/>
                  <a:pt x="464" y="33"/>
                  <a:pt x="465" y="33"/>
                </a:cubicBezTo>
                <a:cubicBezTo>
                  <a:pt x="465" y="33"/>
                  <a:pt x="465" y="33"/>
                  <a:pt x="465" y="33"/>
                </a:cubicBezTo>
                <a:cubicBezTo>
                  <a:pt x="465" y="33"/>
                  <a:pt x="465" y="33"/>
                  <a:pt x="465" y="32"/>
                </a:cubicBezTo>
                <a:close/>
                <a:moveTo>
                  <a:pt x="462" y="39"/>
                </a:moveTo>
                <a:cubicBezTo>
                  <a:pt x="460" y="38"/>
                  <a:pt x="459" y="38"/>
                  <a:pt x="457" y="37"/>
                </a:cubicBezTo>
                <a:cubicBezTo>
                  <a:pt x="457" y="37"/>
                  <a:pt x="457" y="37"/>
                  <a:pt x="457" y="37"/>
                </a:cubicBezTo>
                <a:cubicBezTo>
                  <a:pt x="456" y="39"/>
                  <a:pt x="454" y="41"/>
                  <a:pt x="453" y="42"/>
                </a:cubicBezTo>
                <a:cubicBezTo>
                  <a:pt x="453" y="42"/>
                  <a:pt x="453" y="42"/>
                  <a:pt x="453" y="42"/>
                </a:cubicBezTo>
                <a:cubicBezTo>
                  <a:pt x="455" y="42"/>
                  <a:pt x="457" y="43"/>
                  <a:pt x="459" y="43"/>
                </a:cubicBezTo>
                <a:cubicBezTo>
                  <a:pt x="459" y="43"/>
                  <a:pt x="459" y="43"/>
                  <a:pt x="459" y="43"/>
                </a:cubicBezTo>
                <a:cubicBezTo>
                  <a:pt x="460" y="42"/>
                  <a:pt x="461" y="40"/>
                  <a:pt x="462" y="39"/>
                </a:cubicBezTo>
                <a:close/>
                <a:moveTo>
                  <a:pt x="457" y="31"/>
                </a:moveTo>
                <a:cubicBezTo>
                  <a:pt x="446" y="29"/>
                  <a:pt x="435" y="28"/>
                  <a:pt x="423" y="27"/>
                </a:cubicBezTo>
                <a:cubicBezTo>
                  <a:pt x="423" y="27"/>
                  <a:pt x="423" y="27"/>
                  <a:pt x="423" y="27"/>
                </a:cubicBezTo>
                <a:cubicBezTo>
                  <a:pt x="425" y="27"/>
                  <a:pt x="426" y="27"/>
                  <a:pt x="428" y="27"/>
                </a:cubicBezTo>
                <a:cubicBezTo>
                  <a:pt x="428" y="27"/>
                  <a:pt x="428" y="27"/>
                  <a:pt x="428" y="27"/>
                </a:cubicBezTo>
                <a:cubicBezTo>
                  <a:pt x="437" y="29"/>
                  <a:pt x="447" y="30"/>
                  <a:pt x="456" y="32"/>
                </a:cubicBezTo>
                <a:cubicBezTo>
                  <a:pt x="456" y="32"/>
                  <a:pt x="456" y="32"/>
                  <a:pt x="456" y="32"/>
                </a:cubicBezTo>
                <a:cubicBezTo>
                  <a:pt x="457" y="32"/>
                  <a:pt x="457" y="31"/>
                  <a:pt x="457" y="31"/>
                </a:cubicBezTo>
                <a:close/>
                <a:moveTo>
                  <a:pt x="451" y="37"/>
                </a:moveTo>
                <a:cubicBezTo>
                  <a:pt x="360" y="36"/>
                  <a:pt x="268" y="36"/>
                  <a:pt x="180" y="52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36" y="64"/>
                  <a:pt x="96" y="79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180" y="68"/>
                  <a:pt x="281" y="35"/>
                  <a:pt x="391" y="37"/>
                </a:cubicBezTo>
                <a:cubicBezTo>
                  <a:pt x="391" y="37"/>
                  <a:pt x="391" y="37"/>
                  <a:pt x="391" y="37"/>
                </a:cubicBezTo>
                <a:cubicBezTo>
                  <a:pt x="409" y="38"/>
                  <a:pt x="427" y="39"/>
                  <a:pt x="445" y="41"/>
                </a:cubicBezTo>
                <a:cubicBezTo>
                  <a:pt x="445" y="41"/>
                  <a:pt x="445" y="41"/>
                  <a:pt x="445" y="41"/>
                </a:cubicBezTo>
                <a:cubicBezTo>
                  <a:pt x="447" y="40"/>
                  <a:pt x="449" y="38"/>
                  <a:pt x="451" y="37"/>
                </a:cubicBezTo>
                <a:close/>
                <a:moveTo>
                  <a:pt x="434" y="33"/>
                </a:moveTo>
                <a:cubicBezTo>
                  <a:pt x="432" y="32"/>
                  <a:pt x="429" y="32"/>
                  <a:pt x="427" y="31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06" y="29"/>
                  <a:pt x="383" y="27"/>
                  <a:pt x="360" y="27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50" y="26"/>
                  <a:pt x="340" y="27"/>
                  <a:pt x="330" y="27"/>
                </a:cubicBezTo>
                <a:cubicBezTo>
                  <a:pt x="330" y="27"/>
                  <a:pt x="330" y="27"/>
                  <a:pt x="330" y="27"/>
                </a:cubicBezTo>
                <a:cubicBezTo>
                  <a:pt x="297" y="29"/>
                  <a:pt x="264" y="34"/>
                  <a:pt x="232" y="40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98" y="32"/>
                  <a:pt x="366" y="32"/>
                  <a:pt x="434" y="33"/>
                </a:cubicBezTo>
                <a:close/>
                <a:moveTo>
                  <a:pt x="241" y="34"/>
                </a:moveTo>
                <a:cubicBezTo>
                  <a:pt x="196" y="41"/>
                  <a:pt x="153" y="51"/>
                  <a:pt x="115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36" y="57"/>
                  <a:pt x="157" y="52"/>
                  <a:pt x="179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99" y="43"/>
                  <a:pt x="220" y="38"/>
                  <a:pt x="241" y="3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72468" tIns="36239" rIns="72468" bIns="362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57200" y="1276773"/>
            <a:ext cx="3016360" cy="1901752"/>
            <a:chOff x="543512" y="1276773"/>
            <a:chExt cx="3016360" cy="1901752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543512" y="1276773"/>
              <a:ext cx="3016360" cy="1901751"/>
              <a:chOff x="2862401" y="4514898"/>
              <a:chExt cx="2394858" cy="165850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62401" y="4514898"/>
                <a:ext cx="2394858" cy="16585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862401" y="4514898"/>
                <a:ext cx="2394858" cy="165850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43512" y="2627435"/>
              <a:ext cx="3016360" cy="551090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ELECTRIFICATION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43512" y="1276773"/>
              <a:ext cx="743187" cy="73152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>
              <a:noAutofit/>
            </a:bodyPr>
            <a:lstStyle/>
            <a:p>
              <a:pPr algn="ctr"/>
              <a:r>
                <a:rPr lang="en-US" sz="6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33640" y="1276773"/>
            <a:ext cx="3016360" cy="1881395"/>
            <a:chOff x="5818238" y="1276773"/>
            <a:chExt cx="3016360" cy="1881395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818238" y="1276773"/>
              <a:ext cx="3016360" cy="1881395"/>
              <a:chOff x="5338341" y="1631617"/>
              <a:chExt cx="3844638" cy="266622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38341" y="1631617"/>
                <a:ext cx="3844638" cy="2666224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338341" y="1631617"/>
                <a:ext cx="3844637" cy="266622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818238" y="2237746"/>
              <a:ext cx="3016360" cy="920422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SMART TRANSPORTATION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8091411" y="1276773"/>
              <a:ext cx="743187" cy="73152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>
              <a:noAutofit/>
            </a:bodyPr>
            <a:lstStyle/>
            <a:p>
              <a:pPr algn="ctr"/>
              <a:r>
                <a:rPr lang="en-US" sz="6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45420" y="3668955"/>
            <a:ext cx="3016360" cy="1950395"/>
            <a:chOff x="2999110" y="3668955"/>
            <a:chExt cx="3016360" cy="1950395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2999110" y="3668955"/>
              <a:ext cx="3016360" cy="1950395"/>
              <a:chOff x="626652" y="1457079"/>
              <a:chExt cx="3193142" cy="2198955"/>
            </a:xfrm>
          </p:grpSpPr>
          <p:pic>
            <p:nvPicPr>
              <p:cNvPr id="5" name="Picture 8" descr="image00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189"/>
              <a:stretch>
                <a:fillRect/>
              </a:stretch>
            </p:blipFill>
            <p:spPr bwMode="auto">
              <a:xfrm>
                <a:off x="626652" y="1457080"/>
                <a:ext cx="3193142" cy="2198954"/>
              </a:xfrm>
              <a:prstGeom prst="rect">
                <a:avLst/>
              </a:prstGeom>
              <a:noFill/>
            </p:spPr>
          </p:pic>
          <p:sp>
            <p:nvSpPr>
              <p:cNvPr id="6" name="Freeform 5"/>
              <p:cNvSpPr/>
              <p:nvPr/>
            </p:nvSpPr>
            <p:spPr>
              <a:xfrm rot="21402825">
                <a:off x="2459969" y="2951528"/>
                <a:ext cx="319178" cy="55429"/>
              </a:xfrm>
              <a:custGeom>
                <a:avLst/>
                <a:gdLst>
                  <a:gd name="connsiteX0" fmla="*/ 0 w 838899"/>
                  <a:gd name="connsiteY0" fmla="*/ 0 h 126000"/>
                  <a:gd name="connsiteX1" fmla="*/ 838899 w 838899"/>
                  <a:gd name="connsiteY1" fmla="*/ 0 h 126000"/>
                  <a:gd name="connsiteX2" fmla="*/ 838899 w 838899"/>
                  <a:gd name="connsiteY2" fmla="*/ 126000 h 126000"/>
                  <a:gd name="connsiteX3" fmla="*/ 0 w 838899"/>
                  <a:gd name="connsiteY3" fmla="*/ 126000 h 126000"/>
                  <a:gd name="connsiteX4" fmla="*/ 0 w 838899"/>
                  <a:gd name="connsiteY4" fmla="*/ 0 h 126000"/>
                  <a:gd name="connsiteX0" fmla="*/ 819 w 838899"/>
                  <a:gd name="connsiteY0" fmla="*/ 0 h 140264"/>
                  <a:gd name="connsiteX1" fmla="*/ 838899 w 838899"/>
                  <a:gd name="connsiteY1" fmla="*/ 14264 h 140264"/>
                  <a:gd name="connsiteX2" fmla="*/ 838899 w 838899"/>
                  <a:gd name="connsiteY2" fmla="*/ 140264 h 140264"/>
                  <a:gd name="connsiteX3" fmla="*/ 0 w 838899"/>
                  <a:gd name="connsiteY3" fmla="*/ 140264 h 140264"/>
                  <a:gd name="connsiteX4" fmla="*/ 819 w 838899"/>
                  <a:gd name="connsiteY4" fmla="*/ 0 h 140264"/>
                  <a:gd name="connsiteX0" fmla="*/ 819 w 896225"/>
                  <a:gd name="connsiteY0" fmla="*/ 0 h 140264"/>
                  <a:gd name="connsiteX1" fmla="*/ 896225 w 896225"/>
                  <a:gd name="connsiteY1" fmla="*/ 3291 h 140264"/>
                  <a:gd name="connsiteX2" fmla="*/ 838899 w 896225"/>
                  <a:gd name="connsiteY2" fmla="*/ 140264 h 140264"/>
                  <a:gd name="connsiteX3" fmla="*/ 0 w 896225"/>
                  <a:gd name="connsiteY3" fmla="*/ 140264 h 140264"/>
                  <a:gd name="connsiteX4" fmla="*/ 819 w 896225"/>
                  <a:gd name="connsiteY4" fmla="*/ 0 h 140264"/>
                  <a:gd name="connsiteX0" fmla="*/ 819 w 896225"/>
                  <a:gd name="connsiteY0" fmla="*/ 0 h 157807"/>
                  <a:gd name="connsiteX1" fmla="*/ 896225 w 896225"/>
                  <a:gd name="connsiteY1" fmla="*/ 3291 h 157807"/>
                  <a:gd name="connsiteX2" fmla="*/ 895218 w 896225"/>
                  <a:gd name="connsiteY2" fmla="*/ 157807 h 157807"/>
                  <a:gd name="connsiteX3" fmla="*/ 0 w 896225"/>
                  <a:gd name="connsiteY3" fmla="*/ 140264 h 157807"/>
                  <a:gd name="connsiteX4" fmla="*/ 819 w 896225"/>
                  <a:gd name="connsiteY4" fmla="*/ 0 h 157807"/>
                  <a:gd name="connsiteX0" fmla="*/ 8143 w 903549"/>
                  <a:gd name="connsiteY0" fmla="*/ 0 h 157807"/>
                  <a:gd name="connsiteX1" fmla="*/ 903549 w 903549"/>
                  <a:gd name="connsiteY1" fmla="*/ 3291 h 157807"/>
                  <a:gd name="connsiteX2" fmla="*/ 902542 w 903549"/>
                  <a:gd name="connsiteY2" fmla="*/ 157807 h 157807"/>
                  <a:gd name="connsiteX3" fmla="*/ 0 w 903549"/>
                  <a:gd name="connsiteY3" fmla="*/ 127541 h 157807"/>
                  <a:gd name="connsiteX4" fmla="*/ 8143 w 903549"/>
                  <a:gd name="connsiteY4" fmla="*/ 0 h 157807"/>
                  <a:gd name="connsiteX0" fmla="*/ 8143 w 910812"/>
                  <a:gd name="connsiteY0" fmla="*/ 0 h 157807"/>
                  <a:gd name="connsiteX1" fmla="*/ 910812 w 910812"/>
                  <a:gd name="connsiteY1" fmla="*/ 31325 h 157807"/>
                  <a:gd name="connsiteX2" fmla="*/ 902542 w 910812"/>
                  <a:gd name="connsiteY2" fmla="*/ 157807 h 157807"/>
                  <a:gd name="connsiteX3" fmla="*/ 0 w 910812"/>
                  <a:gd name="connsiteY3" fmla="*/ 127541 h 157807"/>
                  <a:gd name="connsiteX4" fmla="*/ 8143 w 910812"/>
                  <a:gd name="connsiteY4" fmla="*/ 0 h 157807"/>
                  <a:gd name="connsiteX0" fmla="*/ 8143 w 918188"/>
                  <a:gd name="connsiteY0" fmla="*/ 0 h 157807"/>
                  <a:gd name="connsiteX1" fmla="*/ 918188 w 918188"/>
                  <a:gd name="connsiteY1" fmla="*/ 29363 h 157807"/>
                  <a:gd name="connsiteX2" fmla="*/ 902542 w 918188"/>
                  <a:gd name="connsiteY2" fmla="*/ 157807 h 157807"/>
                  <a:gd name="connsiteX3" fmla="*/ 0 w 918188"/>
                  <a:gd name="connsiteY3" fmla="*/ 127541 h 157807"/>
                  <a:gd name="connsiteX4" fmla="*/ 8143 w 918188"/>
                  <a:gd name="connsiteY4" fmla="*/ 0 h 157807"/>
                  <a:gd name="connsiteX0" fmla="*/ 8143 w 904334"/>
                  <a:gd name="connsiteY0" fmla="*/ 0 h 157807"/>
                  <a:gd name="connsiteX1" fmla="*/ 904334 w 904334"/>
                  <a:gd name="connsiteY1" fmla="*/ 21412 h 157807"/>
                  <a:gd name="connsiteX2" fmla="*/ 902542 w 904334"/>
                  <a:gd name="connsiteY2" fmla="*/ 157807 h 157807"/>
                  <a:gd name="connsiteX3" fmla="*/ 0 w 904334"/>
                  <a:gd name="connsiteY3" fmla="*/ 127541 h 157807"/>
                  <a:gd name="connsiteX4" fmla="*/ 8143 w 904334"/>
                  <a:gd name="connsiteY4" fmla="*/ 0 h 15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334" h="157807">
                    <a:moveTo>
                      <a:pt x="8143" y="0"/>
                    </a:moveTo>
                    <a:lnTo>
                      <a:pt x="904334" y="21412"/>
                    </a:lnTo>
                    <a:cubicBezTo>
                      <a:pt x="903998" y="72917"/>
                      <a:pt x="902878" y="106302"/>
                      <a:pt x="902542" y="157807"/>
                    </a:cubicBezTo>
                    <a:lnTo>
                      <a:pt x="0" y="127541"/>
                    </a:lnTo>
                    <a:lnTo>
                      <a:pt x="8143" y="0"/>
                    </a:lnTo>
                    <a:close/>
                  </a:path>
                </a:pathLst>
              </a:cu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6652" y="1457079"/>
                <a:ext cx="3193141" cy="219895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99110" y="4796390"/>
              <a:ext cx="2993512" cy="822960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AUTONOMOUS VEHICLES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2999110" y="3668955"/>
              <a:ext cx="743187" cy="73152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>
              <a:noAutofit/>
            </a:bodyPr>
            <a:lstStyle/>
            <a:p>
              <a:pPr algn="ctr"/>
              <a:r>
                <a:rPr lang="en-US" sz="6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6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Freeform 78"/>
          <p:cNvSpPr>
            <a:spLocks noEditPoints="1"/>
          </p:cNvSpPr>
          <p:nvPr/>
        </p:nvSpPr>
        <p:spPr bwMode="gray">
          <a:xfrm rot="2472351" flipV="1">
            <a:off x="1793609" y="3883298"/>
            <a:ext cx="1459269" cy="794407"/>
          </a:xfrm>
          <a:custGeom>
            <a:avLst/>
            <a:gdLst>
              <a:gd name="T0" fmla="*/ 404 w 553"/>
              <a:gd name="T1" fmla="*/ 86 h 111"/>
              <a:gd name="T2" fmla="*/ 514 w 553"/>
              <a:gd name="T3" fmla="*/ 59 h 111"/>
              <a:gd name="T4" fmla="*/ 453 w 553"/>
              <a:gd name="T5" fmla="*/ 60 h 111"/>
              <a:gd name="T6" fmla="*/ 449 w 553"/>
              <a:gd name="T7" fmla="*/ 46 h 111"/>
              <a:gd name="T8" fmla="*/ 410 w 553"/>
              <a:gd name="T9" fmla="*/ 70 h 111"/>
              <a:gd name="T10" fmla="*/ 391 w 553"/>
              <a:gd name="T11" fmla="*/ 41 h 111"/>
              <a:gd name="T12" fmla="*/ 127 w 553"/>
              <a:gd name="T13" fmla="*/ 64 h 111"/>
              <a:gd name="T14" fmla="*/ 43 w 553"/>
              <a:gd name="T15" fmla="*/ 90 h 111"/>
              <a:gd name="T16" fmla="*/ 2 w 553"/>
              <a:gd name="T17" fmla="*/ 111 h 111"/>
              <a:gd name="T18" fmla="*/ 348 w 553"/>
              <a:gd name="T19" fmla="*/ 21 h 111"/>
              <a:gd name="T20" fmla="*/ 389 w 553"/>
              <a:gd name="T21" fmla="*/ 21 h 111"/>
              <a:gd name="T22" fmla="*/ 477 w 553"/>
              <a:gd name="T23" fmla="*/ 3 h 111"/>
              <a:gd name="T24" fmla="*/ 543 w 553"/>
              <a:gd name="T25" fmla="*/ 58 h 111"/>
              <a:gd name="T26" fmla="*/ 550 w 553"/>
              <a:gd name="T27" fmla="*/ 66 h 111"/>
              <a:gd name="T28" fmla="*/ 544 w 553"/>
              <a:gd name="T29" fmla="*/ 65 h 111"/>
              <a:gd name="T30" fmla="*/ 530 w 553"/>
              <a:gd name="T31" fmla="*/ 62 h 111"/>
              <a:gd name="T32" fmla="*/ 525 w 553"/>
              <a:gd name="T33" fmla="*/ 62 h 111"/>
              <a:gd name="T34" fmla="*/ 534 w 553"/>
              <a:gd name="T35" fmla="*/ 57 h 111"/>
              <a:gd name="T36" fmla="*/ 500 w 553"/>
              <a:gd name="T37" fmla="*/ 43 h 111"/>
              <a:gd name="T38" fmla="*/ 516 w 553"/>
              <a:gd name="T39" fmla="*/ 49 h 111"/>
              <a:gd name="T40" fmla="*/ 516 w 553"/>
              <a:gd name="T41" fmla="*/ 52 h 111"/>
              <a:gd name="T42" fmla="*/ 529 w 553"/>
              <a:gd name="T43" fmla="*/ 50 h 111"/>
              <a:gd name="T44" fmla="*/ 469 w 553"/>
              <a:gd name="T45" fmla="*/ 22 h 111"/>
              <a:gd name="T46" fmla="*/ 471 w 553"/>
              <a:gd name="T47" fmla="*/ 30 h 111"/>
              <a:gd name="T48" fmla="*/ 492 w 553"/>
              <a:gd name="T49" fmla="*/ 34 h 111"/>
              <a:gd name="T50" fmla="*/ 497 w 553"/>
              <a:gd name="T51" fmla="*/ 36 h 111"/>
              <a:gd name="T52" fmla="*/ 501 w 553"/>
              <a:gd name="T53" fmla="*/ 36 h 111"/>
              <a:gd name="T54" fmla="*/ 502 w 553"/>
              <a:gd name="T55" fmla="*/ 38 h 111"/>
              <a:gd name="T56" fmla="*/ 495 w 553"/>
              <a:gd name="T57" fmla="*/ 42 h 111"/>
              <a:gd name="T58" fmla="*/ 494 w 553"/>
              <a:gd name="T59" fmla="*/ 49 h 111"/>
              <a:gd name="T60" fmla="*/ 494 w 553"/>
              <a:gd name="T61" fmla="*/ 49 h 111"/>
              <a:gd name="T62" fmla="*/ 492 w 553"/>
              <a:gd name="T63" fmla="*/ 47 h 111"/>
              <a:gd name="T64" fmla="*/ 483 w 553"/>
              <a:gd name="T65" fmla="*/ 47 h 111"/>
              <a:gd name="T66" fmla="*/ 492 w 553"/>
              <a:gd name="T67" fmla="*/ 39 h 111"/>
              <a:gd name="T68" fmla="*/ 480 w 553"/>
              <a:gd name="T69" fmla="*/ 37 h 111"/>
              <a:gd name="T70" fmla="*/ 481 w 553"/>
              <a:gd name="T71" fmla="*/ 44 h 111"/>
              <a:gd name="T72" fmla="*/ 463 w 553"/>
              <a:gd name="T73" fmla="*/ 44 h 111"/>
              <a:gd name="T74" fmla="*/ 468 w 553"/>
              <a:gd name="T75" fmla="*/ 49 h 111"/>
              <a:gd name="T76" fmla="*/ 458 w 553"/>
              <a:gd name="T77" fmla="*/ 53 h 111"/>
              <a:gd name="T78" fmla="*/ 463 w 553"/>
              <a:gd name="T79" fmla="*/ 32 h 111"/>
              <a:gd name="T80" fmla="*/ 465 w 553"/>
              <a:gd name="T81" fmla="*/ 33 h 111"/>
              <a:gd name="T82" fmla="*/ 457 w 553"/>
              <a:gd name="T83" fmla="*/ 37 h 111"/>
              <a:gd name="T84" fmla="*/ 459 w 553"/>
              <a:gd name="T85" fmla="*/ 43 h 111"/>
              <a:gd name="T86" fmla="*/ 423 w 553"/>
              <a:gd name="T87" fmla="*/ 27 h 111"/>
              <a:gd name="T88" fmla="*/ 456 w 553"/>
              <a:gd name="T89" fmla="*/ 32 h 111"/>
              <a:gd name="T90" fmla="*/ 180 w 553"/>
              <a:gd name="T91" fmla="*/ 52 h 111"/>
              <a:gd name="T92" fmla="*/ 391 w 553"/>
              <a:gd name="T93" fmla="*/ 37 h 111"/>
              <a:gd name="T94" fmla="*/ 434 w 553"/>
              <a:gd name="T95" fmla="*/ 33 h 111"/>
              <a:gd name="T96" fmla="*/ 360 w 553"/>
              <a:gd name="T97" fmla="*/ 27 h 111"/>
              <a:gd name="T98" fmla="*/ 232 w 553"/>
              <a:gd name="T99" fmla="*/ 40 h 111"/>
              <a:gd name="T100" fmla="*/ 115 w 553"/>
              <a:gd name="T101" fmla="*/ 6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3" h="111">
                <a:moveTo>
                  <a:pt x="548" y="70"/>
                </a:moveTo>
                <a:cubicBezTo>
                  <a:pt x="545" y="69"/>
                  <a:pt x="542" y="69"/>
                  <a:pt x="539" y="69"/>
                </a:cubicBezTo>
                <a:cubicBezTo>
                  <a:pt x="539" y="69"/>
                  <a:pt x="539" y="69"/>
                  <a:pt x="539" y="69"/>
                </a:cubicBezTo>
                <a:cubicBezTo>
                  <a:pt x="494" y="69"/>
                  <a:pt x="449" y="78"/>
                  <a:pt x="404" y="86"/>
                </a:cubicBezTo>
                <a:cubicBezTo>
                  <a:pt x="404" y="86"/>
                  <a:pt x="404" y="86"/>
                  <a:pt x="404" y="86"/>
                </a:cubicBezTo>
                <a:cubicBezTo>
                  <a:pt x="404" y="82"/>
                  <a:pt x="404" y="82"/>
                  <a:pt x="404" y="82"/>
                </a:cubicBezTo>
                <a:cubicBezTo>
                  <a:pt x="439" y="72"/>
                  <a:pt x="476" y="62"/>
                  <a:pt x="514" y="59"/>
                </a:cubicBezTo>
                <a:cubicBezTo>
                  <a:pt x="514" y="59"/>
                  <a:pt x="514" y="59"/>
                  <a:pt x="514" y="59"/>
                </a:cubicBezTo>
                <a:cubicBezTo>
                  <a:pt x="501" y="55"/>
                  <a:pt x="488" y="52"/>
                  <a:pt x="476" y="50"/>
                </a:cubicBezTo>
                <a:cubicBezTo>
                  <a:pt x="476" y="50"/>
                  <a:pt x="476" y="50"/>
                  <a:pt x="476" y="50"/>
                </a:cubicBezTo>
                <a:cubicBezTo>
                  <a:pt x="467" y="54"/>
                  <a:pt x="458" y="57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0" y="57"/>
                  <a:pt x="450" y="57"/>
                  <a:pt x="450" y="57"/>
                </a:cubicBezTo>
                <a:cubicBezTo>
                  <a:pt x="452" y="54"/>
                  <a:pt x="455" y="50"/>
                  <a:pt x="457" y="47"/>
                </a:cubicBezTo>
                <a:cubicBezTo>
                  <a:pt x="457" y="47"/>
                  <a:pt x="457" y="47"/>
                  <a:pt x="457" y="47"/>
                </a:cubicBezTo>
                <a:cubicBezTo>
                  <a:pt x="454" y="46"/>
                  <a:pt x="452" y="46"/>
                  <a:pt x="449" y="46"/>
                </a:cubicBezTo>
                <a:cubicBezTo>
                  <a:pt x="449" y="46"/>
                  <a:pt x="449" y="46"/>
                  <a:pt x="449" y="46"/>
                </a:cubicBezTo>
                <a:cubicBezTo>
                  <a:pt x="438" y="57"/>
                  <a:pt x="425" y="66"/>
                  <a:pt x="412" y="73"/>
                </a:cubicBezTo>
                <a:cubicBezTo>
                  <a:pt x="412" y="73"/>
                  <a:pt x="412" y="73"/>
                  <a:pt x="412" y="73"/>
                </a:cubicBezTo>
                <a:cubicBezTo>
                  <a:pt x="410" y="70"/>
                  <a:pt x="410" y="70"/>
                  <a:pt x="410" y="70"/>
                </a:cubicBezTo>
                <a:cubicBezTo>
                  <a:pt x="420" y="62"/>
                  <a:pt x="430" y="53"/>
                  <a:pt x="441" y="45"/>
                </a:cubicBezTo>
                <a:cubicBezTo>
                  <a:pt x="441" y="45"/>
                  <a:pt x="441" y="45"/>
                  <a:pt x="441" y="45"/>
                </a:cubicBezTo>
                <a:cubicBezTo>
                  <a:pt x="424" y="43"/>
                  <a:pt x="407" y="42"/>
                  <a:pt x="391" y="41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277" y="39"/>
                  <a:pt x="174" y="74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2" y="99"/>
                  <a:pt x="52" y="99"/>
                  <a:pt x="52" y="99"/>
                </a:cubicBezTo>
                <a:cubicBezTo>
                  <a:pt x="72" y="86"/>
                  <a:pt x="97" y="75"/>
                  <a:pt x="127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99" y="72"/>
                  <a:pt x="71" y="82"/>
                  <a:pt x="44" y="94"/>
                </a:cubicBezTo>
                <a:cubicBezTo>
                  <a:pt x="44" y="94"/>
                  <a:pt x="44" y="94"/>
                  <a:pt x="44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52" y="85"/>
                  <a:pt x="62" y="80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47" y="86"/>
                  <a:pt x="23" y="98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107"/>
                  <a:pt x="0" y="107"/>
                  <a:pt x="0" y="107"/>
                </a:cubicBezTo>
                <a:cubicBezTo>
                  <a:pt x="87" y="53"/>
                  <a:pt x="223" y="18"/>
                  <a:pt x="348" y="21"/>
                </a:cubicBezTo>
                <a:cubicBezTo>
                  <a:pt x="348" y="21"/>
                  <a:pt x="348" y="21"/>
                  <a:pt x="348" y="21"/>
                </a:cubicBezTo>
                <a:cubicBezTo>
                  <a:pt x="353" y="21"/>
                  <a:pt x="359" y="21"/>
                  <a:pt x="365" y="21"/>
                </a:cubicBezTo>
                <a:cubicBezTo>
                  <a:pt x="365" y="21"/>
                  <a:pt x="365" y="21"/>
                  <a:pt x="365" y="21"/>
                </a:cubicBezTo>
                <a:cubicBezTo>
                  <a:pt x="373" y="21"/>
                  <a:pt x="381" y="21"/>
                  <a:pt x="389" y="21"/>
                </a:cubicBezTo>
                <a:cubicBezTo>
                  <a:pt x="389" y="21"/>
                  <a:pt x="389" y="21"/>
                  <a:pt x="389" y="21"/>
                </a:cubicBezTo>
                <a:cubicBezTo>
                  <a:pt x="414" y="21"/>
                  <a:pt x="438" y="23"/>
                  <a:pt x="460" y="27"/>
                </a:cubicBezTo>
                <a:cubicBezTo>
                  <a:pt x="460" y="27"/>
                  <a:pt x="460" y="27"/>
                  <a:pt x="460" y="27"/>
                </a:cubicBezTo>
                <a:cubicBezTo>
                  <a:pt x="466" y="20"/>
                  <a:pt x="472" y="11"/>
                  <a:pt x="477" y="3"/>
                </a:cubicBezTo>
                <a:cubicBezTo>
                  <a:pt x="477" y="3"/>
                  <a:pt x="477" y="3"/>
                  <a:pt x="477" y="3"/>
                </a:cubicBezTo>
                <a:cubicBezTo>
                  <a:pt x="478" y="0"/>
                  <a:pt x="478" y="0"/>
                  <a:pt x="478" y="0"/>
                </a:cubicBezTo>
                <a:cubicBezTo>
                  <a:pt x="480" y="2"/>
                  <a:pt x="480" y="2"/>
                  <a:pt x="480" y="2"/>
                </a:cubicBezTo>
                <a:cubicBezTo>
                  <a:pt x="501" y="18"/>
                  <a:pt x="524" y="38"/>
                  <a:pt x="543" y="58"/>
                </a:cubicBezTo>
                <a:cubicBezTo>
                  <a:pt x="543" y="58"/>
                  <a:pt x="543" y="58"/>
                  <a:pt x="543" y="58"/>
                </a:cubicBezTo>
                <a:cubicBezTo>
                  <a:pt x="547" y="61"/>
                  <a:pt x="547" y="61"/>
                  <a:pt x="547" y="61"/>
                </a:cubicBezTo>
                <a:cubicBezTo>
                  <a:pt x="545" y="61"/>
                  <a:pt x="545" y="61"/>
                  <a:pt x="545" y="61"/>
                </a:cubicBezTo>
                <a:cubicBezTo>
                  <a:pt x="547" y="63"/>
                  <a:pt x="548" y="64"/>
                  <a:pt x="550" y="66"/>
                </a:cubicBezTo>
                <a:cubicBezTo>
                  <a:pt x="550" y="66"/>
                  <a:pt x="550" y="66"/>
                  <a:pt x="550" y="66"/>
                </a:cubicBezTo>
                <a:cubicBezTo>
                  <a:pt x="553" y="70"/>
                  <a:pt x="553" y="70"/>
                  <a:pt x="553" y="70"/>
                </a:cubicBezTo>
                <a:cubicBezTo>
                  <a:pt x="548" y="70"/>
                  <a:pt x="548" y="70"/>
                  <a:pt x="548" y="70"/>
                </a:cubicBezTo>
                <a:close/>
                <a:moveTo>
                  <a:pt x="540" y="65"/>
                </a:moveTo>
                <a:cubicBezTo>
                  <a:pt x="541" y="65"/>
                  <a:pt x="542" y="65"/>
                  <a:pt x="544" y="65"/>
                </a:cubicBezTo>
                <a:cubicBezTo>
                  <a:pt x="544" y="65"/>
                  <a:pt x="544" y="65"/>
                  <a:pt x="544" y="65"/>
                </a:cubicBezTo>
                <a:cubicBezTo>
                  <a:pt x="542" y="64"/>
                  <a:pt x="541" y="63"/>
                  <a:pt x="540" y="61"/>
                </a:cubicBezTo>
                <a:cubicBezTo>
                  <a:pt x="540" y="61"/>
                  <a:pt x="540" y="61"/>
                  <a:pt x="540" y="61"/>
                </a:cubicBezTo>
                <a:cubicBezTo>
                  <a:pt x="537" y="61"/>
                  <a:pt x="533" y="61"/>
                  <a:pt x="530" y="62"/>
                </a:cubicBezTo>
                <a:cubicBezTo>
                  <a:pt x="530" y="62"/>
                  <a:pt x="530" y="62"/>
                  <a:pt x="530" y="62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8" y="63"/>
                  <a:pt x="526" y="62"/>
                  <a:pt x="525" y="62"/>
                </a:cubicBezTo>
                <a:cubicBezTo>
                  <a:pt x="525" y="62"/>
                  <a:pt x="525" y="62"/>
                  <a:pt x="525" y="62"/>
                </a:cubicBezTo>
                <a:cubicBezTo>
                  <a:pt x="500" y="63"/>
                  <a:pt x="476" y="68"/>
                  <a:pt x="452" y="73"/>
                </a:cubicBezTo>
                <a:cubicBezTo>
                  <a:pt x="452" y="73"/>
                  <a:pt x="452" y="73"/>
                  <a:pt x="452" y="73"/>
                </a:cubicBezTo>
                <a:cubicBezTo>
                  <a:pt x="481" y="69"/>
                  <a:pt x="510" y="65"/>
                  <a:pt x="540" y="65"/>
                </a:cubicBezTo>
                <a:close/>
                <a:moveTo>
                  <a:pt x="534" y="57"/>
                </a:moveTo>
                <a:cubicBezTo>
                  <a:pt x="524" y="51"/>
                  <a:pt x="513" y="46"/>
                  <a:pt x="500" y="42"/>
                </a:cubicBezTo>
                <a:cubicBezTo>
                  <a:pt x="500" y="42"/>
                  <a:pt x="500" y="42"/>
                  <a:pt x="500" y="42"/>
                </a:cubicBezTo>
                <a:cubicBezTo>
                  <a:pt x="500" y="42"/>
                  <a:pt x="500" y="43"/>
                  <a:pt x="500" y="43"/>
                </a:cubicBezTo>
                <a:cubicBezTo>
                  <a:pt x="500" y="43"/>
                  <a:pt x="500" y="43"/>
                  <a:pt x="500" y="43"/>
                </a:cubicBezTo>
                <a:cubicBezTo>
                  <a:pt x="505" y="45"/>
                  <a:pt x="510" y="47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6" y="49"/>
                  <a:pt x="516" y="49"/>
                  <a:pt x="516" y="49"/>
                </a:cubicBezTo>
                <a:cubicBezTo>
                  <a:pt x="516" y="49"/>
                  <a:pt x="516" y="50"/>
                  <a:pt x="516" y="51"/>
                </a:cubicBezTo>
                <a:cubicBezTo>
                  <a:pt x="516" y="51"/>
                  <a:pt x="516" y="51"/>
                  <a:pt x="516" y="51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20" y="54"/>
                  <a:pt x="524" y="56"/>
                  <a:pt x="527" y="58"/>
                </a:cubicBezTo>
                <a:cubicBezTo>
                  <a:pt x="527" y="58"/>
                  <a:pt x="527" y="58"/>
                  <a:pt x="527" y="58"/>
                </a:cubicBezTo>
                <a:cubicBezTo>
                  <a:pt x="529" y="57"/>
                  <a:pt x="532" y="57"/>
                  <a:pt x="534" y="57"/>
                </a:cubicBezTo>
                <a:close/>
                <a:moveTo>
                  <a:pt x="529" y="50"/>
                </a:moveTo>
                <a:cubicBezTo>
                  <a:pt x="514" y="34"/>
                  <a:pt x="496" y="19"/>
                  <a:pt x="479" y="7"/>
                </a:cubicBezTo>
                <a:cubicBezTo>
                  <a:pt x="479" y="7"/>
                  <a:pt x="479" y="7"/>
                  <a:pt x="479" y="7"/>
                </a:cubicBezTo>
                <a:cubicBezTo>
                  <a:pt x="476" y="12"/>
                  <a:pt x="473" y="17"/>
                  <a:pt x="469" y="22"/>
                </a:cubicBezTo>
                <a:cubicBezTo>
                  <a:pt x="469" y="22"/>
                  <a:pt x="469" y="22"/>
                  <a:pt x="469" y="22"/>
                </a:cubicBezTo>
                <a:cubicBezTo>
                  <a:pt x="471" y="21"/>
                  <a:pt x="472" y="19"/>
                  <a:pt x="474" y="18"/>
                </a:cubicBezTo>
                <a:cubicBezTo>
                  <a:pt x="474" y="18"/>
                  <a:pt x="474" y="18"/>
                  <a:pt x="474" y="18"/>
                </a:cubicBezTo>
                <a:cubicBezTo>
                  <a:pt x="477" y="21"/>
                  <a:pt x="477" y="21"/>
                  <a:pt x="477" y="21"/>
                </a:cubicBezTo>
                <a:cubicBezTo>
                  <a:pt x="475" y="23"/>
                  <a:pt x="473" y="26"/>
                  <a:pt x="471" y="30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7" y="31"/>
                  <a:pt x="482" y="32"/>
                  <a:pt x="487" y="33"/>
                </a:cubicBezTo>
                <a:cubicBezTo>
                  <a:pt x="487" y="33"/>
                  <a:pt x="487" y="33"/>
                  <a:pt x="487" y="33"/>
                </a:cubicBezTo>
                <a:cubicBezTo>
                  <a:pt x="489" y="33"/>
                  <a:pt x="491" y="34"/>
                  <a:pt x="492" y="34"/>
                </a:cubicBezTo>
                <a:cubicBezTo>
                  <a:pt x="492" y="34"/>
                  <a:pt x="492" y="34"/>
                  <a:pt x="492" y="34"/>
                </a:cubicBezTo>
                <a:cubicBezTo>
                  <a:pt x="492" y="35"/>
                  <a:pt x="492" y="35"/>
                  <a:pt x="492" y="35"/>
                </a:cubicBezTo>
                <a:cubicBezTo>
                  <a:pt x="494" y="35"/>
                  <a:pt x="495" y="36"/>
                  <a:pt x="497" y="3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36"/>
                  <a:pt x="498" y="36"/>
                  <a:pt x="498" y="35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500" y="34"/>
                  <a:pt x="500" y="34"/>
                  <a:pt x="500" y="34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6"/>
                  <a:pt x="502" y="37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11" y="41"/>
                  <a:pt x="521" y="45"/>
                  <a:pt x="529" y="50"/>
                </a:cubicBezTo>
                <a:close/>
                <a:moveTo>
                  <a:pt x="496" y="41"/>
                </a:moveTo>
                <a:cubicBezTo>
                  <a:pt x="496" y="41"/>
                  <a:pt x="496" y="42"/>
                  <a:pt x="495" y="42"/>
                </a:cubicBezTo>
                <a:cubicBezTo>
                  <a:pt x="495" y="42"/>
                  <a:pt x="495" y="42"/>
                  <a:pt x="495" y="42"/>
                </a:cubicBezTo>
                <a:cubicBezTo>
                  <a:pt x="495" y="42"/>
                  <a:pt x="496" y="42"/>
                  <a:pt x="496" y="42"/>
                </a:cubicBezTo>
                <a:cubicBezTo>
                  <a:pt x="496" y="42"/>
                  <a:pt x="496" y="42"/>
                  <a:pt x="496" y="42"/>
                </a:cubicBezTo>
                <a:cubicBezTo>
                  <a:pt x="496" y="42"/>
                  <a:pt x="496" y="42"/>
                  <a:pt x="496" y="41"/>
                </a:cubicBezTo>
                <a:close/>
                <a:moveTo>
                  <a:pt x="494" y="49"/>
                </a:move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49"/>
                  <a:pt x="494" y="49"/>
                  <a:pt x="494" y="49"/>
                </a:cubicBezTo>
                <a:close/>
                <a:moveTo>
                  <a:pt x="493" y="48"/>
                </a:moveTo>
                <a:cubicBezTo>
                  <a:pt x="493" y="49"/>
                  <a:pt x="493" y="49"/>
                  <a:pt x="493" y="49"/>
                </a:cubicBezTo>
                <a:cubicBezTo>
                  <a:pt x="493" y="48"/>
                  <a:pt x="493" y="48"/>
                  <a:pt x="493" y="48"/>
                </a:cubicBezTo>
                <a:close/>
                <a:moveTo>
                  <a:pt x="492" y="47"/>
                </a:moveTo>
                <a:cubicBezTo>
                  <a:pt x="490" y="47"/>
                  <a:pt x="489" y="46"/>
                  <a:pt x="487" y="46"/>
                </a:cubicBezTo>
                <a:cubicBezTo>
                  <a:pt x="487" y="46"/>
                  <a:pt x="487" y="46"/>
                  <a:pt x="487" y="46"/>
                </a:cubicBezTo>
                <a:cubicBezTo>
                  <a:pt x="486" y="46"/>
                  <a:pt x="484" y="47"/>
                  <a:pt x="483" y="47"/>
                </a:cubicBezTo>
                <a:cubicBezTo>
                  <a:pt x="483" y="47"/>
                  <a:pt x="483" y="47"/>
                  <a:pt x="483" y="47"/>
                </a:cubicBezTo>
                <a:cubicBezTo>
                  <a:pt x="486" y="48"/>
                  <a:pt x="488" y="48"/>
                  <a:pt x="491" y="49"/>
                </a:cubicBezTo>
                <a:cubicBezTo>
                  <a:pt x="491" y="49"/>
                  <a:pt x="491" y="49"/>
                  <a:pt x="491" y="49"/>
                </a:cubicBezTo>
                <a:cubicBezTo>
                  <a:pt x="491" y="48"/>
                  <a:pt x="492" y="48"/>
                  <a:pt x="492" y="47"/>
                </a:cubicBezTo>
                <a:close/>
                <a:moveTo>
                  <a:pt x="492" y="39"/>
                </a:moveTo>
                <a:cubicBezTo>
                  <a:pt x="490" y="39"/>
                  <a:pt x="488" y="38"/>
                  <a:pt x="487" y="38"/>
                </a:cubicBezTo>
                <a:cubicBezTo>
                  <a:pt x="487" y="38"/>
                  <a:pt x="487" y="38"/>
                  <a:pt x="487" y="38"/>
                </a:cubicBezTo>
                <a:cubicBezTo>
                  <a:pt x="484" y="37"/>
                  <a:pt x="482" y="37"/>
                  <a:pt x="480" y="37"/>
                </a:cubicBezTo>
                <a:cubicBezTo>
                  <a:pt x="480" y="37"/>
                  <a:pt x="480" y="37"/>
                  <a:pt x="480" y="37"/>
                </a:cubicBezTo>
                <a:cubicBezTo>
                  <a:pt x="483" y="38"/>
                  <a:pt x="486" y="39"/>
                  <a:pt x="490" y="40"/>
                </a:cubicBezTo>
                <a:cubicBezTo>
                  <a:pt x="490" y="40"/>
                  <a:pt x="490" y="40"/>
                  <a:pt x="490" y="40"/>
                </a:cubicBezTo>
                <a:cubicBezTo>
                  <a:pt x="490" y="40"/>
                  <a:pt x="491" y="39"/>
                  <a:pt x="492" y="39"/>
                </a:cubicBezTo>
                <a:close/>
                <a:moveTo>
                  <a:pt x="481" y="44"/>
                </a:moveTo>
                <a:cubicBezTo>
                  <a:pt x="476" y="42"/>
                  <a:pt x="471" y="41"/>
                  <a:pt x="466" y="40"/>
                </a:cubicBezTo>
                <a:cubicBezTo>
                  <a:pt x="466" y="40"/>
                  <a:pt x="466" y="40"/>
                  <a:pt x="466" y="40"/>
                </a:cubicBezTo>
                <a:cubicBezTo>
                  <a:pt x="465" y="41"/>
                  <a:pt x="464" y="42"/>
                  <a:pt x="463" y="44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67" y="44"/>
                  <a:pt x="472" y="45"/>
                  <a:pt x="476" y="46"/>
                </a:cubicBezTo>
                <a:cubicBezTo>
                  <a:pt x="476" y="46"/>
                  <a:pt x="476" y="46"/>
                  <a:pt x="476" y="46"/>
                </a:cubicBezTo>
                <a:cubicBezTo>
                  <a:pt x="477" y="45"/>
                  <a:pt x="479" y="45"/>
                  <a:pt x="481" y="44"/>
                </a:cubicBezTo>
                <a:close/>
                <a:moveTo>
                  <a:pt x="468" y="49"/>
                </a:moveTo>
                <a:cubicBezTo>
                  <a:pt x="466" y="48"/>
                  <a:pt x="463" y="48"/>
                  <a:pt x="461" y="48"/>
                </a:cubicBezTo>
                <a:cubicBezTo>
                  <a:pt x="461" y="48"/>
                  <a:pt x="461" y="48"/>
                  <a:pt x="461" y="48"/>
                </a:cubicBezTo>
                <a:cubicBezTo>
                  <a:pt x="460" y="49"/>
                  <a:pt x="459" y="51"/>
                  <a:pt x="458" y="53"/>
                </a:cubicBezTo>
                <a:cubicBezTo>
                  <a:pt x="458" y="53"/>
                  <a:pt x="458" y="53"/>
                  <a:pt x="458" y="53"/>
                </a:cubicBezTo>
                <a:cubicBezTo>
                  <a:pt x="461" y="51"/>
                  <a:pt x="465" y="50"/>
                  <a:pt x="468" y="49"/>
                </a:cubicBezTo>
                <a:close/>
                <a:moveTo>
                  <a:pt x="465" y="32"/>
                </a:moveTo>
                <a:cubicBezTo>
                  <a:pt x="464" y="32"/>
                  <a:pt x="464" y="32"/>
                  <a:pt x="463" y="32"/>
                </a:cubicBezTo>
                <a:cubicBezTo>
                  <a:pt x="463" y="32"/>
                  <a:pt x="463" y="32"/>
                  <a:pt x="463" y="32"/>
                </a:cubicBezTo>
                <a:cubicBezTo>
                  <a:pt x="463" y="32"/>
                  <a:pt x="463" y="33"/>
                  <a:pt x="462" y="33"/>
                </a:cubicBezTo>
                <a:cubicBezTo>
                  <a:pt x="462" y="33"/>
                  <a:pt x="462" y="33"/>
                  <a:pt x="462" y="33"/>
                </a:cubicBezTo>
                <a:cubicBezTo>
                  <a:pt x="463" y="33"/>
                  <a:pt x="464" y="33"/>
                  <a:pt x="465" y="33"/>
                </a:cubicBezTo>
                <a:cubicBezTo>
                  <a:pt x="465" y="33"/>
                  <a:pt x="465" y="33"/>
                  <a:pt x="465" y="33"/>
                </a:cubicBezTo>
                <a:cubicBezTo>
                  <a:pt x="465" y="33"/>
                  <a:pt x="465" y="33"/>
                  <a:pt x="465" y="32"/>
                </a:cubicBezTo>
                <a:close/>
                <a:moveTo>
                  <a:pt x="462" y="39"/>
                </a:moveTo>
                <a:cubicBezTo>
                  <a:pt x="460" y="38"/>
                  <a:pt x="459" y="38"/>
                  <a:pt x="457" y="37"/>
                </a:cubicBezTo>
                <a:cubicBezTo>
                  <a:pt x="457" y="37"/>
                  <a:pt x="457" y="37"/>
                  <a:pt x="457" y="37"/>
                </a:cubicBezTo>
                <a:cubicBezTo>
                  <a:pt x="456" y="39"/>
                  <a:pt x="454" y="41"/>
                  <a:pt x="453" y="42"/>
                </a:cubicBezTo>
                <a:cubicBezTo>
                  <a:pt x="453" y="42"/>
                  <a:pt x="453" y="42"/>
                  <a:pt x="453" y="42"/>
                </a:cubicBezTo>
                <a:cubicBezTo>
                  <a:pt x="455" y="42"/>
                  <a:pt x="457" y="43"/>
                  <a:pt x="459" y="43"/>
                </a:cubicBezTo>
                <a:cubicBezTo>
                  <a:pt x="459" y="43"/>
                  <a:pt x="459" y="43"/>
                  <a:pt x="459" y="43"/>
                </a:cubicBezTo>
                <a:cubicBezTo>
                  <a:pt x="460" y="42"/>
                  <a:pt x="461" y="40"/>
                  <a:pt x="462" y="39"/>
                </a:cubicBezTo>
                <a:close/>
                <a:moveTo>
                  <a:pt x="457" y="31"/>
                </a:moveTo>
                <a:cubicBezTo>
                  <a:pt x="446" y="29"/>
                  <a:pt x="435" y="28"/>
                  <a:pt x="423" y="27"/>
                </a:cubicBezTo>
                <a:cubicBezTo>
                  <a:pt x="423" y="27"/>
                  <a:pt x="423" y="27"/>
                  <a:pt x="423" y="27"/>
                </a:cubicBezTo>
                <a:cubicBezTo>
                  <a:pt x="425" y="27"/>
                  <a:pt x="426" y="27"/>
                  <a:pt x="428" y="27"/>
                </a:cubicBezTo>
                <a:cubicBezTo>
                  <a:pt x="428" y="27"/>
                  <a:pt x="428" y="27"/>
                  <a:pt x="428" y="27"/>
                </a:cubicBezTo>
                <a:cubicBezTo>
                  <a:pt x="437" y="29"/>
                  <a:pt x="447" y="30"/>
                  <a:pt x="456" y="32"/>
                </a:cubicBezTo>
                <a:cubicBezTo>
                  <a:pt x="456" y="32"/>
                  <a:pt x="456" y="32"/>
                  <a:pt x="456" y="32"/>
                </a:cubicBezTo>
                <a:cubicBezTo>
                  <a:pt x="457" y="32"/>
                  <a:pt x="457" y="31"/>
                  <a:pt x="457" y="31"/>
                </a:cubicBezTo>
                <a:close/>
                <a:moveTo>
                  <a:pt x="451" y="37"/>
                </a:moveTo>
                <a:cubicBezTo>
                  <a:pt x="360" y="36"/>
                  <a:pt x="268" y="36"/>
                  <a:pt x="180" y="52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36" y="64"/>
                  <a:pt x="96" y="79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180" y="68"/>
                  <a:pt x="281" y="35"/>
                  <a:pt x="391" y="37"/>
                </a:cubicBezTo>
                <a:cubicBezTo>
                  <a:pt x="391" y="37"/>
                  <a:pt x="391" y="37"/>
                  <a:pt x="391" y="37"/>
                </a:cubicBezTo>
                <a:cubicBezTo>
                  <a:pt x="409" y="38"/>
                  <a:pt x="427" y="39"/>
                  <a:pt x="445" y="41"/>
                </a:cubicBezTo>
                <a:cubicBezTo>
                  <a:pt x="445" y="41"/>
                  <a:pt x="445" y="41"/>
                  <a:pt x="445" y="41"/>
                </a:cubicBezTo>
                <a:cubicBezTo>
                  <a:pt x="447" y="40"/>
                  <a:pt x="449" y="38"/>
                  <a:pt x="451" y="37"/>
                </a:cubicBezTo>
                <a:close/>
                <a:moveTo>
                  <a:pt x="434" y="33"/>
                </a:moveTo>
                <a:cubicBezTo>
                  <a:pt x="432" y="32"/>
                  <a:pt x="429" y="32"/>
                  <a:pt x="427" y="31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06" y="29"/>
                  <a:pt x="383" y="27"/>
                  <a:pt x="360" y="27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50" y="26"/>
                  <a:pt x="340" y="27"/>
                  <a:pt x="330" y="27"/>
                </a:cubicBezTo>
                <a:cubicBezTo>
                  <a:pt x="330" y="27"/>
                  <a:pt x="330" y="27"/>
                  <a:pt x="330" y="27"/>
                </a:cubicBezTo>
                <a:cubicBezTo>
                  <a:pt x="297" y="29"/>
                  <a:pt x="264" y="34"/>
                  <a:pt x="232" y="40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98" y="32"/>
                  <a:pt x="366" y="32"/>
                  <a:pt x="434" y="33"/>
                </a:cubicBezTo>
                <a:close/>
                <a:moveTo>
                  <a:pt x="241" y="34"/>
                </a:moveTo>
                <a:cubicBezTo>
                  <a:pt x="196" y="41"/>
                  <a:pt x="153" y="51"/>
                  <a:pt x="115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36" y="57"/>
                  <a:pt x="157" y="52"/>
                  <a:pt x="179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99" y="43"/>
                  <a:pt x="220" y="38"/>
                  <a:pt x="241" y="34"/>
                </a:cubicBezTo>
                <a:close/>
              </a:path>
            </a:pathLst>
          </a:custGeom>
          <a:solidFill>
            <a:schemeClr val="folHlink"/>
          </a:solidFill>
          <a:ln>
            <a:solidFill>
              <a:schemeClr val="folHlink"/>
            </a:solidFill>
          </a:ln>
        </p:spPr>
        <p:txBody>
          <a:bodyPr vert="horz" wrap="square" lIns="72468" tIns="36239" rIns="72468" bIns="362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reeform 78"/>
          <p:cNvSpPr>
            <a:spLocks noEditPoints="1"/>
          </p:cNvSpPr>
          <p:nvPr/>
        </p:nvSpPr>
        <p:spPr bwMode="gray">
          <a:xfrm rot="8886561">
            <a:off x="6843011" y="3743539"/>
            <a:ext cx="1699218" cy="825492"/>
          </a:xfrm>
          <a:custGeom>
            <a:avLst/>
            <a:gdLst>
              <a:gd name="T0" fmla="*/ 404 w 553"/>
              <a:gd name="T1" fmla="*/ 86 h 111"/>
              <a:gd name="T2" fmla="*/ 514 w 553"/>
              <a:gd name="T3" fmla="*/ 59 h 111"/>
              <a:gd name="T4" fmla="*/ 453 w 553"/>
              <a:gd name="T5" fmla="*/ 60 h 111"/>
              <a:gd name="T6" fmla="*/ 449 w 553"/>
              <a:gd name="T7" fmla="*/ 46 h 111"/>
              <a:gd name="T8" fmla="*/ 410 w 553"/>
              <a:gd name="T9" fmla="*/ 70 h 111"/>
              <a:gd name="T10" fmla="*/ 391 w 553"/>
              <a:gd name="T11" fmla="*/ 41 h 111"/>
              <a:gd name="T12" fmla="*/ 127 w 553"/>
              <a:gd name="T13" fmla="*/ 64 h 111"/>
              <a:gd name="T14" fmla="*/ 43 w 553"/>
              <a:gd name="T15" fmla="*/ 90 h 111"/>
              <a:gd name="T16" fmla="*/ 2 w 553"/>
              <a:gd name="T17" fmla="*/ 111 h 111"/>
              <a:gd name="T18" fmla="*/ 348 w 553"/>
              <a:gd name="T19" fmla="*/ 21 h 111"/>
              <a:gd name="T20" fmla="*/ 389 w 553"/>
              <a:gd name="T21" fmla="*/ 21 h 111"/>
              <a:gd name="T22" fmla="*/ 477 w 553"/>
              <a:gd name="T23" fmla="*/ 3 h 111"/>
              <a:gd name="T24" fmla="*/ 543 w 553"/>
              <a:gd name="T25" fmla="*/ 58 h 111"/>
              <a:gd name="T26" fmla="*/ 550 w 553"/>
              <a:gd name="T27" fmla="*/ 66 h 111"/>
              <a:gd name="T28" fmla="*/ 544 w 553"/>
              <a:gd name="T29" fmla="*/ 65 h 111"/>
              <a:gd name="T30" fmla="*/ 530 w 553"/>
              <a:gd name="T31" fmla="*/ 62 h 111"/>
              <a:gd name="T32" fmla="*/ 525 w 553"/>
              <a:gd name="T33" fmla="*/ 62 h 111"/>
              <a:gd name="T34" fmla="*/ 534 w 553"/>
              <a:gd name="T35" fmla="*/ 57 h 111"/>
              <a:gd name="T36" fmla="*/ 500 w 553"/>
              <a:gd name="T37" fmla="*/ 43 h 111"/>
              <a:gd name="T38" fmla="*/ 516 w 553"/>
              <a:gd name="T39" fmla="*/ 49 h 111"/>
              <a:gd name="T40" fmla="*/ 516 w 553"/>
              <a:gd name="T41" fmla="*/ 52 h 111"/>
              <a:gd name="T42" fmla="*/ 529 w 553"/>
              <a:gd name="T43" fmla="*/ 50 h 111"/>
              <a:gd name="T44" fmla="*/ 469 w 553"/>
              <a:gd name="T45" fmla="*/ 22 h 111"/>
              <a:gd name="T46" fmla="*/ 471 w 553"/>
              <a:gd name="T47" fmla="*/ 30 h 111"/>
              <a:gd name="T48" fmla="*/ 492 w 553"/>
              <a:gd name="T49" fmla="*/ 34 h 111"/>
              <a:gd name="T50" fmla="*/ 497 w 553"/>
              <a:gd name="T51" fmla="*/ 36 h 111"/>
              <a:gd name="T52" fmla="*/ 501 w 553"/>
              <a:gd name="T53" fmla="*/ 36 h 111"/>
              <a:gd name="T54" fmla="*/ 502 w 553"/>
              <a:gd name="T55" fmla="*/ 38 h 111"/>
              <a:gd name="T56" fmla="*/ 495 w 553"/>
              <a:gd name="T57" fmla="*/ 42 h 111"/>
              <a:gd name="T58" fmla="*/ 494 w 553"/>
              <a:gd name="T59" fmla="*/ 49 h 111"/>
              <a:gd name="T60" fmla="*/ 494 w 553"/>
              <a:gd name="T61" fmla="*/ 49 h 111"/>
              <a:gd name="T62" fmla="*/ 492 w 553"/>
              <a:gd name="T63" fmla="*/ 47 h 111"/>
              <a:gd name="T64" fmla="*/ 483 w 553"/>
              <a:gd name="T65" fmla="*/ 47 h 111"/>
              <a:gd name="T66" fmla="*/ 492 w 553"/>
              <a:gd name="T67" fmla="*/ 39 h 111"/>
              <a:gd name="T68" fmla="*/ 480 w 553"/>
              <a:gd name="T69" fmla="*/ 37 h 111"/>
              <a:gd name="T70" fmla="*/ 481 w 553"/>
              <a:gd name="T71" fmla="*/ 44 h 111"/>
              <a:gd name="T72" fmla="*/ 463 w 553"/>
              <a:gd name="T73" fmla="*/ 44 h 111"/>
              <a:gd name="T74" fmla="*/ 468 w 553"/>
              <a:gd name="T75" fmla="*/ 49 h 111"/>
              <a:gd name="T76" fmla="*/ 458 w 553"/>
              <a:gd name="T77" fmla="*/ 53 h 111"/>
              <a:gd name="T78" fmla="*/ 463 w 553"/>
              <a:gd name="T79" fmla="*/ 32 h 111"/>
              <a:gd name="T80" fmla="*/ 465 w 553"/>
              <a:gd name="T81" fmla="*/ 33 h 111"/>
              <a:gd name="T82" fmla="*/ 457 w 553"/>
              <a:gd name="T83" fmla="*/ 37 h 111"/>
              <a:gd name="T84" fmla="*/ 459 w 553"/>
              <a:gd name="T85" fmla="*/ 43 h 111"/>
              <a:gd name="T86" fmla="*/ 423 w 553"/>
              <a:gd name="T87" fmla="*/ 27 h 111"/>
              <a:gd name="T88" fmla="*/ 456 w 553"/>
              <a:gd name="T89" fmla="*/ 32 h 111"/>
              <a:gd name="T90" fmla="*/ 180 w 553"/>
              <a:gd name="T91" fmla="*/ 52 h 111"/>
              <a:gd name="T92" fmla="*/ 391 w 553"/>
              <a:gd name="T93" fmla="*/ 37 h 111"/>
              <a:gd name="T94" fmla="*/ 434 w 553"/>
              <a:gd name="T95" fmla="*/ 33 h 111"/>
              <a:gd name="T96" fmla="*/ 360 w 553"/>
              <a:gd name="T97" fmla="*/ 27 h 111"/>
              <a:gd name="T98" fmla="*/ 232 w 553"/>
              <a:gd name="T99" fmla="*/ 40 h 111"/>
              <a:gd name="T100" fmla="*/ 115 w 553"/>
              <a:gd name="T101" fmla="*/ 6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3" h="111">
                <a:moveTo>
                  <a:pt x="548" y="70"/>
                </a:moveTo>
                <a:cubicBezTo>
                  <a:pt x="545" y="69"/>
                  <a:pt x="542" y="69"/>
                  <a:pt x="539" y="69"/>
                </a:cubicBezTo>
                <a:cubicBezTo>
                  <a:pt x="539" y="69"/>
                  <a:pt x="539" y="69"/>
                  <a:pt x="539" y="69"/>
                </a:cubicBezTo>
                <a:cubicBezTo>
                  <a:pt x="494" y="69"/>
                  <a:pt x="449" y="78"/>
                  <a:pt x="404" y="86"/>
                </a:cubicBezTo>
                <a:cubicBezTo>
                  <a:pt x="404" y="86"/>
                  <a:pt x="404" y="86"/>
                  <a:pt x="404" y="86"/>
                </a:cubicBezTo>
                <a:cubicBezTo>
                  <a:pt x="404" y="82"/>
                  <a:pt x="404" y="82"/>
                  <a:pt x="404" y="82"/>
                </a:cubicBezTo>
                <a:cubicBezTo>
                  <a:pt x="439" y="72"/>
                  <a:pt x="476" y="62"/>
                  <a:pt x="514" y="59"/>
                </a:cubicBezTo>
                <a:cubicBezTo>
                  <a:pt x="514" y="59"/>
                  <a:pt x="514" y="59"/>
                  <a:pt x="514" y="59"/>
                </a:cubicBezTo>
                <a:cubicBezTo>
                  <a:pt x="501" y="55"/>
                  <a:pt x="488" y="52"/>
                  <a:pt x="476" y="50"/>
                </a:cubicBezTo>
                <a:cubicBezTo>
                  <a:pt x="476" y="50"/>
                  <a:pt x="476" y="50"/>
                  <a:pt x="476" y="50"/>
                </a:cubicBezTo>
                <a:cubicBezTo>
                  <a:pt x="467" y="54"/>
                  <a:pt x="458" y="57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0" y="57"/>
                  <a:pt x="450" y="57"/>
                  <a:pt x="450" y="57"/>
                </a:cubicBezTo>
                <a:cubicBezTo>
                  <a:pt x="452" y="54"/>
                  <a:pt x="455" y="50"/>
                  <a:pt x="457" y="47"/>
                </a:cubicBezTo>
                <a:cubicBezTo>
                  <a:pt x="457" y="47"/>
                  <a:pt x="457" y="47"/>
                  <a:pt x="457" y="47"/>
                </a:cubicBezTo>
                <a:cubicBezTo>
                  <a:pt x="454" y="46"/>
                  <a:pt x="452" y="46"/>
                  <a:pt x="449" y="46"/>
                </a:cubicBezTo>
                <a:cubicBezTo>
                  <a:pt x="449" y="46"/>
                  <a:pt x="449" y="46"/>
                  <a:pt x="449" y="46"/>
                </a:cubicBezTo>
                <a:cubicBezTo>
                  <a:pt x="438" y="57"/>
                  <a:pt x="425" y="66"/>
                  <a:pt x="412" y="73"/>
                </a:cubicBezTo>
                <a:cubicBezTo>
                  <a:pt x="412" y="73"/>
                  <a:pt x="412" y="73"/>
                  <a:pt x="412" y="73"/>
                </a:cubicBezTo>
                <a:cubicBezTo>
                  <a:pt x="410" y="70"/>
                  <a:pt x="410" y="70"/>
                  <a:pt x="410" y="70"/>
                </a:cubicBezTo>
                <a:cubicBezTo>
                  <a:pt x="420" y="62"/>
                  <a:pt x="430" y="53"/>
                  <a:pt x="441" y="45"/>
                </a:cubicBezTo>
                <a:cubicBezTo>
                  <a:pt x="441" y="45"/>
                  <a:pt x="441" y="45"/>
                  <a:pt x="441" y="45"/>
                </a:cubicBezTo>
                <a:cubicBezTo>
                  <a:pt x="424" y="43"/>
                  <a:pt x="407" y="42"/>
                  <a:pt x="391" y="41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277" y="39"/>
                  <a:pt x="174" y="74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2" y="99"/>
                  <a:pt x="52" y="99"/>
                  <a:pt x="52" y="99"/>
                </a:cubicBezTo>
                <a:cubicBezTo>
                  <a:pt x="72" y="86"/>
                  <a:pt x="97" y="75"/>
                  <a:pt x="127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99" y="72"/>
                  <a:pt x="71" y="82"/>
                  <a:pt x="44" y="94"/>
                </a:cubicBezTo>
                <a:cubicBezTo>
                  <a:pt x="44" y="94"/>
                  <a:pt x="44" y="94"/>
                  <a:pt x="44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52" y="85"/>
                  <a:pt x="62" y="80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47" y="86"/>
                  <a:pt x="23" y="98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107"/>
                  <a:pt x="0" y="107"/>
                  <a:pt x="0" y="107"/>
                </a:cubicBezTo>
                <a:cubicBezTo>
                  <a:pt x="87" y="53"/>
                  <a:pt x="223" y="18"/>
                  <a:pt x="348" y="21"/>
                </a:cubicBezTo>
                <a:cubicBezTo>
                  <a:pt x="348" y="21"/>
                  <a:pt x="348" y="21"/>
                  <a:pt x="348" y="21"/>
                </a:cubicBezTo>
                <a:cubicBezTo>
                  <a:pt x="353" y="21"/>
                  <a:pt x="359" y="21"/>
                  <a:pt x="365" y="21"/>
                </a:cubicBezTo>
                <a:cubicBezTo>
                  <a:pt x="365" y="21"/>
                  <a:pt x="365" y="21"/>
                  <a:pt x="365" y="21"/>
                </a:cubicBezTo>
                <a:cubicBezTo>
                  <a:pt x="373" y="21"/>
                  <a:pt x="381" y="21"/>
                  <a:pt x="389" y="21"/>
                </a:cubicBezTo>
                <a:cubicBezTo>
                  <a:pt x="389" y="21"/>
                  <a:pt x="389" y="21"/>
                  <a:pt x="389" y="21"/>
                </a:cubicBezTo>
                <a:cubicBezTo>
                  <a:pt x="414" y="21"/>
                  <a:pt x="438" y="23"/>
                  <a:pt x="460" y="27"/>
                </a:cubicBezTo>
                <a:cubicBezTo>
                  <a:pt x="460" y="27"/>
                  <a:pt x="460" y="27"/>
                  <a:pt x="460" y="27"/>
                </a:cubicBezTo>
                <a:cubicBezTo>
                  <a:pt x="466" y="20"/>
                  <a:pt x="472" y="11"/>
                  <a:pt x="477" y="3"/>
                </a:cubicBezTo>
                <a:cubicBezTo>
                  <a:pt x="477" y="3"/>
                  <a:pt x="477" y="3"/>
                  <a:pt x="477" y="3"/>
                </a:cubicBezTo>
                <a:cubicBezTo>
                  <a:pt x="478" y="0"/>
                  <a:pt x="478" y="0"/>
                  <a:pt x="478" y="0"/>
                </a:cubicBezTo>
                <a:cubicBezTo>
                  <a:pt x="480" y="2"/>
                  <a:pt x="480" y="2"/>
                  <a:pt x="480" y="2"/>
                </a:cubicBezTo>
                <a:cubicBezTo>
                  <a:pt x="501" y="18"/>
                  <a:pt x="524" y="38"/>
                  <a:pt x="543" y="58"/>
                </a:cubicBezTo>
                <a:cubicBezTo>
                  <a:pt x="543" y="58"/>
                  <a:pt x="543" y="58"/>
                  <a:pt x="543" y="58"/>
                </a:cubicBezTo>
                <a:cubicBezTo>
                  <a:pt x="547" y="61"/>
                  <a:pt x="547" y="61"/>
                  <a:pt x="547" y="61"/>
                </a:cubicBezTo>
                <a:cubicBezTo>
                  <a:pt x="545" y="61"/>
                  <a:pt x="545" y="61"/>
                  <a:pt x="545" y="61"/>
                </a:cubicBezTo>
                <a:cubicBezTo>
                  <a:pt x="547" y="63"/>
                  <a:pt x="548" y="64"/>
                  <a:pt x="550" y="66"/>
                </a:cubicBezTo>
                <a:cubicBezTo>
                  <a:pt x="550" y="66"/>
                  <a:pt x="550" y="66"/>
                  <a:pt x="550" y="66"/>
                </a:cubicBezTo>
                <a:cubicBezTo>
                  <a:pt x="553" y="70"/>
                  <a:pt x="553" y="70"/>
                  <a:pt x="553" y="70"/>
                </a:cubicBezTo>
                <a:cubicBezTo>
                  <a:pt x="548" y="70"/>
                  <a:pt x="548" y="70"/>
                  <a:pt x="548" y="70"/>
                </a:cubicBezTo>
                <a:close/>
                <a:moveTo>
                  <a:pt x="540" y="65"/>
                </a:moveTo>
                <a:cubicBezTo>
                  <a:pt x="541" y="65"/>
                  <a:pt x="542" y="65"/>
                  <a:pt x="544" y="65"/>
                </a:cubicBezTo>
                <a:cubicBezTo>
                  <a:pt x="544" y="65"/>
                  <a:pt x="544" y="65"/>
                  <a:pt x="544" y="65"/>
                </a:cubicBezTo>
                <a:cubicBezTo>
                  <a:pt x="542" y="64"/>
                  <a:pt x="541" y="63"/>
                  <a:pt x="540" y="61"/>
                </a:cubicBezTo>
                <a:cubicBezTo>
                  <a:pt x="540" y="61"/>
                  <a:pt x="540" y="61"/>
                  <a:pt x="540" y="61"/>
                </a:cubicBezTo>
                <a:cubicBezTo>
                  <a:pt x="537" y="61"/>
                  <a:pt x="533" y="61"/>
                  <a:pt x="530" y="62"/>
                </a:cubicBezTo>
                <a:cubicBezTo>
                  <a:pt x="530" y="62"/>
                  <a:pt x="530" y="62"/>
                  <a:pt x="530" y="62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8" y="63"/>
                  <a:pt x="526" y="62"/>
                  <a:pt x="525" y="62"/>
                </a:cubicBezTo>
                <a:cubicBezTo>
                  <a:pt x="525" y="62"/>
                  <a:pt x="525" y="62"/>
                  <a:pt x="525" y="62"/>
                </a:cubicBezTo>
                <a:cubicBezTo>
                  <a:pt x="500" y="63"/>
                  <a:pt x="476" y="68"/>
                  <a:pt x="452" y="73"/>
                </a:cubicBezTo>
                <a:cubicBezTo>
                  <a:pt x="452" y="73"/>
                  <a:pt x="452" y="73"/>
                  <a:pt x="452" y="73"/>
                </a:cubicBezTo>
                <a:cubicBezTo>
                  <a:pt x="481" y="69"/>
                  <a:pt x="510" y="65"/>
                  <a:pt x="540" y="65"/>
                </a:cubicBezTo>
                <a:close/>
                <a:moveTo>
                  <a:pt x="534" y="57"/>
                </a:moveTo>
                <a:cubicBezTo>
                  <a:pt x="524" y="51"/>
                  <a:pt x="513" y="46"/>
                  <a:pt x="500" y="42"/>
                </a:cubicBezTo>
                <a:cubicBezTo>
                  <a:pt x="500" y="42"/>
                  <a:pt x="500" y="42"/>
                  <a:pt x="500" y="42"/>
                </a:cubicBezTo>
                <a:cubicBezTo>
                  <a:pt x="500" y="42"/>
                  <a:pt x="500" y="43"/>
                  <a:pt x="500" y="43"/>
                </a:cubicBezTo>
                <a:cubicBezTo>
                  <a:pt x="500" y="43"/>
                  <a:pt x="500" y="43"/>
                  <a:pt x="500" y="43"/>
                </a:cubicBezTo>
                <a:cubicBezTo>
                  <a:pt x="505" y="45"/>
                  <a:pt x="510" y="47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6" y="49"/>
                  <a:pt x="516" y="49"/>
                  <a:pt x="516" y="49"/>
                </a:cubicBezTo>
                <a:cubicBezTo>
                  <a:pt x="516" y="49"/>
                  <a:pt x="516" y="50"/>
                  <a:pt x="516" y="51"/>
                </a:cubicBezTo>
                <a:cubicBezTo>
                  <a:pt x="516" y="51"/>
                  <a:pt x="516" y="51"/>
                  <a:pt x="516" y="51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20" y="54"/>
                  <a:pt x="524" y="56"/>
                  <a:pt x="527" y="58"/>
                </a:cubicBezTo>
                <a:cubicBezTo>
                  <a:pt x="527" y="58"/>
                  <a:pt x="527" y="58"/>
                  <a:pt x="527" y="58"/>
                </a:cubicBezTo>
                <a:cubicBezTo>
                  <a:pt x="529" y="57"/>
                  <a:pt x="532" y="57"/>
                  <a:pt x="534" y="57"/>
                </a:cubicBezTo>
                <a:close/>
                <a:moveTo>
                  <a:pt x="529" y="50"/>
                </a:moveTo>
                <a:cubicBezTo>
                  <a:pt x="514" y="34"/>
                  <a:pt x="496" y="19"/>
                  <a:pt x="479" y="7"/>
                </a:cubicBezTo>
                <a:cubicBezTo>
                  <a:pt x="479" y="7"/>
                  <a:pt x="479" y="7"/>
                  <a:pt x="479" y="7"/>
                </a:cubicBezTo>
                <a:cubicBezTo>
                  <a:pt x="476" y="12"/>
                  <a:pt x="473" y="17"/>
                  <a:pt x="469" y="22"/>
                </a:cubicBezTo>
                <a:cubicBezTo>
                  <a:pt x="469" y="22"/>
                  <a:pt x="469" y="22"/>
                  <a:pt x="469" y="22"/>
                </a:cubicBezTo>
                <a:cubicBezTo>
                  <a:pt x="471" y="21"/>
                  <a:pt x="472" y="19"/>
                  <a:pt x="474" y="18"/>
                </a:cubicBezTo>
                <a:cubicBezTo>
                  <a:pt x="474" y="18"/>
                  <a:pt x="474" y="18"/>
                  <a:pt x="474" y="18"/>
                </a:cubicBezTo>
                <a:cubicBezTo>
                  <a:pt x="477" y="21"/>
                  <a:pt x="477" y="21"/>
                  <a:pt x="477" y="21"/>
                </a:cubicBezTo>
                <a:cubicBezTo>
                  <a:pt x="475" y="23"/>
                  <a:pt x="473" y="26"/>
                  <a:pt x="471" y="30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7" y="31"/>
                  <a:pt x="482" y="32"/>
                  <a:pt x="487" y="33"/>
                </a:cubicBezTo>
                <a:cubicBezTo>
                  <a:pt x="487" y="33"/>
                  <a:pt x="487" y="33"/>
                  <a:pt x="487" y="33"/>
                </a:cubicBezTo>
                <a:cubicBezTo>
                  <a:pt x="489" y="33"/>
                  <a:pt x="491" y="34"/>
                  <a:pt x="492" y="34"/>
                </a:cubicBezTo>
                <a:cubicBezTo>
                  <a:pt x="492" y="34"/>
                  <a:pt x="492" y="34"/>
                  <a:pt x="492" y="34"/>
                </a:cubicBezTo>
                <a:cubicBezTo>
                  <a:pt x="492" y="35"/>
                  <a:pt x="492" y="35"/>
                  <a:pt x="492" y="35"/>
                </a:cubicBezTo>
                <a:cubicBezTo>
                  <a:pt x="494" y="35"/>
                  <a:pt x="495" y="36"/>
                  <a:pt x="497" y="3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36"/>
                  <a:pt x="498" y="36"/>
                  <a:pt x="498" y="35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500" y="34"/>
                  <a:pt x="500" y="34"/>
                  <a:pt x="500" y="34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6"/>
                  <a:pt x="502" y="37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11" y="41"/>
                  <a:pt x="521" y="45"/>
                  <a:pt x="529" y="50"/>
                </a:cubicBezTo>
                <a:close/>
                <a:moveTo>
                  <a:pt x="496" y="41"/>
                </a:moveTo>
                <a:cubicBezTo>
                  <a:pt x="496" y="41"/>
                  <a:pt x="496" y="42"/>
                  <a:pt x="495" y="42"/>
                </a:cubicBezTo>
                <a:cubicBezTo>
                  <a:pt x="495" y="42"/>
                  <a:pt x="495" y="42"/>
                  <a:pt x="495" y="42"/>
                </a:cubicBezTo>
                <a:cubicBezTo>
                  <a:pt x="495" y="42"/>
                  <a:pt x="496" y="42"/>
                  <a:pt x="496" y="42"/>
                </a:cubicBezTo>
                <a:cubicBezTo>
                  <a:pt x="496" y="42"/>
                  <a:pt x="496" y="42"/>
                  <a:pt x="496" y="42"/>
                </a:cubicBezTo>
                <a:cubicBezTo>
                  <a:pt x="496" y="42"/>
                  <a:pt x="496" y="42"/>
                  <a:pt x="496" y="41"/>
                </a:cubicBezTo>
                <a:close/>
                <a:moveTo>
                  <a:pt x="494" y="49"/>
                </a:move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49"/>
                  <a:pt x="494" y="49"/>
                  <a:pt x="494" y="49"/>
                </a:cubicBezTo>
                <a:close/>
                <a:moveTo>
                  <a:pt x="493" y="48"/>
                </a:moveTo>
                <a:cubicBezTo>
                  <a:pt x="493" y="49"/>
                  <a:pt x="493" y="49"/>
                  <a:pt x="493" y="49"/>
                </a:cubicBezTo>
                <a:cubicBezTo>
                  <a:pt x="493" y="48"/>
                  <a:pt x="493" y="48"/>
                  <a:pt x="493" y="48"/>
                </a:cubicBezTo>
                <a:close/>
                <a:moveTo>
                  <a:pt x="492" y="47"/>
                </a:moveTo>
                <a:cubicBezTo>
                  <a:pt x="490" y="47"/>
                  <a:pt x="489" y="46"/>
                  <a:pt x="487" y="46"/>
                </a:cubicBezTo>
                <a:cubicBezTo>
                  <a:pt x="487" y="46"/>
                  <a:pt x="487" y="46"/>
                  <a:pt x="487" y="46"/>
                </a:cubicBezTo>
                <a:cubicBezTo>
                  <a:pt x="486" y="46"/>
                  <a:pt x="484" y="47"/>
                  <a:pt x="483" y="47"/>
                </a:cubicBezTo>
                <a:cubicBezTo>
                  <a:pt x="483" y="47"/>
                  <a:pt x="483" y="47"/>
                  <a:pt x="483" y="47"/>
                </a:cubicBezTo>
                <a:cubicBezTo>
                  <a:pt x="486" y="48"/>
                  <a:pt x="488" y="48"/>
                  <a:pt x="491" y="49"/>
                </a:cubicBezTo>
                <a:cubicBezTo>
                  <a:pt x="491" y="49"/>
                  <a:pt x="491" y="49"/>
                  <a:pt x="491" y="49"/>
                </a:cubicBezTo>
                <a:cubicBezTo>
                  <a:pt x="491" y="48"/>
                  <a:pt x="492" y="48"/>
                  <a:pt x="492" y="47"/>
                </a:cubicBezTo>
                <a:close/>
                <a:moveTo>
                  <a:pt x="492" y="39"/>
                </a:moveTo>
                <a:cubicBezTo>
                  <a:pt x="490" y="39"/>
                  <a:pt x="488" y="38"/>
                  <a:pt x="487" y="38"/>
                </a:cubicBezTo>
                <a:cubicBezTo>
                  <a:pt x="487" y="38"/>
                  <a:pt x="487" y="38"/>
                  <a:pt x="487" y="38"/>
                </a:cubicBezTo>
                <a:cubicBezTo>
                  <a:pt x="484" y="37"/>
                  <a:pt x="482" y="37"/>
                  <a:pt x="480" y="37"/>
                </a:cubicBezTo>
                <a:cubicBezTo>
                  <a:pt x="480" y="37"/>
                  <a:pt x="480" y="37"/>
                  <a:pt x="480" y="37"/>
                </a:cubicBezTo>
                <a:cubicBezTo>
                  <a:pt x="483" y="38"/>
                  <a:pt x="486" y="39"/>
                  <a:pt x="490" y="40"/>
                </a:cubicBezTo>
                <a:cubicBezTo>
                  <a:pt x="490" y="40"/>
                  <a:pt x="490" y="40"/>
                  <a:pt x="490" y="40"/>
                </a:cubicBezTo>
                <a:cubicBezTo>
                  <a:pt x="490" y="40"/>
                  <a:pt x="491" y="39"/>
                  <a:pt x="492" y="39"/>
                </a:cubicBezTo>
                <a:close/>
                <a:moveTo>
                  <a:pt x="481" y="44"/>
                </a:moveTo>
                <a:cubicBezTo>
                  <a:pt x="476" y="42"/>
                  <a:pt x="471" y="41"/>
                  <a:pt x="466" y="40"/>
                </a:cubicBezTo>
                <a:cubicBezTo>
                  <a:pt x="466" y="40"/>
                  <a:pt x="466" y="40"/>
                  <a:pt x="466" y="40"/>
                </a:cubicBezTo>
                <a:cubicBezTo>
                  <a:pt x="465" y="41"/>
                  <a:pt x="464" y="42"/>
                  <a:pt x="463" y="44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67" y="44"/>
                  <a:pt x="472" y="45"/>
                  <a:pt x="476" y="46"/>
                </a:cubicBezTo>
                <a:cubicBezTo>
                  <a:pt x="476" y="46"/>
                  <a:pt x="476" y="46"/>
                  <a:pt x="476" y="46"/>
                </a:cubicBezTo>
                <a:cubicBezTo>
                  <a:pt x="477" y="45"/>
                  <a:pt x="479" y="45"/>
                  <a:pt x="481" y="44"/>
                </a:cubicBezTo>
                <a:close/>
                <a:moveTo>
                  <a:pt x="468" y="49"/>
                </a:moveTo>
                <a:cubicBezTo>
                  <a:pt x="466" y="48"/>
                  <a:pt x="463" y="48"/>
                  <a:pt x="461" y="48"/>
                </a:cubicBezTo>
                <a:cubicBezTo>
                  <a:pt x="461" y="48"/>
                  <a:pt x="461" y="48"/>
                  <a:pt x="461" y="48"/>
                </a:cubicBezTo>
                <a:cubicBezTo>
                  <a:pt x="460" y="49"/>
                  <a:pt x="459" y="51"/>
                  <a:pt x="458" y="53"/>
                </a:cubicBezTo>
                <a:cubicBezTo>
                  <a:pt x="458" y="53"/>
                  <a:pt x="458" y="53"/>
                  <a:pt x="458" y="53"/>
                </a:cubicBezTo>
                <a:cubicBezTo>
                  <a:pt x="461" y="51"/>
                  <a:pt x="465" y="50"/>
                  <a:pt x="468" y="49"/>
                </a:cubicBezTo>
                <a:close/>
                <a:moveTo>
                  <a:pt x="465" y="32"/>
                </a:moveTo>
                <a:cubicBezTo>
                  <a:pt x="464" y="32"/>
                  <a:pt x="464" y="32"/>
                  <a:pt x="463" y="32"/>
                </a:cubicBezTo>
                <a:cubicBezTo>
                  <a:pt x="463" y="32"/>
                  <a:pt x="463" y="32"/>
                  <a:pt x="463" y="32"/>
                </a:cubicBezTo>
                <a:cubicBezTo>
                  <a:pt x="463" y="32"/>
                  <a:pt x="463" y="33"/>
                  <a:pt x="462" y="33"/>
                </a:cubicBezTo>
                <a:cubicBezTo>
                  <a:pt x="462" y="33"/>
                  <a:pt x="462" y="33"/>
                  <a:pt x="462" y="33"/>
                </a:cubicBezTo>
                <a:cubicBezTo>
                  <a:pt x="463" y="33"/>
                  <a:pt x="464" y="33"/>
                  <a:pt x="465" y="33"/>
                </a:cubicBezTo>
                <a:cubicBezTo>
                  <a:pt x="465" y="33"/>
                  <a:pt x="465" y="33"/>
                  <a:pt x="465" y="33"/>
                </a:cubicBezTo>
                <a:cubicBezTo>
                  <a:pt x="465" y="33"/>
                  <a:pt x="465" y="33"/>
                  <a:pt x="465" y="32"/>
                </a:cubicBezTo>
                <a:close/>
                <a:moveTo>
                  <a:pt x="462" y="39"/>
                </a:moveTo>
                <a:cubicBezTo>
                  <a:pt x="460" y="38"/>
                  <a:pt x="459" y="38"/>
                  <a:pt x="457" y="37"/>
                </a:cubicBezTo>
                <a:cubicBezTo>
                  <a:pt x="457" y="37"/>
                  <a:pt x="457" y="37"/>
                  <a:pt x="457" y="37"/>
                </a:cubicBezTo>
                <a:cubicBezTo>
                  <a:pt x="456" y="39"/>
                  <a:pt x="454" y="41"/>
                  <a:pt x="453" y="42"/>
                </a:cubicBezTo>
                <a:cubicBezTo>
                  <a:pt x="453" y="42"/>
                  <a:pt x="453" y="42"/>
                  <a:pt x="453" y="42"/>
                </a:cubicBezTo>
                <a:cubicBezTo>
                  <a:pt x="455" y="42"/>
                  <a:pt x="457" y="43"/>
                  <a:pt x="459" y="43"/>
                </a:cubicBezTo>
                <a:cubicBezTo>
                  <a:pt x="459" y="43"/>
                  <a:pt x="459" y="43"/>
                  <a:pt x="459" y="43"/>
                </a:cubicBezTo>
                <a:cubicBezTo>
                  <a:pt x="460" y="42"/>
                  <a:pt x="461" y="40"/>
                  <a:pt x="462" y="39"/>
                </a:cubicBezTo>
                <a:close/>
                <a:moveTo>
                  <a:pt x="457" y="31"/>
                </a:moveTo>
                <a:cubicBezTo>
                  <a:pt x="446" y="29"/>
                  <a:pt x="435" y="28"/>
                  <a:pt x="423" y="27"/>
                </a:cubicBezTo>
                <a:cubicBezTo>
                  <a:pt x="423" y="27"/>
                  <a:pt x="423" y="27"/>
                  <a:pt x="423" y="27"/>
                </a:cubicBezTo>
                <a:cubicBezTo>
                  <a:pt x="425" y="27"/>
                  <a:pt x="426" y="27"/>
                  <a:pt x="428" y="27"/>
                </a:cubicBezTo>
                <a:cubicBezTo>
                  <a:pt x="428" y="27"/>
                  <a:pt x="428" y="27"/>
                  <a:pt x="428" y="27"/>
                </a:cubicBezTo>
                <a:cubicBezTo>
                  <a:pt x="437" y="29"/>
                  <a:pt x="447" y="30"/>
                  <a:pt x="456" y="32"/>
                </a:cubicBezTo>
                <a:cubicBezTo>
                  <a:pt x="456" y="32"/>
                  <a:pt x="456" y="32"/>
                  <a:pt x="456" y="32"/>
                </a:cubicBezTo>
                <a:cubicBezTo>
                  <a:pt x="457" y="32"/>
                  <a:pt x="457" y="31"/>
                  <a:pt x="457" y="31"/>
                </a:cubicBezTo>
                <a:close/>
                <a:moveTo>
                  <a:pt x="451" y="37"/>
                </a:moveTo>
                <a:cubicBezTo>
                  <a:pt x="360" y="36"/>
                  <a:pt x="268" y="36"/>
                  <a:pt x="180" y="52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36" y="64"/>
                  <a:pt x="96" y="79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180" y="68"/>
                  <a:pt x="281" y="35"/>
                  <a:pt x="391" y="37"/>
                </a:cubicBezTo>
                <a:cubicBezTo>
                  <a:pt x="391" y="37"/>
                  <a:pt x="391" y="37"/>
                  <a:pt x="391" y="37"/>
                </a:cubicBezTo>
                <a:cubicBezTo>
                  <a:pt x="409" y="38"/>
                  <a:pt x="427" y="39"/>
                  <a:pt x="445" y="41"/>
                </a:cubicBezTo>
                <a:cubicBezTo>
                  <a:pt x="445" y="41"/>
                  <a:pt x="445" y="41"/>
                  <a:pt x="445" y="41"/>
                </a:cubicBezTo>
                <a:cubicBezTo>
                  <a:pt x="447" y="40"/>
                  <a:pt x="449" y="38"/>
                  <a:pt x="451" y="37"/>
                </a:cubicBezTo>
                <a:close/>
                <a:moveTo>
                  <a:pt x="434" y="33"/>
                </a:moveTo>
                <a:cubicBezTo>
                  <a:pt x="432" y="32"/>
                  <a:pt x="429" y="32"/>
                  <a:pt x="427" y="31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06" y="29"/>
                  <a:pt x="383" y="27"/>
                  <a:pt x="360" y="27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50" y="26"/>
                  <a:pt x="340" y="27"/>
                  <a:pt x="330" y="27"/>
                </a:cubicBezTo>
                <a:cubicBezTo>
                  <a:pt x="330" y="27"/>
                  <a:pt x="330" y="27"/>
                  <a:pt x="330" y="27"/>
                </a:cubicBezTo>
                <a:cubicBezTo>
                  <a:pt x="297" y="29"/>
                  <a:pt x="264" y="34"/>
                  <a:pt x="232" y="40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98" y="32"/>
                  <a:pt x="366" y="32"/>
                  <a:pt x="434" y="33"/>
                </a:cubicBezTo>
                <a:close/>
                <a:moveTo>
                  <a:pt x="241" y="34"/>
                </a:moveTo>
                <a:cubicBezTo>
                  <a:pt x="196" y="41"/>
                  <a:pt x="153" y="51"/>
                  <a:pt x="115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36" y="57"/>
                  <a:pt x="157" y="52"/>
                  <a:pt x="179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99" y="43"/>
                  <a:pt x="220" y="38"/>
                  <a:pt x="241" y="34"/>
                </a:cubicBezTo>
                <a:close/>
              </a:path>
            </a:pathLst>
          </a:custGeom>
          <a:solidFill>
            <a:schemeClr val="hlink"/>
          </a:solidFill>
          <a:ln>
            <a:solidFill>
              <a:schemeClr val="hlink"/>
            </a:solidFill>
          </a:ln>
        </p:spPr>
        <p:txBody>
          <a:bodyPr vert="horz" wrap="square" lIns="72468" tIns="36239" rIns="72468" bIns="362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akeaway_box"/>
          <p:cNvSpPr>
            <a:spLocks noChangeArrowheads="1"/>
          </p:cNvSpPr>
          <p:nvPr/>
        </p:nvSpPr>
        <p:spPr bwMode="gray">
          <a:xfrm>
            <a:off x="1982788" y="5776913"/>
            <a:ext cx="6354588" cy="5318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challenge for fleet managers is predicting the right timing</a:t>
            </a:r>
          </a:p>
        </p:txBody>
      </p:sp>
    </p:spTree>
    <p:extLst>
      <p:ext uri="{BB962C8B-B14F-4D97-AF65-F5344CB8AC3E}">
        <p14:creationId xmlns:p14="http://schemas.microsoft.com/office/powerpoint/2010/main" val="3804769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predicting trends timing is everything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" y="993600"/>
            <a:ext cx="9734550" cy="57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990150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0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from fossil fuels to EVs steady but slow</a:t>
            </a:r>
            <a:br>
              <a:rPr lang="en-US" dirty="0" smtClean="0"/>
            </a:br>
            <a:r>
              <a:rPr lang="en-US" sz="1600" b="0" dirty="0" smtClean="0"/>
              <a:t>160,000 EVs sold in US in 2016 (vs 20,000 in 2011) but fraction of the total vehicles sold</a:t>
            </a:r>
            <a:endParaRPr lang="en-US" sz="1600" b="0" dirty="0"/>
          </a:p>
        </p:txBody>
      </p:sp>
      <p:sp>
        <p:nvSpPr>
          <p:cNvPr id="7" name="label_charttitle"/>
          <p:cNvSpPr/>
          <p:nvPr/>
        </p:nvSpPr>
        <p:spPr bwMode="auto">
          <a:xfrm>
            <a:off x="4981925" y="1288026"/>
            <a:ext cx="4068569" cy="660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charset="0"/>
                <a:cs typeface="Arial" charset="0"/>
              </a:rPr>
              <a:t>Global LDV and EV yearly sales, 2015–2040 </a:t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charset="0"/>
                <a:cs typeface="Arial" charset="0"/>
              </a:rPr>
              <a:t>(m vehicles sold per year, %)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Note: ICE+HEV = internal combustion engine and hybrid vehicles, BEV = battery electric vehicles, PHEV = plug-in hybrid electric vehicles</a:t>
            </a:r>
          </a:p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Source: Bloomberg New Energy Finance</a:t>
            </a:r>
            <a:endParaRPr lang="en-US" sz="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18412828"/>
              </p:ext>
            </p:extLst>
          </p:nvPr>
        </p:nvGraphicFramePr>
        <p:xfrm>
          <a:off x="4229100" y="2209800"/>
          <a:ext cx="5343441" cy="320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1" name="Chart" r:id="rId25" imgW="5343441" imgH="3200316" progId="MSGraph.Chart.8">
                  <p:embed followColorScheme="full"/>
                </p:oleObj>
              </mc:Choice>
              <mc:Fallback>
                <p:oleObj name="Chart" r:id="rId25" imgW="5343441" imgH="3200316" progId="MSGraph.Chart.8">
                  <p:embed followColorScheme="full"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209800"/>
                        <a:ext cx="5343441" cy="3200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365625" y="2144712"/>
            <a:ext cx="180816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 dirty="0" smtClean="0">
                <a:sym typeface="+mn-lt"/>
              </a:rPr>
              <a:t>m of vehicles sold per year</a:t>
            </a:r>
            <a:endParaRPr lang="en-US" sz="1200" b="0" dirty="0">
              <a:sym typeface="+mn-lt"/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8202612" y="2144712"/>
            <a:ext cx="123348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 dirty="0" smtClean="0">
                <a:sym typeface="+mn-lt"/>
              </a:rPr>
              <a:t>New car sales (%)</a:t>
            </a:r>
            <a:endParaRPr lang="en-US" sz="1200" b="0" dirty="0">
              <a:sym typeface="+mn-lt"/>
            </a:endParaRPr>
          </a:p>
        </p:txBody>
      </p:sp>
      <p:sp>
        <p:nvSpPr>
          <p:cNvPr id="35" name="Text Placeholder 1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035925" y="529907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CDE849B-ABE6-47B4-A527-6FB86C21DB91}" type="datetime'''''''''''2''''''''''''''''''''0''''''''''''''3''''''''''''5'">
              <a:rPr lang="en-US" alt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2035</a:t>
            </a:fld>
            <a:endParaRPr lang="en-US" sz="1000" b="0" dirty="0">
              <a:sym typeface="+mn-lt"/>
            </a:endParaRPr>
          </a:p>
        </p:txBody>
      </p:sp>
      <p:sp>
        <p:nvSpPr>
          <p:cNvPr id="30" name="Text Placeholder 1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178675" y="529907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FDC0A20-F60C-483A-80FA-5A7593F1AF88}" type="datetime'''''''''''''2''''''''''''''''03''0'''">
              <a:rPr lang="en-US" alt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2030</a:t>
            </a:fld>
            <a:endParaRPr lang="en-US" sz="1000" b="0" dirty="0">
              <a:sym typeface="+mn-lt"/>
            </a:endParaRPr>
          </a:p>
        </p:txBody>
      </p:sp>
      <p:sp>
        <p:nvSpPr>
          <p:cNvPr id="25" name="Text Placeholder 1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330950" y="529907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92689E1-E926-42A5-8D48-8580395BB2FA}" type="datetime'2''''''''''''''''''''''''''''''''''''''''''''0''''2''''''''5'">
              <a:rPr lang="en-US" alt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en-US" sz="1000" b="0" dirty="0">
              <a:sym typeface="+mn-lt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616450" y="529907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38D7E4B-79F5-4B78-B470-7D153D2CC641}" type="datetime'''''''''''''2''''''''''0''''1''''5'''''''">
              <a:rPr lang="en-US" alt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en-US" sz="1000" b="0" dirty="0">
              <a:sym typeface="+mn-lt"/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473700" y="529907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C0C56A4-A73D-4C81-B10B-3A6D69F33E9E}" type="datetime'''2''''0''''''''2''''''0'''''''">
              <a:rPr lang="en-US" alt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en-US" sz="1000" b="0" dirty="0">
              <a:sym typeface="+mn-lt"/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8893175" y="529907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4A5091C-2A2D-4496-8DCC-EBD7149D2E7C}" type="datetime'''''''2''''''0''4''''''''0'">
              <a:rPr lang="en-US" alt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2040</a:t>
            </a:fld>
            <a:endParaRPr lang="en-US" sz="1000" b="0" dirty="0">
              <a:sym typeface="+mn-lt"/>
            </a:endParaRPr>
          </a:p>
        </p:txBody>
      </p:sp>
      <p:sp>
        <p:nvSpPr>
          <p:cNvPr id="46" name="Callout"/>
          <p:cNvSpPr>
            <a:spLocks noChangeArrowheads="1"/>
          </p:cNvSpPr>
          <p:nvPr/>
        </p:nvSpPr>
        <p:spPr bwMode="gray">
          <a:xfrm>
            <a:off x="7321821" y="3604172"/>
            <a:ext cx="450108" cy="24392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27432" tIns="91440" rIns="27432" bIns="9144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35%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AutoShape 3"/>
          <p:cNvCxnSpPr>
            <a:cxnSpLocks noChangeShapeType="1"/>
            <a:stCxn id="46" idx="3"/>
          </p:cNvCxnSpPr>
          <p:nvPr/>
        </p:nvCxnSpPr>
        <p:spPr bwMode="gray">
          <a:xfrm>
            <a:off x="7771929" y="3726136"/>
            <a:ext cx="442912" cy="62197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4" name="Straight Connector 63"/>
          <p:cNvCxnSpPr/>
          <p:nvPr>
            <p:custDataLst>
              <p:tags r:id="rId13"/>
            </p:custDataLst>
          </p:nvPr>
        </p:nvCxnSpPr>
        <p:spPr bwMode="gray">
          <a:xfrm>
            <a:off x="5302250" y="5964237"/>
            <a:ext cx="219075" cy="0"/>
          </a:xfrm>
          <a:prstGeom prst="line">
            <a:avLst/>
          </a:prstGeom>
          <a:ln w="19050">
            <a:solidFill>
              <a:srgbClr val="06C245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>
            <p:custDataLst>
              <p:tags r:id="rId14"/>
            </p:custDataLst>
          </p:nvPr>
        </p:nvSpPr>
        <p:spPr bwMode="gray">
          <a:xfrm>
            <a:off x="6765925" y="5897562"/>
            <a:ext cx="179388" cy="1333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>
            <p:custDataLst>
              <p:tags r:id="rId15"/>
            </p:custDataLst>
          </p:nvPr>
        </p:nvSpPr>
        <p:spPr bwMode="gray">
          <a:xfrm>
            <a:off x="8377237" y="5897562"/>
            <a:ext cx="179388" cy="133350"/>
          </a:xfrm>
          <a:prstGeom prst="rect">
            <a:avLst/>
          </a:prstGeom>
          <a:solidFill>
            <a:srgbClr val="177B57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>
            <p:custDataLst>
              <p:tags r:id="rId16"/>
            </p:custDataLst>
          </p:nvPr>
        </p:nvSpPr>
        <p:spPr bwMode="gray">
          <a:xfrm>
            <a:off x="7753350" y="5897562"/>
            <a:ext cx="179388" cy="133350"/>
          </a:xfrm>
          <a:prstGeom prst="rect">
            <a:avLst/>
          </a:prstGeom>
          <a:solidFill>
            <a:srgbClr val="06C245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Placeholder 1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8607425" y="5892800"/>
            <a:ext cx="34448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AD5CDCF-FC0D-47CB-B6C2-DEC23046B1A8}" type="datetime'''''''''''''''''''''''''''''''''''PH''EV'''">
              <a:rPr lang="en-US" altLang="en-US" sz="1000" b="0" smtClean="0"/>
              <a:pPr>
                <a:spcBef>
                  <a:spcPct val="0"/>
                </a:spcBef>
                <a:spcAft>
                  <a:spcPct val="0"/>
                </a:spcAft>
              </a:pPr>
              <a:t>PHEV</a:t>
            </a:fld>
            <a:endParaRPr lang="en-US" sz="1000" b="0" dirty="0">
              <a:sym typeface="+mn-lt"/>
            </a:endParaRPr>
          </a:p>
        </p:txBody>
      </p:sp>
      <p:sp>
        <p:nvSpPr>
          <p:cNvPr id="61" name="Text Placeholder 1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983537" y="5892800"/>
            <a:ext cx="252412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BC524A6-993C-48F1-98EF-71200A042354}" type="datetime'''''''''B''''''''''E''''''''''''''''''''''''''''''V'''''''''''">
              <a:rPr lang="en-US" altLang="en-US" sz="1000" b="0" smtClean="0"/>
              <a:pPr>
                <a:spcBef>
                  <a:spcPct val="0"/>
                </a:spcBef>
                <a:spcAft>
                  <a:spcPct val="0"/>
                </a:spcAft>
              </a:pPr>
              <a:t>BEV</a:t>
            </a:fld>
            <a:endParaRPr lang="en-US" sz="1000" b="0" dirty="0">
              <a:sym typeface="+mn-lt"/>
            </a:endParaRPr>
          </a:p>
        </p:txBody>
      </p:sp>
      <p:sp>
        <p:nvSpPr>
          <p:cNvPr id="62" name="Text Placeholder 1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996112" y="5892800"/>
            <a:ext cx="6159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C3711AB-53FF-418A-96F9-89061C4C754B}" type="datetime'IC''''''''E'''''''''' +'''''''''''''' HE''''''''''V'''">
              <a:rPr lang="en-US" altLang="en-US" sz="1000" b="0" smtClean="0"/>
              <a:pPr>
                <a:spcBef>
                  <a:spcPct val="0"/>
                </a:spcBef>
                <a:spcAft>
                  <a:spcPct val="0"/>
                </a:spcAft>
              </a:pPr>
              <a:t>ICE + HEV</a:t>
            </a:fld>
            <a:endParaRPr lang="en-US" sz="1000" b="0" dirty="0">
              <a:sym typeface="+mn-lt"/>
            </a:endParaRPr>
          </a:p>
        </p:txBody>
      </p:sp>
      <p:sp>
        <p:nvSpPr>
          <p:cNvPr id="63" name="Text Placeholder 1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572125" y="5892800"/>
            <a:ext cx="1052512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4546179-0E80-496F-B74B-79E748213209}" type="datetime'EV ''''''%'' o''''f'' n''''''e''''''w sa''l''''''es'''''''''">
              <a:rPr lang="en-US" altLang="en-US" sz="1000" b="0" smtClean="0"/>
              <a:pPr>
                <a:spcBef>
                  <a:spcPct val="0"/>
                </a:spcBef>
                <a:spcAft>
                  <a:spcPct val="0"/>
                </a:spcAft>
              </a:pPr>
              <a:t>EV % of new sales</a:t>
            </a:fld>
            <a:endParaRPr lang="en-US" sz="1000" b="0" dirty="0"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2182219"/>
            <a:ext cx="3558801" cy="226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4672353"/>
            <a:ext cx="1411287" cy="14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261043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3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telematics and smart transportation fueling new mobility services</a:t>
            </a:r>
            <a:endParaRPr lang="en-US" sz="1600" b="0" dirty="0"/>
          </a:p>
        </p:txBody>
      </p:sp>
      <p:sp>
        <p:nvSpPr>
          <p:cNvPr id="7" name="label_charttitle"/>
          <p:cNvSpPr/>
          <p:nvPr/>
        </p:nvSpPr>
        <p:spPr bwMode="auto">
          <a:xfrm>
            <a:off x="2941101" y="1297858"/>
            <a:ext cx="3715338" cy="5780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charset="0"/>
                <a:cs typeface="Arial" charset="0"/>
              </a:rPr>
              <a:t>Global Smart Transportation Market Size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charset="0"/>
                <a:cs typeface="Arial" charset="0"/>
              </a:rPr>
              <a:t>and Forecast 2015–2024 ($B)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Source: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Variant Market Research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15658644"/>
              </p:ext>
            </p:extLst>
          </p:nvPr>
        </p:nvGraphicFramePr>
        <p:xfrm>
          <a:off x="2667000" y="2362200"/>
          <a:ext cx="4229223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4" name="Chart" r:id="rId24" imgW="4229223" imgH="2943225" progId="MSGraph.Chart.8">
                  <p:embed followColorScheme="full"/>
                </p:oleObj>
              </mc:Choice>
              <mc:Fallback>
                <p:oleObj name="Chart" r:id="rId24" imgW="4229223" imgH="2943225" progId="MSGraph.Chart.8">
                  <p:embed followColorScheme="full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62200"/>
                        <a:ext cx="4229223" cy="294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 Placeholder 1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527300" y="2419350"/>
            <a:ext cx="2095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1000" b="0" dirty="0" smtClean="0">
                <a:solidFill>
                  <a:srgbClr val="4D4D4D"/>
                </a:solidFill>
                <a:sym typeface="+mn-lt"/>
              </a:rPr>
              <a:t>300</a:t>
            </a:r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80" name="Text Placeholder 1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527300" y="3305175"/>
            <a:ext cx="2095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1000" b="0" dirty="0" smtClean="0">
                <a:solidFill>
                  <a:srgbClr val="4D4D4D"/>
                </a:solidFill>
                <a:sym typeface="+mn-lt"/>
              </a:rPr>
              <a:t>200</a:t>
            </a:r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79" name="Text Placeholder 1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527300" y="4200525"/>
            <a:ext cx="2095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1000" b="0" dirty="0" smtClean="0">
                <a:solidFill>
                  <a:srgbClr val="4D4D4D"/>
                </a:solidFill>
                <a:sym typeface="+mn-lt"/>
              </a:rPr>
              <a:t>100</a:t>
            </a:r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78" name="Text Placeholder 1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667000" y="5086350"/>
            <a:ext cx="698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1000" b="0" dirty="0" smtClean="0">
                <a:solidFill>
                  <a:srgbClr val="4D4D4D"/>
                </a:solidFill>
                <a:sym typeface="+mn-lt"/>
              </a:rPr>
              <a:t>0</a:t>
            </a:r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9"/>
            </p:custDataLst>
          </p:nvPr>
        </p:nvCxnSpPr>
        <p:spPr bwMode="gray">
          <a:xfrm flipV="1">
            <a:off x="3052762" y="2346325"/>
            <a:ext cx="3514725" cy="18669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221162" y="528002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49F920F-A8F8-4574-A054-52DDC38C2456}" type="datetime'''''''''''2''0''''''''''''''''''1''''''''''''9'">
              <a:rPr lang="en-US" altLang="en-US" sz="1000" b="0" smtClean="0">
                <a:solidFill>
                  <a:srgbClr val="4D4D4D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31" name="Text Placeholder 1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783012" y="528002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68F0F45-1C62-4804-AA50-3B961700D5EF}" type="datetime'''''''''''2''''0''''''''''''''18'''''''">
              <a:rPr lang="en-US" altLang="en-US" sz="1000" b="0" smtClean="0">
                <a:solidFill>
                  <a:srgbClr val="4D4D4D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30" name="Text Placeholder 1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344862" y="528002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9BF5FB9-17C3-4AD0-A005-8EB893FD155A}" type="datetime'''''2''0''''''''''''1''''''''7'''''''''''">
              <a:rPr lang="en-US" altLang="en-US" sz="1000" b="0" smtClean="0">
                <a:solidFill>
                  <a:srgbClr val="4D4D4D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29" name="Text Placeholder 1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906712" y="528002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CDFDD60-95BF-443E-BFF1-40B38B9EEFD0}" type="datetime'''''''''20''''1''''''''6'''''''''''''''''''">
              <a:rPr lang="en-US" altLang="en-US" sz="1000" b="0" smtClean="0">
                <a:solidFill>
                  <a:srgbClr val="4D4D4D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37" name="Text Placeholder 1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983287" y="528002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9606C25-37F5-4523-B8C6-09A6AC118331}" type="datetime'''2''''''''''''''''''''''''''''''''0''2''''''3'">
              <a:rPr lang="en-US" altLang="en-US" sz="1000" b="0" smtClean="0">
                <a:solidFill>
                  <a:srgbClr val="4D4D4D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35" name="Text Placeholder 1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545137" y="528002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BF9C454-C14E-41C5-AB42-4D3C7EAFC08B}" type="datetime'''''''''''''''''''''2''''0''''''2''2'">
              <a:rPr lang="en-US" altLang="en-US" sz="1000" b="0" smtClean="0">
                <a:solidFill>
                  <a:srgbClr val="4D4D4D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2022</a:t>
            </a:fld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34" name="Text Placeholder 1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106987" y="528002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4A11499-56EC-43B8-9CB8-CDBD687D6140}" type="datetime'''''''''''''''''''''2''''''0''''''2''''''''1'''''''''''''''''">
              <a:rPr lang="en-US" altLang="en-US" sz="1000" b="0" smtClean="0">
                <a:solidFill>
                  <a:srgbClr val="4D4D4D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2021</a:t>
            </a:fld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33" name="Text Placeholder 1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664075" y="528002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E757B17-F7C3-4F86-85DD-73CAA2956B89}" type="datetime'''''''2''0''''''''''''''2''''''''''''''''''''''''0'''">
              <a:rPr lang="en-US" altLang="en-US" sz="1000" b="0" smtClean="0">
                <a:solidFill>
                  <a:srgbClr val="4D4D4D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38" name="Text Placeholder 1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557712" y="3171825"/>
            <a:ext cx="50641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000" b="0" dirty="0" smtClean="0">
                <a:solidFill>
                  <a:srgbClr val="4D4D4D"/>
                </a:solidFill>
              </a:rPr>
              <a:t>19.4%</a:t>
            </a:r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sp>
        <p:nvSpPr>
          <p:cNvPr id="36" name="Text Placeholder 1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421437" y="5280025"/>
            <a:ext cx="292100" cy="152400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F7049F2-7682-4557-8B2F-E2B9F3D7F289}" type="datetime'''''''2''''''0''''''''''''''''''2''''''''''''''''4'''''">
              <a:rPr lang="en-US" altLang="en-US" sz="1000" b="0" smtClean="0">
                <a:solidFill>
                  <a:srgbClr val="4D4D4D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2024</a:t>
            </a:fld>
            <a:endParaRPr lang="en-US" sz="1000" b="0" dirty="0">
              <a:solidFill>
                <a:srgbClr val="4D4D4D"/>
              </a:solidFill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047436"/>
            <a:ext cx="1893009" cy="106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5" y="3051577"/>
            <a:ext cx="1893009" cy="154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0" y="1488182"/>
            <a:ext cx="1893009" cy="118253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ColumnContent"/>
          <p:cNvSpPr>
            <a:spLocks noChangeArrowheads="1"/>
          </p:cNvSpPr>
          <p:nvPr/>
        </p:nvSpPr>
        <p:spPr bwMode="gray">
          <a:xfrm>
            <a:off x="7130139" y="1527175"/>
            <a:ext cx="2318072" cy="39413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buClr>
                <a:schemeClr val="tx2"/>
              </a:buClr>
            </a:pPr>
            <a:r>
              <a:rPr lang="en-US" sz="1400" b="1" dirty="0" smtClean="0"/>
              <a:t>Solution Segments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Parking Management System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Ticketing Management 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Traffic Management 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Integrated </a:t>
            </a:r>
            <a:b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Supervision System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Fleet management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Fleet efficiency services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Charging stations</a:t>
            </a:r>
          </a:p>
          <a:p>
            <a:pPr>
              <a:buClr>
                <a:srgbClr val="000000"/>
              </a:buClr>
              <a:buSzPct val="100000"/>
              <a:buFont typeface=""/>
            </a:pPr>
            <a:endParaRPr lang="en-US" sz="14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Service Segments</a:t>
            </a:r>
          </a:p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Cloud Services</a:t>
            </a:r>
          </a:p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Business Service</a:t>
            </a:r>
          </a:p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Professional Services</a:t>
            </a:r>
            <a:endParaRPr lang="en-US" sz="14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285750" lvl="1" indent="-171450">
              <a:buClr>
                <a:schemeClr val="tx2"/>
              </a:buClr>
            </a:pP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7B57"/>
                </a:solidFill>
              </a:rPr>
              <a:t>But one trend which many aren't tracking is on pace to grow faster than expected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67746" y="1521737"/>
            <a:ext cx="6370509" cy="4797415"/>
            <a:chOff x="1524794" y="1176957"/>
            <a:chExt cx="6856412" cy="5163332"/>
          </a:xfrm>
        </p:grpSpPr>
        <p:pic>
          <p:nvPicPr>
            <p:cNvPr id="4" name="Picture 4" descr="http://www.howwedrive.com/wp-content/uploads/2012/01/self-driving-cars-circa-1958.jpg"/>
            <p:cNvPicPr>
              <a:picLocks noChangeAspect="1" noChangeArrowheads="1"/>
            </p:cNvPicPr>
            <p:nvPr/>
          </p:nvPicPr>
          <p:blipFill>
            <a:blip r:embed="rId3" cstate="print"/>
            <a:srcRect t="-179"/>
            <a:stretch>
              <a:fillRect/>
            </a:stretch>
          </p:blipFill>
          <p:spPr bwMode="auto">
            <a:xfrm>
              <a:off x="1524794" y="1176957"/>
              <a:ext cx="6856412" cy="5163332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1524795" y="1176957"/>
              <a:ext cx="6856411" cy="347043"/>
            </a:xfrm>
            <a:prstGeom prst="rect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en-US" sz="1400" b="1" dirty="0">
                  <a:solidFill>
                    <a:srgbClr val="177B57"/>
                  </a:solidFill>
                </a:rPr>
                <a:t>For decades, self-driving cars were a futuristic </a:t>
              </a:r>
              <a:r>
                <a:rPr lang="en-US" sz="1400" b="1" dirty="0" smtClean="0">
                  <a:solidFill>
                    <a:srgbClr val="177B57"/>
                  </a:solidFill>
                </a:rPr>
                <a:t>concept …</a:t>
              </a:r>
              <a:endPara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Source: Print advertisement by a coalition of American electric light and power companies, 1957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around autonomous vehicles are moving forward: Google car has </a:t>
            </a:r>
            <a:r>
              <a:rPr lang="en-US" dirty="0" smtClean="0"/>
              <a:t>travelled</a:t>
            </a:r>
            <a:r>
              <a:rPr lang="en-US" dirty="0" smtClean="0"/>
              <a:t> </a:t>
            </a:r>
            <a:r>
              <a:rPr lang="en-US" dirty="0" smtClean="0"/>
              <a:t>2.3 Mill </a:t>
            </a:r>
            <a:r>
              <a:rPr lang="en-US" dirty="0" smtClean="0"/>
              <a:t>miles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24051" y="1521736"/>
            <a:ext cx="5057899" cy="4800600"/>
            <a:chOff x="1963317" y="1169044"/>
            <a:chExt cx="5545065" cy="5262984"/>
          </a:xfrm>
        </p:grpSpPr>
        <p:pic>
          <p:nvPicPr>
            <p:cNvPr id="4" name="Picture 3" descr="google car II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963317" y="1169044"/>
              <a:ext cx="5545065" cy="2557810"/>
            </a:xfrm>
            <a:prstGeom prst="rect">
              <a:avLst/>
            </a:prstGeom>
          </p:spPr>
        </p:pic>
        <p:pic>
          <p:nvPicPr>
            <p:cNvPr id="5" name="Picture 2" descr="http://4.bp.blogspot.com/-w5QPQw1mRN8/U4Tnn7tcP1I/AAAAAAAAOlA/7MhxAxnrwnw/s1600/Vehicle+Prototype+Image+Banner+Cropped+600px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3317" y="3618963"/>
              <a:ext cx="5545065" cy="281306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001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 wrap="square"/>
          <a:lstStyle/>
          <a:p>
            <a:pPr lvl="0"/>
            <a:r>
              <a:rPr lang="en-US" dirty="0" smtClean="0">
                <a:latin typeface="Arial"/>
              </a:rPr>
              <a:t>Autonomous driving: </a:t>
            </a:r>
            <a:r>
              <a:rPr lang="en-US" dirty="0" smtClean="0">
                <a:solidFill>
                  <a:srgbClr val="177B57"/>
                </a:solidFill>
                <a:latin typeface="Arial"/>
              </a:rPr>
              <a:t>Focus for many companies</a:t>
            </a:r>
            <a:endParaRPr lang="en-US" sz="1600" b="0" dirty="0">
              <a:solidFill>
                <a:srgbClr val="177B57"/>
              </a:solidFill>
              <a:latin typeface="Arial"/>
            </a:endParaRPr>
          </a:p>
        </p:txBody>
      </p:sp>
      <p:pic>
        <p:nvPicPr>
          <p:cNvPr id="3" name="Picture 6" descr="C:\Users\Subramani Ashwin\Desktop\Untitled.png"/>
          <p:cNvPicPr>
            <a:picLocks noChangeAspect="1" noChangeArrowheads="1"/>
          </p:cNvPicPr>
          <p:nvPr/>
        </p:nvPicPr>
        <p:blipFill>
          <a:blip r:embed="rId4" cstate="print"/>
          <a:srcRect r="7320"/>
          <a:stretch>
            <a:fillRect/>
          </a:stretch>
        </p:blipFill>
        <p:spPr bwMode="auto">
          <a:xfrm>
            <a:off x="479252" y="2263855"/>
            <a:ext cx="2066544" cy="12486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028" y="2263855"/>
            <a:ext cx="2066544" cy="124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9252" y="1654325"/>
            <a:ext cx="2065417" cy="4247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808080"/>
            </a:outerShdw>
          </a:effectLst>
        </p:spPr>
        <p:txBody>
          <a:bodyPr lIns="27432" tIns="27432" rIns="0" bIns="27432" anchor="b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Mercedes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Autonomous F015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1030" y="1654325"/>
            <a:ext cx="2065416" cy="4247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808080"/>
            </a:outerShdw>
          </a:effectLst>
        </p:spPr>
        <p:txBody>
          <a:bodyPr lIns="27432" tIns="27432" rIns="0" bIns="27432" anchor="b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Audi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Autonomous A7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2807" y="1654325"/>
            <a:ext cx="2065416" cy="4247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808080"/>
            </a:outerShdw>
          </a:effectLst>
        </p:spPr>
        <p:txBody>
          <a:bodyPr lIns="27432" tIns="27432" rIns="0" bIns="27432" anchor="b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Tesla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Model 3 autopilot mode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84584" y="1654325"/>
            <a:ext cx="2065416" cy="4247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808080"/>
            </a:outerShdw>
          </a:effectLst>
        </p:spPr>
        <p:txBody>
          <a:bodyPr lIns="27432" tIns="27432" rIns="0" bIns="27432" anchor="b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Toyota </a:t>
            </a:r>
            <a:endParaRPr lang="en-US" sz="1200" kern="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200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Lexus designed to learn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252" y="3645024"/>
            <a:ext cx="2066544" cy="4247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808080"/>
            </a:outerShdw>
          </a:effectLst>
        </p:spPr>
        <p:txBody>
          <a:bodyPr wrap="square" lIns="9144" tIns="27432" rIns="0" bIns="27432" anchor="b">
            <a:spAutoFit/>
          </a:bodyPr>
          <a:lstStyle/>
          <a:p>
            <a:pPr algn="ctr">
              <a:defRPr/>
            </a:pPr>
            <a:r>
              <a:rPr lang="en-US" sz="1200" b="1" kern="0" spc="-2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GM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kern="0" spc="-2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Plans to launch on Lyft platform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01744" y="3645024"/>
            <a:ext cx="2065416" cy="4247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808080"/>
            </a:outerShdw>
          </a:effectLst>
        </p:spPr>
        <p:txBody>
          <a:bodyPr lIns="27432" tIns="27432" rIns="0" bIns="27432" anchor="b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Delphi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Urban autopilot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3164" y="3645024"/>
            <a:ext cx="2065416" cy="4247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808080"/>
            </a:outerShdw>
          </a:effectLst>
        </p:spPr>
        <p:txBody>
          <a:bodyPr lIns="27432" tIns="27432" rIns="0" bIns="27432" anchor="b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Ford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Tests Fusion with Dominos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84584" y="3645024"/>
            <a:ext cx="2065416" cy="4247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808080"/>
            </a:outerShdw>
          </a:effectLst>
        </p:spPr>
        <p:txBody>
          <a:bodyPr lIns="27432" tIns="27432" rIns="0" bIns="27432" anchor="b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Nutonomy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Testing vehicles in Boston</a:t>
            </a:r>
          </a:p>
        </p:txBody>
      </p:sp>
      <p:pic>
        <p:nvPicPr>
          <p:cNvPr id="26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1743" y="4267898"/>
            <a:ext cx="2065417" cy="12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30" y="4267898"/>
            <a:ext cx="2062750" cy="1254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1" b="21333"/>
          <a:stretch/>
        </p:blipFill>
        <p:spPr>
          <a:xfrm>
            <a:off x="5082807" y="2263855"/>
            <a:ext cx="2066544" cy="1254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026" name="Picture 2" descr="Cruise Autom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>
            <a:fillRect/>
          </a:stretch>
        </p:blipFill>
        <p:spPr bwMode="auto">
          <a:xfrm>
            <a:off x="479252" y="4267898"/>
            <a:ext cx="2066544" cy="1256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384585" y="4267898"/>
            <a:ext cx="2065415" cy="1247986"/>
            <a:chOff x="7365701" y="4300411"/>
            <a:chExt cx="2065415" cy="1146568"/>
          </a:xfrm>
        </p:grpSpPr>
        <p:pic>
          <p:nvPicPr>
            <p:cNvPr id="6" name="Picture 4" descr="http://static1.i4u.com/sites/default/files/imagecache/main_image_large/images/2015/01/volkswagen.jpg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95196" y="4318477"/>
              <a:ext cx="2011680" cy="10921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8" t="23195" r="4554"/>
            <a:stretch/>
          </p:blipFill>
          <p:spPr>
            <a:xfrm>
              <a:off x="7365701" y="4300411"/>
              <a:ext cx="2065415" cy="11465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/>
          <p:cNvGrpSpPr/>
          <p:nvPr/>
        </p:nvGrpSpPr>
        <p:grpSpPr>
          <a:xfrm>
            <a:off x="7383456" y="2263855"/>
            <a:ext cx="2066544" cy="1248102"/>
            <a:chOff x="7383456" y="2228850"/>
            <a:chExt cx="2066544" cy="1248102"/>
          </a:xfrm>
        </p:grpSpPr>
        <p:pic>
          <p:nvPicPr>
            <p:cNvPr id="7" name="Picture 6" descr="http://tech.thaivisa.com/wp-content/uploads/2015/01/Nvidia-Tegra-X1-chip.png"/>
            <p:cNvPicPr>
              <a:picLocks noChangeArrowheads="1"/>
            </p:cNvPicPr>
            <p:nvPr/>
          </p:nvPicPr>
          <p:blipFill>
            <a:blip r:embed="rId12" cstate="print"/>
            <a:srcRect r="8701"/>
            <a:stretch>
              <a:fillRect/>
            </a:stretch>
          </p:blipFill>
          <p:spPr bwMode="auto">
            <a:xfrm>
              <a:off x="7395932" y="2243361"/>
              <a:ext cx="2041592" cy="12335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0" t="23109" r="10624" b="12457"/>
            <a:stretch/>
          </p:blipFill>
          <p:spPr>
            <a:xfrm>
              <a:off x="7383456" y="2228850"/>
              <a:ext cx="2066544" cy="12481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193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504452"/>
              </p:ext>
            </p:extLst>
          </p:nvPr>
        </p:nvGraphicFramePr>
        <p:xfrm>
          <a:off x="153940" y="1593"/>
          <a:ext cx="153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40" y="1593"/>
                        <a:ext cx="153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" name="agenda_content"/>
          <p:cNvSpPr>
            <a:spLocks noGrp="1" noChangeArrowheads="1"/>
          </p:cNvSpPr>
          <p:nvPr>
            <p:ph type="title"/>
          </p:nvPr>
        </p:nvSpPr>
        <p:spPr>
          <a:xfrm>
            <a:off x="595533" y="162000"/>
            <a:ext cx="8716098" cy="831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77B57"/>
                </a:solidFill>
              </a:rPr>
              <a:t>Mobility trends will reshape our </a:t>
            </a:r>
            <a:r>
              <a:rPr lang="en-US" dirty="0" smtClean="0">
                <a:solidFill>
                  <a:srgbClr val="177B57"/>
                </a:solidFill>
              </a:rPr>
              <a:t>future</a:t>
            </a:r>
            <a:endParaRPr lang="en-US" dirty="0" smtClean="0">
              <a:solidFill>
                <a:srgbClr val="177B57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95532" y="1631859"/>
            <a:ext cx="8360719" cy="894311"/>
            <a:chOff x="595532" y="1631859"/>
            <a:chExt cx="8360719" cy="894311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861236" y="1631859"/>
              <a:ext cx="8095015" cy="54599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 type="none" w="lg" len="lg"/>
              <a:tailEnd type="none" w="lg" len="lg"/>
            </a:ln>
          </p:spPr>
          <p:txBody>
            <a:bodyPr lIns="612000" tIns="91440" bIns="9144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Big data,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hardware &amp;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software, and sensors all will play a role in defining future transportation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—not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only </a:t>
              </a: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about drive 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trains &amp; fuel types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862077" y="1644691"/>
              <a:ext cx="298604" cy="325757"/>
            </a:xfrm>
            <a:prstGeom prst="rtTriangle">
              <a:avLst/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595532" y="1980178"/>
              <a:ext cx="570958" cy="545992"/>
            </a:xfrm>
            <a:custGeom>
              <a:avLst/>
              <a:gdLst/>
              <a:ahLst/>
              <a:cxnLst>
                <a:cxn ang="0">
                  <a:pos x="1310" y="0"/>
                </a:cxn>
                <a:cxn ang="0">
                  <a:pos x="1310" y="459"/>
                </a:cxn>
                <a:cxn ang="0">
                  <a:pos x="0" y="460"/>
                </a:cxn>
                <a:cxn ang="0">
                  <a:pos x="1" y="0"/>
                </a:cxn>
                <a:cxn ang="0">
                  <a:pos x="1310" y="0"/>
                </a:cxn>
              </a:cxnLst>
              <a:rect l="0" t="0" r="r" b="b"/>
              <a:pathLst>
                <a:path w="1310" h="460">
                  <a:moveTo>
                    <a:pt x="1310" y="0"/>
                  </a:moveTo>
                  <a:lnTo>
                    <a:pt x="1310" y="459"/>
                  </a:lnTo>
                  <a:lnTo>
                    <a:pt x="0" y="460"/>
                  </a:lnTo>
                  <a:lnTo>
                    <a:pt x="1" y="0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1236" y="2803354"/>
            <a:ext cx="8095015" cy="545991"/>
            <a:chOff x="861236" y="2803354"/>
            <a:chExt cx="8095015" cy="545991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861236" y="2803354"/>
              <a:ext cx="8095015" cy="54599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 type="none" w="lg" len="lg"/>
              <a:tailEnd type="none" w="lg" len="lg"/>
            </a:ln>
          </p:spPr>
          <p:txBody>
            <a:bodyPr lIns="612000" tIns="91440" bIns="91440" anchor="ctr"/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Expect 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 see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 increase in mobility as a service 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(smart parking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</a:t>
              </a:r>
              <a:b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mapping 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&amp; navigation, charging, vehicle sharing options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and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smart transport</a:t>
              </a:r>
              <a:endParaRPr lang="en-US" sz="1600" b="1" dirty="0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862077" y="2816342"/>
              <a:ext cx="298604" cy="325757"/>
            </a:xfrm>
            <a:prstGeom prst="rtTriangle">
              <a:avLst/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</p:grpSp>
      <p:sp>
        <p:nvSpPr>
          <p:cNvPr id="9" name="Freeform 11"/>
          <p:cNvSpPr>
            <a:spLocks/>
          </p:cNvSpPr>
          <p:nvPr/>
        </p:nvSpPr>
        <p:spPr bwMode="auto">
          <a:xfrm>
            <a:off x="595532" y="3151675"/>
            <a:ext cx="570958" cy="545992"/>
          </a:xfrm>
          <a:custGeom>
            <a:avLst/>
            <a:gdLst/>
            <a:ahLst/>
            <a:cxnLst>
              <a:cxn ang="0">
                <a:pos x="1310" y="0"/>
              </a:cxn>
              <a:cxn ang="0">
                <a:pos x="1310" y="459"/>
              </a:cxn>
              <a:cxn ang="0">
                <a:pos x="0" y="460"/>
              </a:cxn>
              <a:cxn ang="0">
                <a:pos x="1" y="0"/>
              </a:cxn>
              <a:cxn ang="0">
                <a:pos x="1310" y="0"/>
              </a:cxn>
            </a:cxnLst>
            <a:rect l="0" t="0" r="r" b="b"/>
            <a:pathLst>
              <a:path w="1310" h="460">
                <a:moveTo>
                  <a:pt x="1310" y="0"/>
                </a:moveTo>
                <a:lnTo>
                  <a:pt x="1310" y="459"/>
                </a:lnTo>
                <a:lnTo>
                  <a:pt x="0" y="460"/>
                </a:lnTo>
                <a:lnTo>
                  <a:pt x="1" y="0"/>
                </a:lnTo>
                <a:lnTo>
                  <a:pt x="1310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95532" y="3974851"/>
            <a:ext cx="8360719" cy="894309"/>
            <a:chOff x="595532" y="3974851"/>
            <a:chExt cx="8360719" cy="894309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861236" y="3974851"/>
              <a:ext cx="8095015" cy="54599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 type="none" w="lg" len="lg"/>
              <a:tailEnd type="none" w="lg" len="lg"/>
            </a:ln>
          </p:spPr>
          <p:txBody>
            <a:bodyPr lIns="612000" tIns="91440" bIns="9144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More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disruptive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innovation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will take place in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the next decade </a:t>
              </a:r>
              <a:endPara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of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mobility than in the past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50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years</a:t>
              </a:r>
              <a:endPara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862077" y="3987682"/>
              <a:ext cx="298604" cy="325757"/>
            </a:xfrm>
            <a:prstGeom prst="rtTriangle">
              <a:avLst/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95532" y="4323168"/>
              <a:ext cx="570958" cy="545992"/>
            </a:xfrm>
            <a:custGeom>
              <a:avLst/>
              <a:gdLst/>
              <a:ahLst/>
              <a:cxnLst>
                <a:cxn ang="0">
                  <a:pos x="1310" y="0"/>
                </a:cxn>
                <a:cxn ang="0">
                  <a:pos x="1310" y="459"/>
                </a:cxn>
                <a:cxn ang="0">
                  <a:pos x="0" y="460"/>
                </a:cxn>
                <a:cxn ang="0">
                  <a:pos x="1" y="0"/>
                </a:cxn>
                <a:cxn ang="0">
                  <a:pos x="1310" y="0"/>
                </a:cxn>
              </a:cxnLst>
              <a:rect l="0" t="0" r="r" b="b"/>
              <a:pathLst>
                <a:path w="1310" h="460">
                  <a:moveTo>
                    <a:pt x="1310" y="0"/>
                  </a:moveTo>
                  <a:lnTo>
                    <a:pt x="1310" y="459"/>
                  </a:lnTo>
                  <a:lnTo>
                    <a:pt x="0" y="460"/>
                  </a:lnTo>
                  <a:lnTo>
                    <a:pt x="1" y="0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" name="Group 30"/>
          <p:cNvGrpSpPr/>
          <p:nvPr/>
        </p:nvGrpSpPr>
        <p:grpSpPr>
          <a:xfrm>
            <a:off x="951231" y="5438431"/>
            <a:ext cx="8003538" cy="731838"/>
            <a:chOff x="798834" y="5438431"/>
            <a:chExt cx="8003538" cy="731838"/>
          </a:xfrm>
        </p:grpSpPr>
        <p:pic>
          <p:nvPicPr>
            <p:cNvPr id="22" name="Picture 4" descr="ur_ud2-d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503399" y="5440019"/>
              <a:ext cx="1139960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" descr="images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372965" y="5440019"/>
              <a:ext cx="1130434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gray">
            <a:xfrm>
              <a:off x="3156552" y="5438431"/>
              <a:ext cx="1139960" cy="727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gray">
            <a:xfrm>
              <a:off x="798834" y="5440019"/>
              <a:ext cx="1135197" cy="730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6" name="Picture 8" descr="Picture5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gray">
            <a:xfrm>
              <a:off x="4296512" y="5443194"/>
              <a:ext cx="1076453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9" descr="images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643359" y="5440019"/>
              <a:ext cx="1159013" cy="72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" descr="water-03_small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188061" y="5438431"/>
              <a:ext cx="96849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" descr="water-03_small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927681" y="5438431"/>
              <a:ext cx="96849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78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4"/>
  <p:tag name="THINKCELLPRESENTATIONDONOTDELETE" val="&lt;?xml version=&quot;1.0&quot; encoding=&quot;UTF-16&quot; standalone=&quot;yes&quot;?&gt;&lt;root reqver=&quot;23045&quot;&gt;&lt;version val=&quot;2511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aSZO.OTJuyVIrJsB3Z0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8xPESvQBuSgXc_kYpTY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z.YPBvTQ6xJow9yMFME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aSKjGSQh6ZQAJD8p8d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g19g05QRi3VB4157AN3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sLrMZ1TFuxeCvNGROQn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r5PfdxSS.Gb5cA3tYtN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bddoukQGSXbv996bmBr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rcEjxiQACo4TVmEzJ9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ExEqPrQS2FqgQnLyJw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liXaq4TMm28EAAkVub7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j4bB2TSciRKITCgOZrv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bLwQx.QFiNcqA7m.LhC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iMihyFTB.tfxjEWrEI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T3hBKR2SPTDYMWxEWb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KFHUh0SDeK_9HXCKG8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_LwCZ7RUyCozOkldLQ5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nnKL7_Sbi6nbbaEjZM0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T5hI_SJ6TwvJu_L4V.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fg2z6zQPGooNOtfiIKM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.FCSpThGBwKer4x7mn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Q5M0ecSXOs3syNKFv7i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TIHXaDSDypPQ2lpCAW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W4bhDYQsikfbmnjpij5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RrsXmpS0aUlvPx9mhxR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vvvPKoSmiZgN.Zeyymt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cLZg9.TVCJrFspXuImb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kyElMgQqSDl2vkweqU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178CGaTnmjsQzVjL4_1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5x9HbXSu6ZvIhob4Oau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xi16c7RG27_UNivfOV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yXe2XlSwiMu73MrLz6G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c3EsAHSba93HoS8Gfli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HrP9KZQpSN6gMNlz2zQ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xxA8VZQ9SGR0nDFSWrs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4330da0-3241-446d-871c-9d64c255a87f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10D531A-923E-4AB1-A66A-82B0B19705D9}" vid="{4F979AC1-4F78-4610-A0DA-5D61742EF6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87F45E-89F2-4F93-BA38-4E759A2983DE}">
  <ds:schemaRefs>
    <ds:schemaRef ds:uri="urn:sharePointPublishingRcaProperties"/>
  </ds:schemaRefs>
</ds:datastoreItem>
</file>

<file path=customXml/itemProps2.xml><?xml version="1.0" encoding="utf-8"?>
<ds:datastoreItem xmlns:ds="http://schemas.openxmlformats.org/officeDocument/2006/customXml" ds:itemID="{ABDB0175-C2BA-4739-B241-D8A48BED4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2D2F14E-91D0-46BE-AF0B-03FA64177EC7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BF56AB9-1D7B-4EEB-B7B0-A85AED613A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1781</TotalTime>
  <Words>338</Words>
  <Application>Microsoft Office PowerPoint</Application>
  <PresentationFormat>A4 Paper (210x297 mm)</PresentationFormat>
  <Paragraphs>98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Blank</vt:lpstr>
      <vt:lpstr>think-cell Slide</vt:lpstr>
      <vt:lpstr>Chart</vt:lpstr>
      <vt:lpstr>PowerPoint Presentation</vt:lpstr>
      <vt:lpstr>Three trends are road mobility game-changers: Electrification, new mobility services and self driving cars</vt:lpstr>
      <vt:lpstr>In predicting trends timing is everything</vt:lpstr>
      <vt:lpstr>Switch from fossil fuels to EVs steady but slow 160,000 EVs sold in US in 2016 (vs 20,000 in 2011) but fraction of the total vehicles sold</vt:lpstr>
      <vt:lpstr>Rise of telematics and smart transportation fueling new mobility services</vt:lpstr>
      <vt:lpstr>But one trend which many aren't tracking is on pace to grow faster than expected</vt:lpstr>
      <vt:lpstr>Predictions around autonomous vehicles are moving forward: Google car has travelled 2.3 Mill miles</vt:lpstr>
      <vt:lpstr>Autonomous driving: Focus for many companies</vt:lpstr>
      <vt:lpstr>Mobility trends will reshape our future</vt:lpstr>
      <vt:lpstr>Thank you!</vt:lpstr>
    </vt:vector>
  </TitlesOfParts>
  <Company>The Boston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decades, self-driving cars were a futuristic concept…</dc:title>
  <dc:creator>Seth Naina</dc:creator>
  <cp:lastModifiedBy>Sander Alison</cp:lastModifiedBy>
  <cp:revision>185</cp:revision>
  <cp:lastPrinted>2017-10-01T13:26:45Z</cp:lastPrinted>
  <dcterms:created xsi:type="dcterms:W3CDTF">2017-09-14T17:17:21Z</dcterms:created>
  <dcterms:modified xsi:type="dcterms:W3CDTF">2017-10-03T18:14:25Z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A4</vt:lpwstr>
  </property>
  <property fmtid="{D5CDD505-2E9C-101B-9397-08002B2CF9AE}" pid="5" name="_NewReviewCycle">
    <vt:lpwstr/>
  </property>
</Properties>
</file>