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89" r:id="rId4"/>
  </p:sldMasterIdLst>
  <p:notesMasterIdLst>
    <p:notesMasterId r:id="rId15"/>
  </p:notesMasterIdLst>
  <p:sldIdLst>
    <p:sldId id="472" r:id="rId5"/>
    <p:sldId id="258" r:id="rId6"/>
    <p:sldId id="465" r:id="rId7"/>
    <p:sldId id="256" r:id="rId8"/>
    <p:sldId id="486" r:id="rId9"/>
    <p:sldId id="490" r:id="rId10"/>
    <p:sldId id="495" r:id="rId11"/>
    <p:sldId id="497" r:id="rId12"/>
    <p:sldId id="498" r:id="rId13"/>
    <p:sldId id="36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Mailloux" initials="DM" lastIdx="1" clrIdx="0">
    <p:extLst>
      <p:ext uri="{19B8F6BF-5375-455C-9EA6-DF929625EA0E}">
        <p15:presenceInfo xmlns:p15="http://schemas.microsoft.com/office/powerpoint/2012/main" userId="S::dmailloux@addtech.ca::52905895-f25e-442e-aeea-5c9be5a024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0C1"/>
    <a:srgbClr val="142440"/>
    <a:srgbClr val="1B3055"/>
    <a:srgbClr val="0096FF"/>
    <a:srgbClr val="ED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79379" autoAdjust="0"/>
  </p:normalViewPr>
  <p:slideViewPr>
    <p:cSldViewPr snapToGrid="0">
      <p:cViewPr varScale="1">
        <p:scale>
          <a:sx n="69" d="100"/>
          <a:sy n="69" d="100"/>
        </p:scale>
        <p:origin x="72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2533E-E1E9-4C12-B05D-177642D3BECE}" type="datetimeFigureOut">
              <a:rPr lang="fr-CA" smtClean="0"/>
              <a:t>2019-10-02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A403F-46AA-42EC-A3BA-C164AEF6974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312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A403F-46AA-42EC-A3BA-C164AEF69746}" type="slidenum">
              <a:rPr lang="fr-CA" smtClean="0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210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A403F-46AA-42EC-A3BA-C164AEF69746}" type="slidenum">
              <a:rPr lang="fr-CA" smtClean="0"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14446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A403F-46AA-42EC-A3BA-C164AEF69746}" type="slidenum">
              <a:rPr lang="fr-CA" smtClean="0"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8238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7D4DA-2831-49FC-B258-674DB2BDECE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517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8B3CC-7DB1-0A4D-8353-033ADFF538B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40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8B3CC-7DB1-0A4D-8353-033ADFF538B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668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8B3CC-7DB1-0A4D-8353-033ADFF538B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31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8B3CC-7DB1-0A4D-8353-033ADFF538B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17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A403F-46AA-42EC-A3BA-C164AEF6974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765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9714016" y="0"/>
            <a:ext cx="2477984" cy="2061559"/>
          </a:xfrm>
          <a:prstGeom prst="rect">
            <a:avLst/>
          </a:prstGeom>
        </p:spPr>
      </p:pic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D220C8E8-7B57-4538-967E-0A350B5CC539}"/>
              </a:ext>
            </a:extLst>
          </p:cNvPr>
          <p:cNvSpPr/>
          <p:nvPr userDrawn="1"/>
        </p:nvSpPr>
        <p:spPr>
          <a:xfrm>
            <a:off x="5474368" y="3462040"/>
            <a:ext cx="7274478" cy="2149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640593" y="4731448"/>
            <a:ext cx="6551407" cy="41056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Presenter</a:t>
            </a:r>
            <a:r>
              <a:rPr lang="fr-FR" dirty="0"/>
              <a:t>,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5640592" y="3765176"/>
            <a:ext cx="6551407" cy="948800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fr-FR" sz="4400" b="1" dirty="0" err="1"/>
              <a:t>Presentation</a:t>
            </a:r>
            <a:r>
              <a:rPr lang="fr-FR" sz="4400" b="1" dirty="0"/>
              <a:t> </a:t>
            </a:r>
            <a:r>
              <a:rPr lang="fr-FR" sz="4400" b="1" dirty="0" err="1"/>
              <a:t>Title</a:t>
            </a:r>
            <a:endParaRPr lang="fr-FR" sz="44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0388" y="5141913"/>
            <a:ext cx="6551612" cy="2381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7489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Right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">
            <a:extLst>
              <a:ext uri="{FF2B5EF4-FFF2-40B4-BE49-F238E27FC236}">
                <a16:creationId xmlns:a16="http://schemas.microsoft.com/office/drawing/2014/main" id="{63D4F226-296E-4DF7-8DF6-4A1D8A0B7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653"/>
            <a:ext cx="6190320" cy="34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6">
            <a:extLst>
              <a:ext uri="{FF2B5EF4-FFF2-40B4-BE49-F238E27FC236}">
                <a16:creationId xmlns:a16="http://schemas.microsoft.com/office/drawing/2014/main" id="{069F3ADD-A451-486D-9A36-696FE112A0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05" y="6093297"/>
            <a:ext cx="2221739" cy="50459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8920" y="1310053"/>
            <a:ext cx="5705866" cy="51286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To insert the picture, click on the icon and choose your file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708655" y="2067515"/>
            <a:ext cx="4999418" cy="488752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4B98FB"/>
                </a:solidFill>
                <a:latin typeface="Regular" charset="0"/>
                <a:ea typeface="Regular" charset="0"/>
                <a:cs typeface="Regular" charset="0"/>
              </a:defRPr>
            </a:lvl1pPr>
            <a:lvl2pPr marL="457200" indent="0">
              <a:buNone/>
              <a:defRPr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2pPr>
          </a:lstStyle>
          <a:p>
            <a:pPr lvl="0"/>
            <a:r>
              <a:rPr lang="en-US" dirty="0"/>
              <a:t>Subtitle 1 Lorem ipsum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708655" y="2703174"/>
            <a:ext cx="4999418" cy="48875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1pPr>
            <a:lvl2pPr marL="457200" indent="0">
              <a:buNone/>
              <a:defRPr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2pPr>
          </a:lstStyle>
          <a:p>
            <a:pPr lvl="0"/>
            <a:r>
              <a:rPr lang="en-US" dirty="0"/>
              <a:t>Subtitle 2 Lorem ipsum </a:t>
            </a:r>
            <a:r>
              <a:rPr lang="en-US" dirty="0" err="1"/>
              <a:t>natus</a:t>
            </a:r>
            <a:r>
              <a:rPr lang="en-US" dirty="0"/>
              <a:t> </a:t>
            </a:r>
            <a:r>
              <a:rPr lang="en-US" dirty="0" err="1"/>
              <a:t>vit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708655" y="3347230"/>
            <a:ext cx="4999037" cy="633793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baseline="0" smtClean="0">
                <a:effectLst/>
                <a:latin typeface="Regular Light" charset="0"/>
                <a:ea typeface="Regular Light" charset="0"/>
                <a:cs typeface="Regular Light" charset="0"/>
              </a:defRPr>
            </a:lvl1pPr>
            <a:lvl2pPr marL="457200" indent="0">
              <a:buNone/>
              <a:defRPr sz="1400" b="0" i="0">
                <a:latin typeface="Regular" charset="0"/>
                <a:ea typeface="Regular" charset="0"/>
                <a:cs typeface="Regular" charset="0"/>
              </a:defRPr>
            </a:lvl2pPr>
            <a:lvl3pPr marL="914400" indent="0">
              <a:buNone/>
              <a:defRPr sz="1400" b="0" i="0">
                <a:latin typeface="Regular" charset="0"/>
                <a:ea typeface="Regular" charset="0"/>
                <a:cs typeface="Regular" charset="0"/>
              </a:defRPr>
            </a:lvl3pPr>
            <a:lvl4pPr marL="1371600" indent="0">
              <a:buNone/>
              <a:defRPr sz="1400" b="0" i="0">
                <a:latin typeface="Regular" charset="0"/>
                <a:ea typeface="Regular" charset="0"/>
                <a:cs typeface="Regular" charset="0"/>
              </a:defRPr>
            </a:lvl4pPr>
            <a:lvl5pPr marL="1828800" indent="0">
              <a:buNone/>
              <a:defRPr sz="1400" b="0" i="0">
                <a:latin typeface="Regular" charset="0"/>
                <a:ea typeface="Regular" charset="0"/>
                <a:cs typeface="Regular" charset="0"/>
              </a:defRPr>
            </a:lvl5pPr>
          </a:lstStyle>
          <a:p>
            <a:pPr lvl="0"/>
            <a:r>
              <a:rPr lang="en-US" dirty="0"/>
              <a:t>Paragraph text lorem </a:t>
            </a:r>
            <a:r>
              <a:rPr lang="en-US" dirty="0" err="1"/>
              <a:t>ispun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temport</a:t>
            </a:r>
            <a:r>
              <a:rPr lang="en-US" dirty="0"/>
              <a:t> </a:t>
            </a:r>
            <a:r>
              <a:rPr lang="en-US" dirty="0" err="1"/>
              <a:t>incidunt</a:t>
            </a:r>
            <a:r>
              <a:rPr lang="en-US" dirty="0"/>
              <a:t> 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dolar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708652" y="6071678"/>
            <a:ext cx="4999037" cy="366988"/>
          </a:xfrm>
        </p:spPr>
        <p:txBody>
          <a:bodyPr>
            <a:normAutofit/>
          </a:bodyPr>
          <a:lstStyle>
            <a:lvl1pPr marL="0" indent="0" algn="l">
              <a:buFont typeface="Arial" charset="0"/>
              <a:buNone/>
              <a:defRPr sz="1200" b="0" i="1" baseline="0">
                <a:latin typeface="Regular Light" charset="0"/>
                <a:ea typeface="Regular Light" charset="0"/>
                <a:cs typeface="Regular Light" charset="0"/>
              </a:defRPr>
            </a:lvl1pPr>
            <a:lvl2pPr marL="914400" indent="-457200">
              <a:buFont typeface="Arial" charset="0"/>
              <a:buChar char="•"/>
              <a:defRPr sz="1600" b="0" i="0" baseline="0">
                <a:solidFill>
                  <a:schemeClr val="tx1"/>
                </a:solidFill>
                <a:latin typeface="Regular Light" charset="0"/>
                <a:ea typeface="Regular Light" charset="0"/>
                <a:cs typeface="Regular Light" charset="0"/>
              </a:defRPr>
            </a:lvl2pPr>
            <a:lvl3pPr marL="1257300" indent="-34290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11455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Source  : Lorem Ipsum</a:t>
            </a:r>
          </a:p>
          <a:p>
            <a:pPr lvl="1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08651" y="4136327"/>
            <a:ext cx="4999038" cy="1460500"/>
          </a:xfrm>
        </p:spPr>
        <p:txBody>
          <a:bodyPr>
            <a:normAutofit/>
          </a:bodyPr>
          <a:lstStyle>
            <a:lvl1pPr>
              <a:defRPr sz="1600" b="0" i="0">
                <a:latin typeface="Regular Light" charset="0"/>
                <a:ea typeface="Regular Light" charset="0"/>
                <a:cs typeface="Regular Light" charset="0"/>
              </a:defRPr>
            </a:lvl1pPr>
            <a:lvl2pPr marL="800100" indent="-342900">
              <a:buFont typeface="Arial" charset="0"/>
              <a:buChar char="•"/>
              <a:defRPr sz="1600" b="0" i="0">
                <a:latin typeface="Regular Light" charset="0"/>
                <a:ea typeface="Regular Light" charset="0"/>
                <a:cs typeface="Regular Light" charset="0"/>
              </a:defRPr>
            </a:lvl2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F052132-9541-4B04-B032-C0AB56DE7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037" y="405771"/>
            <a:ext cx="4999037" cy="107279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 i="0">
                <a:solidFill>
                  <a:srgbClr val="4A96FF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Page Title (lorem</a:t>
            </a:r>
            <a:br>
              <a:rPr lang="en-US" dirty="0"/>
            </a:br>
            <a:r>
              <a:rPr lang="en-US" dirty="0" err="1"/>
              <a:t>ispum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21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>
            <a:extLst>
              <a:ext uri="{FF2B5EF4-FFF2-40B4-BE49-F238E27FC236}">
                <a16:creationId xmlns:a16="http://schemas.microsoft.com/office/drawing/2014/main" id="{F23ED028-B8EF-4FC0-AE8B-D817F9401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314"/>
            <a:ext cx="6190320" cy="34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8BADAD99-EBF7-42A2-8A41-AA9AB47CF9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05" y="6093297"/>
            <a:ext cx="2221739" cy="504593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3D2D913-E1CC-4874-B765-C5A6BFC682C6}"/>
              </a:ext>
            </a:extLst>
          </p:cNvPr>
          <p:cNvSpPr>
            <a:spLocks noGrp="1"/>
          </p:cNvSpPr>
          <p:nvPr>
            <p:ph type="tbl" sz="quarter" idx="35" hasCustomPrompt="1"/>
          </p:nvPr>
        </p:nvSpPr>
        <p:spPr>
          <a:xfrm>
            <a:off x="1147763" y="2217738"/>
            <a:ext cx="9759950" cy="3421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CA" dirty="0"/>
              <a:t>Click the </a:t>
            </a:r>
            <a:r>
              <a:rPr lang="fr-CA" dirty="0" err="1"/>
              <a:t>icon</a:t>
            </a:r>
            <a:r>
              <a:rPr lang="fr-CA" dirty="0"/>
              <a:t> to insert a table</a:t>
            </a:r>
          </a:p>
          <a:p>
            <a:endParaRPr lang="fr-CA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280988"/>
            <a:ext cx="7753350" cy="86518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A96FF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Page Title (lorem </a:t>
            </a:r>
            <a:r>
              <a:rPr lang="en-US" dirty="0" err="1"/>
              <a:t>ispum</a:t>
            </a:r>
            <a:r>
              <a:rPr lang="en-US" dirty="0"/>
              <a:t>)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08652" y="6071678"/>
            <a:ext cx="4999037" cy="366988"/>
          </a:xfrm>
        </p:spPr>
        <p:txBody>
          <a:bodyPr>
            <a:normAutofit/>
          </a:bodyPr>
          <a:lstStyle>
            <a:lvl1pPr marL="0" indent="0" algn="l">
              <a:buFont typeface="Arial" charset="0"/>
              <a:buNone/>
              <a:defRPr sz="1200" b="0" i="1" baseline="0">
                <a:latin typeface="Regular Light" charset="0"/>
                <a:ea typeface="Regular Light" charset="0"/>
                <a:cs typeface="Regular Light" charset="0"/>
              </a:defRPr>
            </a:lvl1pPr>
            <a:lvl2pPr marL="914400" indent="-457200">
              <a:buFont typeface="Arial" charset="0"/>
              <a:buChar char="•"/>
              <a:defRPr sz="1600" b="0" i="0" baseline="0">
                <a:solidFill>
                  <a:schemeClr val="tx1"/>
                </a:solidFill>
                <a:latin typeface="Regular Light" charset="0"/>
                <a:ea typeface="Regular Light" charset="0"/>
                <a:cs typeface="Regular Light" charset="0"/>
              </a:defRPr>
            </a:lvl2pPr>
            <a:lvl3pPr marL="1257300" indent="-34290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11455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Source : Lorem Ipsum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2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10D0B6-C796-49C5-A9B5-49CED2A78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5" cy="6858000"/>
          </a:xfrm>
          <a:prstGeom prst="rect">
            <a:avLst/>
          </a:prstGeom>
        </p:spPr>
      </p:pic>
      <p:sp>
        <p:nvSpPr>
          <p:cNvPr id="11" name="Rectangle à coins arrondis 2">
            <a:extLst>
              <a:ext uri="{FF2B5EF4-FFF2-40B4-BE49-F238E27FC236}">
                <a16:creationId xmlns:a16="http://schemas.microsoft.com/office/drawing/2014/main" id="{9D442280-E140-404B-A309-7E7B99CAC23B}"/>
              </a:ext>
            </a:extLst>
          </p:cNvPr>
          <p:cNvSpPr/>
          <p:nvPr userDrawn="1"/>
        </p:nvSpPr>
        <p:spPr>
          <a:xfrm>
            <a:off x="4660606" y="3119354"/>
            <a:ext cx="3524926" cy="1076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5" cy="68580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sp>
        <p:nvSpPr>
          <p:cNvPr id="7" name="Rectangle à coins arrondis 2"/>
          <p:cNvSpPr/>
          <p:nvPr/>
        </p:nvSpPr>
        <p:spPr>
          <a:xfrm>
            <a:off x="4333537" y="3119354"/>
            <a:ext cx="3524926" cy="1076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800705" y="3420737"/>
            <a:ext cx="2590591" cy="464559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>
                <a:solidFill>
                  <a:srgbClr val="4B98FB"/>
                </a:solidFill>
                <a:latin typeface="Regular" charset="0"/>
                <a:ea typeface="Regular" charset="0"/>
                <a:cs typeface="Regular" charset="0"/>
              </a:defRPr>
            </a:lvl1pPr>
            <a:lvl2pPr marL="457200" indent="0">
              <a:buNone/>
              <a:defRPr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2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142570E-888F-4278-8013-D8E9E2048F2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45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>
            <a:extLst>
              <a:ext uri="{FF2B5EF4-FFF2-40B4-BE49-F238E27FC236}">
                <a16:creationId xmlns:a16="http://schemas.microsoft.com/office/drawing/2014/main" id="{1D6F7455-654F-44F1-AB9E-5B362A5A4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314"/>
            <a:ext cx="6190320" cy="34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B7680A21-D2D1-4A5B-AE1E-B9671BE72F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05" y="6093297"/>
            <a:ext cx="2221739" cy="5045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5AA2-832E-1547-9AA1-2714FDC5AC9A}" type="datetimeFigureOut">
              <a:rPr lang="fr-FR" smtClean="0"/>
              <a:t>02/10/2019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40BAB-0273-4042-9EC1-48A87DCD02F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13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>
            <a:extLst>
              <a:ext uri="{FF2B5EF4-FFF2-40B4-BE49-F238E27FC236}">
                <a16:creationId xmlns:a16="http://schemas.microsoft.com/office/drawing/2014/main" id="{70EED9A7-1651-4A71-BDEC-5BD9B3BEB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314"/>
            <a:ext cx="6190320" cy="34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21783428-95A0-4D11-AF71-D739F34E72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05" y="6093297"/>
            <a:ext cx="2221739" cy="504593"/>
          </a:xfrm>
          <a:prstGeom prst="rect">
            <a:avLst/>
          </a:prstGeom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96" y="6092826"/>
            <a:ext cx="2963333" cy="5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5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1151029" cy="4271555"/>
          </a:xfrm>
          <a:prstGeom prst="rect">
            <a:avLst/>
          </a:prstGeom>
        </p:spPr>
        <p:txBody>
          <a:bodyPr lIns="91438" tIns="45719" rIns="91438" bIns="45719"/>
          <a:lstStyle>
            <a:lvl1pPr marL="457189" indent="-457189"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baseline="0" dirty="0">
                <a:solidFill>
                  <a:schemeClr val="bg1"/>
                </a:solidFill>
                <a:latin typeface="Arial" panose="020B0604020202020204" pitchFamily="34" charset="0"/>
              </a:rPr>
              <a:t>Insérez du contenu</a:t>
            </a:r>
            <a:endParaRPr lang="fr-CA" dirty="0">
              <a:solidFill>
                <a:schemeClr val="bg1"/>
              </a:solidFill>
              <a:latin typeface="HelveticaNeueLT Std Thin" pitchFamily="34" charset="0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8468" y="373636"/>
            <a:ext cx="12183533" cy="1226567"/>
          </a:xfrm>
          <a:prstGeom prst="rect">
            <a:avLst/>
          </a:prstGeom>
        </p:spPr>
        <p:txBody>
          <a:bodyPr lIns="91438" tIns="45719" rIns="91438" bIns="45719" anchor="ctr" anchorCtr="1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l"/>
            <a:r>
              <a:rPr lang="fr-CA" sz="4000" baseline="0" dirty="0">
                <a:solidFill>
                  <a:schemeClr val="bg1"/>
                </a:solidFill>
                <a:latin typeface="Arial" panose="020B0604020202020204" pitchFamily="34" charset="0"/>
              </a:rPr>
              <a:t>Insérez un titre</a:t>
            </a:r>
            <a:endParaRPr lang="fr-CA" sz="4000" dirty="0">
              <a:solidFill>
                <a:srgbClr val="376FB5"/>
              </a:solidFill>
              <a:latin typeface="HelveticaNeueLT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9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61" b="9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476672"/>
            <a:ext cx="2232248" cy="539844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600056" y="5320188"/>
            <a:ext cx="4608512" cy="116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</a:defRPr>
            </a:lvl1pPr>
          </a:lstStyle>
          <a:p>
            <a:pPr algn="l"/>
            <a:r>
              <a:rPr lang="fr-CA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Insérez du contenu</a:t>
            </a:r>
            <a:endParaRPr lang="fr-CA" dirty="0">
              <a:solidFill>
                <a:schemeClr val="bg1">
                  <a:lumMod val="50000"/>
                </a:schemeClr>
              </a:solidFill>
              <a:latin typeface="HelveticaNeueLT Std Thin" pitchFamily="34" charset="0"/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6593227" y="4507500"/>
            <a:ext cx="5112568" cy="812688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rgbClr val="376FB5"/>
                </a:solidFill>
                <a:latin typeface="Arial" panose="020B0604020202020204" pitchFamily="34" charset="0"/>
              </a:defRPr>
            </a:lvl1pPr>
          </a:lstStyle>
          <a:p>
            <a:pPr algn="l"/>
            <a:r>
              <a:rPr lang="fr-CA" sz="4000" baseline="0" dirty="0">
                <a:solidFill>
                  <a:srgbClr val="376FB5"/>
                </a:solidFill>
                <a:latin typeface="Arial" panose="020B0604020202020204" pitchFamily="34" charset="0"/>
              </a:rPr>
              <a:t>Insérez du contenu</a:t>
            </a:r>
            <a:endParaRPr lang="fr-CA" sz="4000" dirty="0">
              <a:solidFill>
                <a:srgbClr val="376FB5"/>
              </a:solidFill>
              <a:latin typeface="HelveticaNeueLT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80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383" r="20213" b="1707"/>
          <a:stretch>
            <a:fillRect/>
          </a:stretch>
        </p:blipFill>
        <p:spPr bwMode="auto">
          <a:xfrm>
            <a:off x="6191251" y="1412776"/>
            <a:ext cx="5384800" cy="4608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5"/>
          <p:cNvSpPr>
            <a:spLocks noGrp="1"/>
          </p:cNvSpPr>
          <p:nvPr>
            <p:ph idx="1" hasCustomPrompt="1"/>
          </p:nvPr>
        </p:nvSpPr>
        <p:spPr>
          <a:xfrm>
            <a:off x="335360" y="1412776"/>
            <a:ext cx="5568619" cy="460851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baseline="0" dirty="0">
                <a:solidFill>
                  <a:schemeClr val="bg1"/>
                </a:solidFill>
                <a:latin typeface="Arial" panose="020B0604020202020204" pitchFamily="34" charset="0"/>
              </a:rPr>
              <a:t>Insérer du contenu</a:t>
            </a:r>
            <a:endParaRPr lang="fr-CA" dirty="0">
              <a:solidFill>
                <a:schemeClr val="bg1"/>
              </a:solidFill>
              <a:latin typeface="HelveticaNeueLT Std Thin" pitchFamily="34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8467" y="373636"/>
            <a:ext cx="12183533" cy="917726"/>
          </a:xfrm>
          <a:prstGeom prst="rect">
            <a:avLst/>
          </a:prstGeom>
        </p:spPr>
        <p:txBody>
          <a:bodyPr anchor="ctr" anchorCtr="1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l"/>
            <a:r>
              <a:rPr lang="fr-CA" sz="4000" baseline="0" dirty="0">
                <a:solidFill>
                  <a:schemeClr val="bg1"/>
                </a:solidFill>
                <a:latin typeface="Arial" panose="020B0604020202020204" pitchFamily="34" charset="0"/>
              </a:rPr>
              <a:t>Insérez un titre</a:t>
            </a:r>
            <a:endParaRPr lang="fr-CA" sz="4000" dirty="0">
              <a:solidFill>
                <a:srgbClr val="376FB5"/>
              </a:solidFill>
              <a:latin typeface="HelveticaNeueLT Std Thin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10" y="6231992"/>
            <a:ext cx="2221741" cy="5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0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9714016" y="0"/>
            <a:ext cx="2477984" cy="2061559"/>
          </a:xfrm>
          <a:prstGeom prst="rect">
            <a:avLst/>
          </a:prstGeom>
        </p:spPr>
      </p:pic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D220C8E8-7B57-4538-967E-0A350B5CC539}"/>
              </a:ext>
            </a:extLst>
          </p:cNvPr>
          <p:cNvSpPr/>
          <p:nvPr userDrawn="1"/>
        </p:nvSpPr>
        <p:spPr>
          <a:xfrm>
            <a:off x="5474368" y="3462040"/>
            <a:ext cx="7274478" cy="2149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640593" y="4731448"/>
            <a:ext cx="6551407" cy="41056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Presenter</a:t>
            </a:r>
            <a:r>
              <a:rPr lang="fr-FR" dirty="0"/>
              <a:t>,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5640592" y="3765176"/>
            <a:ext cx="6551407" cy="948800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fr-FR" sz="4400" b="1" dirty="0" err="1"/>
              <a:t>Presentation</a:t>
            </a:r>
            <a:r>
              <a:rPr lang="fr-FR" sz="4400" b="1" dirty="0"/>
              <a:t> </a:t>
            </a:r>
            <a:r>
              <a:rPr lang="fr-FR" sz="4400" b="1" dirty="0" err="1"/>
              <a:t>Title</a:t>
            </a:r>
            <a:endParaRPr lang="fr-FR" sz="44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0388" y="5141913"/>
            <a:ext cx="6551612" cy="2381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95200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Insert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8" name="Picture 15" descr="Screen Shot 2016-09-07 at 4.14.39 PM.png">
            <a:extLst>
              <a:ext uri="{FF2B5EF4-FFF2-40B4-BE49-F238E27FC236}">
                <a16:creationId xmlns:a16="http://schemas.microsoft.com/office/drawing/2014/main" id="{E6920479-9462-4F63-8198-7426B82EB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0"/>
            <a:ext cx="1555376" cy="1242141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736623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1850" y="3012138"/>
            <a:ext cx="6162717" cy="93714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Insert Section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6946" y="3603581"/>
            <a:ext cx="5771166" cy="3693546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31851" y="3949286"/>
            <a:ext cx="6162716" cy="41056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Section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30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Insert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8" name="Picture 15" descr="Screen Shot 2016-09-07 at 4.14.39 PM.png">
            <a:extLst>
              <a:ext uri="{FF2B5EF4-FFF2-40B4-BE49-F238E27FC236}">
                <a16:creationId xmlns:a16="http://schemas.microsoft.com/office/drawing/2014/main" id="{E6920479-9462-4F63-8198-7426B82EB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0"/>
            <a:ext cx="1555376" cy="1242141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684924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3" hasCustomPrompt="1"/>
          </p:nvPr>
        </p:nvSpPr>
        <p:spPr>
          <a:xfrm>
            <a:off x="6271708" y="1825625"/>
            <a:ext cx="5082092" cy="4351338"/>
          </a:xfrm>
          <a:effectLst/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pic>
        <p:nvPicPr>
          <p:cNvPr id="9" name="Picture 15" descr="Screen Shot 2016-09-07 at 4.14.39 PM.png">
            <a:extLst>
              <a:ext uri="{FF2B5EF4-FFF2-40B4-BE49-F238E27FC236}">
                <a16:creationId xmlns:a16="http://schemas.microsoft.com/office/drawing/2014/main" id="{E6920479-9462-4F63-8198-7426B82EB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0"/>
            <a:ext cx="1555376" cy="1242141"/>
          </a:xfrm>
          <a:prstGeom prst="rect">
            <a:avLst/>
          </a:prstGeom>
        </p:spPr>
      </p:pic>
      <p:sp>
        <p:nvSpPr>
          <p:cNvPr id="10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6"/>
            <a:ext cx="5067748" cy="4351338"/>
          </a:xfrm>
        </p:spPr>
        <p:txBody>
          <a:bodyPr/>
          <a:lstStyle/>
          <a:p>
            <a:pPr lvl="0"/>
            <a:r>
              <a:rPr lang="fr-FR" dirty="0"/>
              <a:t>Insert </a:t>
            </a:r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658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3" name="Picture 15" descr="Screen Shot 2016-09-07 at 4.14.39 PM.png">
            <a:extLst>
              <a:ext uri="{FF2B5EF4-FFF2-40B4-BE49-F238E27FC236}">
                <a16:creationId xmlns:a16="http://schemas.microsoft.com/office/drawing/2014/main" id="{E6920479-9462-4F63-8198-7426B82EB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0"/>
            <a:ext cx="1555376" cy="1242141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664013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Contact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21682"/>
            <a:ext cx="7205662" cy="4920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32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221536"/>
            <a:ext cx="7205662" cy="4037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901853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email@flo.ca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42206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flo.ca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216040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6946" y="3603581"/>
            <a:ext cx="5771166" cy="36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8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2"/>
          <p:cNvSpPr/>
          <p:nvPr userDrawn="1"/>
        </p:nvSpPr>
        <p:spPr>
          <a:xfrm>
            <a:off x="4333537" y="3119354"/>
            <a:ext cx="3524926" cy="1076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800705" y="3420737"/>
            <a:ext cx="2590591" cy="464559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>
                <a:solidFill>
                  <a:srgbClr val="4B98FB"/>
                </a:solidFill>
                <a:latin typeface="Regular" charset="0"/>
                <a:ea typeface="Regular" charset="0"/>
                <a:cs typeface="Regular" charset="0"/>
              </a:defRPr>
            </a:lvl1pPr>
            <a:lvl2pPr marL="457200" indent="0">
              <a:buNone/>
              <a:defRPr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2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9714016" y="0"/>
            <a:ext cx="2477984" cy="206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94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5ED391-EA30-451C-9B46-09BA5B08ED11}"/>
              </a:ext>
            </a:extLst>
          </p:cNvPr>
          <p:cNvSpPr/>
          <p:nvPr userDrawn="1"/>
        </p:nvSpPr>
        <p:spPr>
          <a:xfrm>
            <a:off x="-130629" y="0"/>
            <a:ext cx="12322629" cy="6858000"/>
          </a:xfrm>
          <a:prstGeom prst="rect">
            <a:avLst/>
          </a:prstGeom>
          <a:solidFill>
            <a:srgbClr val="04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130629" y="0"/>
            <a:ext cx="12322629" cy="6858000"/>
          </a:xfrm>
          <a:prstGeom prst="rect">
            <a:avLst/>
          </a:prstGeom>
          <a:solidFill>
            <a:srgbClr val="04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16994" y="930983"/>
            <a:ext cx="7753350" cy="86518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Page Title - Contact</a:t>
            </a:r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48" y="4581525"/>
            <a:ext cx="10058400" cy="1617431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316994" y="2869750"/>
            <a:ext cx="7205662" cy="11185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800" b="1" i="0" baseline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Louis </a:t>
            </a:r>
            <a:r>
              <a:rPr lang="en-US" dirty="0" err="1"/>
              <a:t>tremblay</a:t>
            </a:r>
            <a:br>
              <a:rPr lang="en-US" dirty="0"/>
            </a:br>
            <a:r>
              <a:rPr lang="en-US" dirty="0"/>
              <a:t>President and CEO</a:t>
            </a:r>
          </a:p>
          <a:p>
            <a:pPr lvl="0"/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16994" y="3996088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/>
              <a:t>ltremblay@addenergie.ca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16994" y="4332159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telephone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316994" y="4972512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flo.ca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16994" y="4646346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/>
              <a:t>addenergie.ca</a:t>
            </a:r>
            <a:endParaRPr lang="en-US" dirty="0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2FEADA7-AE11-4E9B-B669-E3764D29C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pic>
        <p:nvPicPr>
          <p:cNvPr id="18" name="Image 3">
            <a:extLst>
              <a:ext uri="{FF2B5EF4-FFF2-40B4-BE49-F238E27FC236}">
                <a16:creationId xmlns:a16="http://schemas.microsoft.com/office/drawing/2014/main" id="{0FD36118-9BE4-41F2-A768-E4E47B91F9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48" y="4581525"/>
            <a:ext cx="10058400" cy="16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0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D220C8E8-7B57-4538-967E-0A350B5CC539}"/>
              </a:ext>
            </a:extLst>
          </p:cNvPr>
          <p:cNvSpPr/>
          <p:nvPr userDrawn="1"/>
        </p:nvSpPr>
        <p:spPr>
          <a:xfrm>
            <a:off x="5474368" y="3462040"/>
            <a:ext cx="7274478" cy="2149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640593" y="4731448"/>
            <a:ext cx="6551407" cy="41056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Presenter</a:t>
            </a:r>
            <a:r>
              <a:rPr lang="fr-FR" dirty="0"/>
              <a:t>,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5640592" y="3765176"/>
            <a:ext cx="6551407" cy="948800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fr-FR" sz="4400" b="1" dirty="0" err="1"/>
              <a:t>Presentation</a:t>
            </a:r>
            <a:r>
              <a:rPr lang="fr-FR" sz="4400" b="1" dirty="0"/>
              <a:t> </a:t>
            </a:r>
            <a:r>
              <a:rPr lang="fr-FR" sz="4400" b="1" dirty="0" err="1"/>
              <a:t>Title</a:t>
            </a:r>
            <a:endParaRPr lang="fr-FR" sz="44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0388" y="5141913"/>
            <a:ext cx="6551612" cy="2381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B2F5F099-6A2D-EE4C-8DC2-C357FADC8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5786" y="-735719"/>
            <a:ext cx="3348683" cy="269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4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Insert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C33EC897-5403-B347-A89C-59E40AE10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-505977"/>
            <a:ext cx="2164204" cy="17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9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1850" y="3012138"/>
            <a:ext cx="6162717" cy="93714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Insert Section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6946" y="3603581"/>
            <a:ext cx="5771166" cy="3693546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31851" y="3949286"/>
            <a:ext cx="6162716" cy="41056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Section </a:t>
            </a:r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965BF374-D423-EC4A-9E24-0575F21856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5786" y="-735719"/>
            <a:ext cx="3348683" cy="269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3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3" hasCustomPrompt="1"/>
          </p:nvPr>
        </p:nvSpPr>
        <p:spPr>
          <a:xfrm>
            <a:off x="6271708" y="1825625"/>
            <a:ext cx="5082092" cy="4351338"/>
          </a:xfrm>
          <a:effectLst/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6"/>
            <a:ext cx="5067748" cy="4351338"/>
          </a:xfrm>
        </p:spPr>
        <p:txBody>
          <a:bodyPr/>
          <a:lstStyle/>
          <a:p>
            <a:pPr lvl="0"/>
            <a:r>
              <a:rPr lang="fr-FR" dirty="0"/>
              <a:t>Insert </a:t>
            </a:r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91213750-D0AB-F047-824D-1B011613B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-505977"/>
            <a:ext cx="2164204" cy="17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6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B0BEED0F-9C13-D840-B2C4-E55F42D69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-505977"/>
            <a:ext cx="2164204" cy="17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7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1850" y="3012138"/>
            <a:ext cx="6162717" cy="93714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Insert Section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6946" y="3603581"/>
            <a:ext cx="5771166" cy="3693546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31851" y="3949286"/>
            <a:ext cx="6162716" cy="41056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Section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603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21682"/>
            <a:ext cx="7205662" cy="4920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32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221536"/>
            <a:ext cx="7205662" cy="4037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901853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email@flo.ca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42206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flo.ca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216040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6946" y="3603581"/>
            <a:ext cx="5771166" cy="369354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D8C5CB3-12F9-2949-93A0-219E48985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2804" y="-505977"/>
            <a:ext cx="2164204" cy="17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0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2"/>
          <p:cNvSpPr/>
          <p:nvPr userDrawn="1"/>
        </p:nvSpPr>
        <p:spPr>
          <a:xfrm>
            <a:off x="4333537" y="3119354"/>
            <a:ext cx="3524926" cy="1076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800705" y="3420737"/>
            <a:ext cx="2590591" cy="464559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>
                <a:solidFill>
                  <a:srgbClr val="4B98FB"/>
                </a:solidFill>
                <a:latin typeface="Regular" charset="0"/>
                <a:ea typeface="Regular" charset="0"/>
                <a:cs typeface="Regular" charset="0"/>
              </a:defRPr>
            </a:lvl1pPr>
            <a:lvl2pPr marL="457200" indent="0">
              <a:buNone/>
              <a:defRPr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2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03AB86D5-C8AC-B344-85EB-96679B105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5786" y="-735719"/>
            <a:ext cx="3348683" cy="269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3" hasCustomPrompt="1"/>
          </p:nvPr>
        </p:nvSpPr>
        <p:spPr>
          <a:xfrm>
            <a:off x="6271708" y="1825625"/>
            <a:ext cx="5082092" cy="4351338"/>
          </a:xfrm>
          <a:effectLst/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pic>
        <p:nvPicPr>
          <p:cNvPr id="9" name="Picture 15" descr="Screen Shot 2016-09-07 at 4.14.39 PM.png">
            <a:extLst>
              <a:ext uri="{FF2B5EF4-FFF2-40B4-BE49-F238E27FC236}">
                <a16:creationId xmlns:a16="http://schemas.microsoft.com/office/drawing/2014/main" id="{E6920479-9462-4F63-8198-7426B82EB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0"/>
            <a:ext cx="1555376" cy="1242141"/>
          </a:xfrm>
          <a:prstGeom prst="rect">
            <a:avLst/>
          </a:prstGeom>
        </p:spPr>
      </p:pic>
      <p:sp>
        <p:nvSpPr>
          <p:cNvPr id="10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6"/>
            <a:ext cx="5067748" cy="4351338"/>
          </a:xfrm>
        </p:spPr>
        <p:txBody>
          <a:bodyPr/>
          <a:lstStyle/>
          <a:p>
            <a:pPr lvl="0"/>
            <a:r>
              <a:rPr lang="fr-FR" dirty="0"/>
              <a:t>Insert </a:t>
            </a:r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98424" cy="1325563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3" name="Picture 15" descr="Screen Shot 2016-09-07 at 4.14.39 PM.png">
            <a:extLst>
              <a:ext uri="{FF2B5EF4-FFF2-40B4-BE49-F238E27FC236}">
                <a16:creationId xmlns:a16="http://schemas.microsoft.com/office/drawing/2014/main" id="{E6920479-9462-4F63-8198-7426B82EB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6624" y="0"/>
            <a:ext cx="1555376" cy="1242141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idx="10" hasCustomPrompt="1"/>
          </p:nvPr>
        </p:nvSpPr>
        <p:spPr>
          <a:xfrm>
            <a:off x="838200" y="6311900"/>
            <a:ext cx="4802188" cy="296862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32520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Contact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10847430" y="0"/>
            <a:ext cx="1344570" cy="1118615"/>
          </a:xfrm>
          <a:prstGeom prst="rect">
            <a:avLst/>
          </a:prstGeom>
        </p:spPr>
      </p:pic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21682"/>
            <a:ext cx="7205662" cy="4920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32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221536"/>
            <a:ext cx="7205662" cy="4037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901853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email@flo.ca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42206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 err="1"/>
              <a:t>flo.ca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216040"/>
            <a:ext cx="7205662" cy="3097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2000" b="1" i="0" baseline="0">
                <a:solidFill>
                  <a:schemeClr val="bg1"/>
                </a:solidFill>
                <a:latin typeface="+mn-lt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6946" y="3603581"/>
            <a:ext cx="5771166" cy="36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2"/>
          <p:cNvSpPr/>
          <p:nvPr userDrawn="1"/>
        </p:nvSpPr>
        <p:spPr>
          <a:xfrm>
            <a:off x="4333537" y="3119354"/>
            <a:ext cx="3524926" cy="1076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27000" dir="5400000" sx="85000" sy="85000" algn="ctr" rotWithShape="0">
              <a:srgbClr val="000000">
                <a:alpha val="77000"/>
              </a:srgbClr>
            </a:outerShdw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800705" y="3420737"/>
            <a:ext cx="2590591" cy="464559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>
                <a:solidFill>
                  <a:srgbClr val="4B98FB"/>
                </a:solidFill>
                <a:latin typeface="Regular" charset="0"/>
                <a:ea typeface="Regular" charset="0"/>
                <a:cs typeface="Regular" charset="0"/>
              </a:defRPr>
            </a:lvl1pPr>
            <a:lvl2pPr marL="457200" indent="0">
              <a:buNone/>
              <a:defRPr b="1" i="0">
                <a:solidFill>
                  <a:srgbClr val="3770C0"/>
                </a:solidFill>
                <a:latin typeface="Regular" charset="0"/>
                <a:ea typeface="Regular" charset="0"/>
                <a:cs typeface="Regular" charset="0"/>
              </a:defRPr>
            </a:lvl2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57BC201-446C-4E1B-9864-A34F5AF40BA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975" r="28331" b="2"/>
          <a:stretch/>
        </p:blipFill>
        <p:spPr>
          <a:xfrm>
            <a:off x="9714016" y="0"/>
            <a:ext cx="2477984" cy="206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8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58D0-C430-40B7-97FF-A5E8C034B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6DEEF-DF42-4F0F-936A-9C436444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8E89-8770-4FEC-A391-38D974E9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9F7E3-D882-431E-9641-001E8A0A9FC1}" type="datetimeFigureOut">
              <a:rPr lang="en-CA" smtClean="0"/>
              <a:t>2019-10-02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06ACA-5842-4ADD-9360-F13FFD9A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25AD1-F89A-425A-A585-0B192436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089-F3EE-4E7D-BC0B-EA066BAC1B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75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30629" y="0"/>
            <a:ext cx="12322629" cy="6858000"/>
          </a:xfrm>
          <a:prstGeom prst="rect">
            <a:avLst/>
          </a:prstGeom>
          <a:solidFill>
            <a:srgbClr val="04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16994" y="930983"/>
            <a:ext cx="7753350" cy="86518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Title page / Content table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316994" y="2175543"/>
            <a:ext cx="7205662" cy="3083537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 sz="3200" b="1" i="0" baseline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defRPr>
            </a:lvl1pPr>
          </a:lstStyle>
          <a:p>
            <a:pPr lvl="0"/>
            <a:r>
              <a:rPr lang="en-US" dirty="0"/>
              <a:t>(lorem ipsum)</a:t>
            </a:r>
          </a:p>
          <a:p>
            <a:pPr lvl="0"/>
            <a:r>
              <a:rPr lang="en-US" dirty="0"/>
              <a:t>(lorem ipsum)</a:t>
            </a:r>
          </a:p>
          <a:p>
            <a:pPr lvl="0"/>
            <a:r>
              <a:rPr lang="en-US" dirty="0"/>
              <a:t>(lorem ipsum)</a:t>
            </a:r>
          </a:p>
          <a:p>
            <a:pPr lvl="0"/>
            <a:r>
              <a:rPr lang="en-US" dirty="0"/>
              <a:t>etc.</a:t>
            </a: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48" y="4581525"/>
            <a:ext cx="10058400" cy="1617431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C4DF5486-100C-4B15-8139-9AECEA38B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48" y="4581525"/>
            <a:ext cx="10058400" cy="16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0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6A194-B052-6A44-B7A3-CED529BAD814}" type="datetimeFigureOut">
              <a:rPr lang="fr-FR" smtClean="0"/>
              <a:t>02/10/2019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8B2F-9DC7-6C4E-BB2E-AE92E50D53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5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>
            <a:extLst>
              <a:ext uri="{FF2B5EF4-FFF2-40B4-BE49-F238E27FC236}">
                <a16:creationId xmlns:a16="http://schemas.microsoft.com/office/drawing/2014/main" id="{4D712712-AB22-49FF-A792-6D96BC18A4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653"/>
            <a:ext cx="6190320" cy="34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EA41B62A-E359-4D6E-889A-89D8434A36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05" y="6093297"/>
            <a:ext cx="2221739" cy="5045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81A65-5125-48BE-BBB4-A5A8FBA73825}" type="datetimeFigureOut">
              <a:rPr lang="fr-CA" smtClean="0"/>
              <a:t>2019-10-02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3E0DA-EC3F-43AC-B3C5-861A679F0510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9617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6A194-B052-6A44-B7A3-CED529BAD814}" type="datetimeFigureOut">
              <a:rPr lang="fr-FR" smtClean="0"/>
              <a:t>02/10/2019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8B2F-9DC7-6C4E-BB2E-AE92E50D53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85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70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6A194-B052-6A44-B7A3-CED529BAD814}" type="datetimeFigureOut">
              <a:rPr lang="fr-FR" smtClean="0"/>
              <a:t>02/10/2019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8B2F-9DC7-6C4E-BB2E-AE92E50D53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0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20.tiff"/><Relationship Id="rId10" Type="http://schemas.openxmlformats.org/officeDocument/2006/relationships/image" Target="../media/image24.svg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6C90A4E-CF46-E44C-AB2F-6C3E98650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0593" y="4627539"/>
            <a:ext cx="6551407" cy="62636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B</a:t>
            </a:r>
            <a:r>
              <a:rPr lang="en-CA" sz="2800" dirty="0"/>
              <a:t>rookes Shean, GM USA East and Central Canada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786B997-BA7D-104D-AC1A-2047F68A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592" y="3661268"/>
            <a:ext cx="6551407" cy="948800"/>
          </a:xfrm>
        </p:spPr>
        <p:txBody>
          <a:bodyPr>
            <a:normAutofit/>
          </a:bodyPr>
          <a:lstStyle/>
          <a:p>
            <a:r>
              <a:rPr lang="en-US" dirty="0"/>
              <a:t>AltWheels Fleet Day</a:t>
            </a:r>
            <a:endParaRPr lang="en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487D6B-0BCF-0F4A-B72F-100F6B8DF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0388" y="5038005"/>
            <a:ext cx="6551612" cy="430212"/>
          </a:xfrm>
        </p:spPr>
        <p:txBody>
          <a:bodyPr/>
          <a:lstStyle/>
          <a:p>
            <a:r>
              <a:rPr lang="en-US" sz="1600" dirty="0"/>
              <a:t>O</a:t>
            </a:r>
            <a:r>
              <a:rPr lang="en-CA" sz="1600" dirty="0"/>
              <a:t>ctober 7, 2019 </a:t>
            </a:r>
          </a:p>
        </p:txBody>
      </p:sp>
    </p:spTree>
    <p:extLst>
      <p:ext uri="{BB962C8B-B14F-4D97-AF65-F5344CB8AC3E}">
        <p14:creationId xmlns:p14="http://schemas.microsoft.com/office/powerpoint/2010/main" val="206752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05169CF-CBF1-4CB4-A86F-8262B9A203A4}"/>
              </a:ext>
            </a:extLst>
          </p:cNvPr>
          <p:cNvSpPr txBox="1">
            <a:spLocks/>
          </p:cNvSpPr>
          <p:nvPr/>
        </p:nvSpPr>
        <p:spPr>
          <a:xfrm>
            <a:off x="999748" y="930983"/>
            <a:ext cx="7753350" cy="865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Regular" charset="0"/>
                <a:ea typeface="Regular" charset="0"/>
                <a:cs typeface="Regular" charset="0"/>
              </a:rPr>
              <a:t>Contact Information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4D036E-C05B-4925-9361-88CDD64B0A6F}"/>
              </a:ext>
            </a:extLst>
          </p:cNvPr>
          <p:cNvSpPr txBox="1">
            <a:spLocks/>
          </p:cNvSpPr>
          <p:nvPr/>
        </p:nvSpPr>
        <p:spPr>
          <a:xfrm>
            <a:off x="999748" y="2869750"/>
            <a:ext cx="7205662" cy="1118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rPr>
              <a:t>Brookes Shean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Regular" charset="0"/>
                <a:ea typeface="Regular" charset="0"/>
                <a:cs typeface="Regular" charset="0"/>
              </a:rPr>
              <a:t>General Manager, USA East and Central Canada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FA87E22-966C-40FB-A331-50FA73CF40A4}"/>
              </a:ext>
            </a:extLst>
          </p:cNvPr>
          <p:cNvSpPr txBox="1">
            <a:spLocks/>
          </p:cNvSpPr>
          <p:nvPr/>
        </p:nvSpPr>
        <p:spPr>
          <a:xfrm>
            <a:off x="999748" y="3984294"/>
            <a:ext cx="7205662" cy="3097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416.427.3339   |    bshean@flo.com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A1054E0-9012-4D94-A889-5BAA83249B75}"/>
              </a:ext>
            </a:extLst>
          </p:cNvPr>
          <p:cNvSpPr txBox="1">
            <a:spLocks/>
          </p:cNvSpPr>
          <p:nvPr/>
        </p:nvSpPr>
        <p:spPr>
          <a:xfrm>
            <a:off x="999748" y="5349562"/>
            <a:ext cx="7205662" cy="5653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latin typeface="+mj-lt"/>
              </a:rPr>
              <a:t>flo.com</a:t>
            </a:r>
          </a:p>
          <a:p>
            <a:pPr marL="0" indent="0">
              <a:buNone/>
            </a:pPr>
            <a:endParaRPr lang="en-US" sz="36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476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38200" y="1183177"/>
            <a:ext cx="11003280" cy="2720340"/>
          </a:xfrm>
        </p:spPr>
        <p:txBody>
          <a:bodyPr>
            <a:normAutofit fontScale="92500" lnSpcReduction="10000"/>
          </a:bodyPr>
          <a:lstStyle/>
          <a:p>
            <a:r>
              <a:rPr lang="en-CA" sz="2400" dirty="0"/>
              <a:t>Founded in 2009 in Quebec City, Canada</a:t>
            </a:r>
          </a:p>
          <a:p>
            <a:r>
              <a:rPr lang="en-CA" sz="2400" dirty="0"/>
              <a:t>Leader with more than 21,000 charging stations on its network</a:t>
            </a:r>
          </a:p>
          <a:p>
            <a:r>
              <a:rPr lang="en-CA" sz="2400" dirty="0"/>
              <a:t>Vertically integrated: product, software, service and network</a:t>
            </a:r>
          </a:p>
          <a:p>
            <a:r>
              <a:rPr lang="en-CA" sz="2400" dirty="0"/>
              <a:t>Charging solutions for many market segments</a:t>
            </a:r>
          </a:p>
          <a:p>
            <a:r>
              <a:rPr lang="en-CA" sz="2400" dirty="0"/>
              <a:t>8 Office Locations – New York, Maryland, San Francisco, Quebec City, Shawinigan, Montreal, Toronto, Vancouver</a:t>
            </a:r>
          </a:p>
          <a:p>
            <a:r>
              <a:rPr lang="en-CA" sz="2400" dirty="0"/>
              <a:t>Operator of Canada’s largest charging networks</a:t>
            </a:r>
          </a:p>
          <a:p>
            <a:endParaRPr lang="en-CA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0" y="81107"/>
            <a:ext cx="9798424" cy="1325563"/>
          </a:xfrm>
        </p:spPr>
        <p:txBody>
          <a:bodyPr/>
          <a:lstStyle/>
          <a:p>
            <a:r>
              <a:rPr lang="en-CA" dirty="0"/>
              <a:t>About Us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95" y="4229100"/>
            <a:ext cx="3983810" cy="2628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0" y="4229100"/>
            <a:ext cx="3943350" cy="26289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706" y="3328991"/>
            <a:ext cx="740996" cy="469900"/>
          </a:xfrm>
          <a:prstGeom prst="rect">
            <a:avLst/>
          </a:prstGeom>
        </p:spPr>
      </p:pic>
      <p:pic>
        <p:nvPicPr>
          <p:cNvPr id="9" name="Picture 42" descr="Screen Shot 2016-09-07 at 4.14.3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697" y="3328991"/>
            <a:ext cx="659089" cy="526356"/>
          </a:xfrm>
          <a:prstGeom prst="rect">
            <a:avLst/>
          </a:prstGeom>
        </p:spPr>
      </p:pic>
      <p:pic>
        <p:nvPicPr>
          <p:cNvPr id="10" name="Picture 2" descr="https://flo.ca/Media/Default/Temp/A2/electric_circui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192" y="3252385"/>
            <a:ext cx="681821" cy="5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9100"/>
            <a:ext cx="3943350" cy="2628900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4227DEEE-2479-6A41-A734-B600BF419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4702" y="3224364"/>
            <a:ext cx="1131922" cy="67915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C3811-18F7-1843-A69B-63D7DED5D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87" y="200934"/>
            <a:ext cx="4284538" cy="8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Solutions for All Market Segments</a:t>
            </a:r>
          </a:p>
        </p:txBody>
      </p:sp>
      <p:sp>
        <p:nvSpPr>
          <p:cNvPr id="27" name="Rectangle 26"/>
          <p:cNvSpPr/>
          <p:nvPr/>
        </p:nvSpPr>
        <p:spPr>
          <a:xfrm flipV="1">
            <a:off x="0" y="2983904"/>
            <a:ext cx="12192000" cy="78061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28" name="Image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-21224" r="2519" b="7841"/>
          <a:stretch/>
        </p:blipFill>
        <p:spPr>
          <a:xfrm>
            <a:off x="-88973" y="3389153"/>
            <a:ext cx="918462" cy="139192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5" y="1695607"/>
            <a:ext cx="11685091" cy="1288298"/>
          </a:xfrm>
          <a:prstGeom prst="rect">
            <a:avLst/>
          </a:prstGeom>
        </p:spPr>
      </p:pic>
      <p:sp>
        <p:nvSpPr>
          <p:cNvPr id="30" name="TextBox 28"/>
          <p:cNvSpPr txBox="1"/>
          <p:nvPr/>
        </p:nvSpPr>
        <p:spPr>
          <a:xfrm>
            <a:off x="253454" y="3027512"/>
            <a:ext cx="170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1600" b="1" dirty="0">
                <a:solidFill>
                  <a:schemeClr val="accent2"/>
                </a:solidFill>
              </a:rPr>
              <a:t>Residential</a:t>
            </a:r>
          </a:p>
        </p:txBody>
      </p:sp>
      <p:sp>
        <p:nvSpPr>
          <p:cNvPr id="31" name="TextBox 17"/>
          <p:cNvSpPr txBox="1"/>
          <p:nvPr/>
        </p:nvSpPr>
        <p:spPr>
          <a:xfrm>
            <a:off x="2128574" y="3027512"/>
            <a:ext cx="198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1600" b="1" dirty="0">
                <a:solidFill>
                  <a:schemeClr val="accent2"/>
                </a:solidFill>
              </a:rPr>
              <a:t>Multi-residential</a:t>
            </a:r>
          </a:p>
        </p:txBody>
      </p:sp>
      <p:sp>
        <p:nvSpPr>
          <p:cNvPr id="32" name="TextBox 18"/>
          <p:cNvSpPr txBox="1"/>
          <p:nvPr/>
        </p:nvSpPr>
        <p:spPr>
          <a:xfrm>
            <a:off x="4136739" y="3027512"/>
            <a:ext cx="1877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1600" b="1" dirty="0">
                <a:solidFill>
                  <a:schemeClr val="accent2"/>
                </a:solidFill>
              </a:rPr>
              <a:t>Workplaces</a:t>
            </a:r>
          </a:p>
        </p:txBody>
      </p:sp>
      <p:sp>
        <p:nvSpPr>
          <p:cNvPr id="33" name="TextBox 19"/>
          <p:cNvSpPr txBox="1"/>
          <p:nvPr/>
        </p:nvSpPr>
        <p:spPr>
          <a:xfrm>
            <a:off x="6210572" y="3027512"/>
            <a:ext cx="1727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1600" b="1" dirty="0">
                <a:solidFill>
                  <a:schemeClr val="accent2"/>
                </a:solidFill>
              </a:rPr>
              <a:t>Fleets</a:t>
            </a:r>
          </a:p>
        </p:txBody>
      </p:sp>
      <p:sp>
        <p:nvSpPr>
          <p:cNvPr id="34" name="TextBox 20"/>
          <p:cNvSpPr txBox="1"/>
          <p:nvPr/>
        </p:nvSpPr>
        <p:spPr>
          <a:xfrm>
            <a:off x="8106989" y="3027512"/>
            <a:ext cx="1859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fr-FR" sz="1600" b="1" dirty="0">
                <a:solidFill>
                  <a:schemeClr val="accent2"/>
                </a:solidFill>
              </a:rPr>
              <a:t>Public</a:t>
            </a:r>
          </a:p>
        </p:txBody>
      </p:sp>
      <p:sp>
        <p:nvSpPr>
          <p:cNvPr id="35" name="TextBox 20"/>
          <p:cNvSpPr txBox="1"/>
          <p:nvPr/>
        </p:nvSpPr>
        <p:spPr>
          <a:xfrm>
            <a:off x="10070279" y="3027512"/>
            <a:ext cx="1868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1600" b="1" dirty="0">
                <a:solidFill>
                  <a:schemeClr val="accent2"/>
                </a:solidFill>
              </a:rPr>
              <a:t>Curbside</a:t>
            </a:r>
          </a:p>
        </p:txBody>
      </p:sp>
      <p:pic>
        <p:nvPicPr>
          <p:cNvPr id="36" name="Imag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730" y="4021692"/>
            <a:ext cx="372082" cy="1115781"/>
          </a:xfrm>
          <a:prstGeom prst="rect">
            <a:avLst/>
          </a:prstGeom>
        </p:spPr>
      </p:pic>
      <p:pic>
        <p:nvPicPr>
          <p:cNvPr id="37" name="Imag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54" y="4966540"/>
            <a:ext cx="687000" cy="1587405"/>
          </a:xfrm>
          <a:prstGeom prst="rect">
            <a:avLst/>
          </a:prstGeom>
        </p:spPr>
      </p:pic>
      <p:pic>
        <p:nvPicPr>
          <p:cNvPr id="38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007" y="5137473"/>
            <a:ext cx="269538" cy="1541328"/>
          </a:xfrm>
          <a:prstGeom prst="rect">
            <a:avLst/>
          </a:prstGeom>
        </p:spPr>
      </p:pic>
      <p:pic>
        <p:nvPicPr>
          <p:cNvPr id="39" name="Imag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97" y="4443859"/>
            <a:ext cx="332122" cy="1677221"/>
          </a:xfrm>
          <a:prstGeom prst="rect">
            <a:avLst/>
          </a:prstGeom>
        </p:spPr>
      </p:pic>
      <p:cxnSp>
        <p:nvCxnSpPr>
          <p:cNvPr id="40" name="Straight Connector 3"/>
          <p:cNvCxnSpPr>
            <a:cxnSpLocks/>
          </p:cNvCxnSpPr>
          <p:nvPr/>
        </p:nvCxnSpPr>
        <p:spPr>
          <a:xfrm>
            <a:off x="577562" y="3902704"/>
            <a:ext cx="1382073" cy="0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6"/>
          <p:cNvCxnSpPr/>
          <p:nvPr/>
        </p:nvCxnSpPr>
        <p:spPr>
          <a:xfrm>
            <a:off x="1978767" y="3815875"/>
            <a:ext cx="0" cy="205817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6"/>
          <p:cNvCxnSpPr>
            <a:cxnSpLocks/>
          </p:cNvCxnSpPr>
          <p:nvPr/>
        </p:nvCxnSpPr>
        <p:spPr>
          <a:xfrm>
            <a:off x="2656157" y="4357029"/>
            <a:ext cx="5281895" cy="0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7"/>
          <p:cNvCxnSpPr/>
          <p:nvPr/>
        </p:nvCxnSpPr>
        <p:spPr>
          <a:xfrm>
            <a:off x="7942473" y="4251346"/>
            <a:ext cx="0" cy="205817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9"/>
          <p:cNvCxnSpPr>
            <a:cxnSpLocks/>
          </p:cNvCxnSpPr>
          <p:nvPr/>
        </p:nvCxnSpPr>
        <p:spPr>
          <a:xfrm>
            <a:off x="4676488" y="4847552"/>
            <a:ext cx="5290113" cy="0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8"/>
          <p:cNvCxnSpPr/>
          <p:nvPr/>
        </p:nvCxnSpPr>
        <p:spPr>
          <a:xfrm>
            <a:off x="9964696" y="4741869"/>
            <a:ext cx="0" cy="205817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9"/>
          <p:cNvCxnSpPr>
            <a:cxnSpLocks/>
          </p:cNvCxnSpPr>
          <p:nvPr/>
        </p:nvCxnSpPr>
        <p:spPr>
          <a:xfrm>
            <a:off x="6808554" y="5411007"/>
            <a:ext cx="3158047" cy="0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50"/>
          <p:cNvCxnSpPr/>
          <p:nvPr/>
        </p:nvCxnSpPr>
        <p:spPr>
          <a:xfrm>
            <a:off x="9964696" y="5308098"/>
            <a:ext cx="0" cy="205817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51"/>
          <p:cNvCxnSpPr>
            <a:cxnSpLocks/>
          </p:cNvCxnSpPr>
          <p:nvPr/>
        </p:nvCxnSpPr>
        <p:spPr>
          <a:xfrm>
            <a:off x="8247107" y="5968164"/>
            <a:ext cx="3281874" cy="0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52"/>
          <p:cNvCxnSpPr/>
          <p:nvPr/>
        </p:nvCxnSpPr>
        <p:spPr>
          <a:xfrm>
            <a:off x="8247107" y="5862551"/>
            <a:ext cx="0" cy="205817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889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AD80D24D-4F88-475B-AC71-CA542A155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r="10902" b="-1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7" name="Picture 6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BDE2D22B-9285-45B1-BCE4-CDC72ED7A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r="3649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1" name="Picture 10" descr="A picture containing road, building, yellow, street&#10;&#10;Description automatically generated">
            <a:extLst>
              <a:ext uri="{FF2B5EF4-FFF2-40B4-BE49-F238E27FC236}">
                <a16:creationId xmlns:a16="http://schemas.microsoft.com/office/drawing/2014/main" id="{2F842DBD-E8BA-4B12-863F-3E3E890A9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r="-3" b="26091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19" name="Picture 18" descr="A car parked on a city street&#10;&#10;Description automatically generated">
            <a:extLst>
              <a:ext uri="{FF2B5EF4-FFF2-40B4-BE49-F238E27FC236}">
                <a16:creationId xmlns:a16="http://schemas.microsoft.com/office/drawing/2014/main" id="{5C9E61A2-64DE-49E3-B42D-B955835DBB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r="13195" b="-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15" name="Picture 14" descr="An empty parking lot in front of a building&#10;&#10;Description automatically generated">
            <a:extLst>
              <a:ext uri="{FF2B5EF4-FFF2-40B4-BE49-F238E27FC236}">
                <a16:creationId xmlns:a16="http://schemas.microsoft.com/office/drawing/2014/main" id="{1D5D2EE9-AF3E-4F9E-8705-B02945ACF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2" r="4" b="21106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13" name="Picture 12" descr="A sign on the side of a road&#10;&#10;Description automatically generated">
            <a:extLst>
              <a:ext uri="{FF2B5EF4-FFF2-40B4-BE49-F238E27FC236}">
                <a16:creationId xmlns:a16="http://schemas.microsoft.com/office/drawing/2014/main" id="{2E89CD6E-5DAB-47EE-A349-DE8C9F685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r="6411" b="-1"/>
          <a:stretch/>
        </p:blipFill>
        <p:spPr>
          <a:xfrm>
            <a:off x="7287920" y="2417446"/>
            <a:ext cx="4572626" cy="41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5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Points to Address – Electric Fleets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550E4C5-06B5-4BC2-A064-25997E72E2B7}"/>
              </a:ext>
            </a:extLst>
          </p:cNvPr>
          <p:cNvSpPr/>
          <p:nvPr/>
        </p:nvSpPr>
        <p:spPr>
          <a:xfrm>
            <a:off x="1357745" y="1690688"/>
            <a:ext cx="4231511" cy="2280421"/>
          </a:xfrm>
          <a:prstGeom prst="roundRect">
            <a:avLst/>
          </a:prstGeom>
          <a:solidFill>
            <a:srgbClr val="ED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F69C4BA-88C0-49E3-9DCE-85FD17679CB5}"/>
              </a:ext>
            </a:extLst>
          </p:cNvPr>
          <p:cNvSpPr/>
          <p:nvPr/>
        </p:nvSpPr>
        <p:spPr>
          <a:xfrm>
            <a:off x="6599339" y="1696306"/>
            <a:ext cx="4231511" cy="2274803"/>
          </a:xfrm>
          <a:prstGeom prst="roundRect">
            <a:avLst/>
          </a:prstGeom>
          <a:solidFill>
            <a:srgbClr val="ED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E373A372-E4FD-4463-96D8-5DC4116C559E}"/>
              </a:ext>
            </a:extLst>
          </p:cNvPr>
          <p:cNvSpPr txBox="1">
            <a:spLocks/>
          </p:cNvSpPr>
          <p:nvPr/>
        </p:nvSpPr>
        <p:spPr>
          <a:xfrm>
            <a:off x="1420635" y="2278018"/>
            <a:ext cx="4105733" cy="27203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Electrical infrastructure limitations</a:t>
            </a:r>
          </a:p>
          <a:p>
            <a:r>
              <a:rPr lang="en-US" sz="2400" dirty="0"/>
              <a:t>Demand charges</a:t>
            </a:r>
          </a:p>
          <a:p>
            <a:r>
              <a:rPr lang="en-US" sz="2400" dirty="0"/>
              <a:t>DCFC vs Level 2 charging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333DE69-ABF4-4D73-81A8-637964D4585B}"/>
              </a:ext>
            </a:extLst>
          </p:cNvPr>
          <p:cNvSpPr txBox="1">
            <a:spLocks/>
          </p:cNvSpPr>
          <p:nvPr/>
        </p:nvSpPr>
        <p:spPr>
          <a:xfrm>
            <a:off x="2619386" y="1795933"/>
            <a:ext cx="1708230" cy="678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Fleet Depot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0B5DAFB3-4B64-42E1-8CD7-FF49EB89E9CC}"/>
              </a:ext>
            </a:extLst>
          </p:cNvPr>
          <p:cNvSpPr txBox="1">
            <a:spLocks/>
          </p:cNvSpPr>
          <p:nvPr/>
        </p:nvSpPr>
        <p:spPr>
          <a:xfrm>
            <a:off x="6662229" y="2278018"/>
            <a:ext cx="4105733" cy="27203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Available EV charging on my route?</a:t>
            </a:r>
          </a:p>
          <a:p>
            <a:r>
              <a:rPr lang="en-US" sz="2400" dirty="0"/>
              <a:t>How fast do I need to charge?</a:t>
            </a:r>
          </a:p>
          <a:p>
            <a:r>
              <a:rPr lang="en-US" sz="2400" dirty="0"/>
              <a:t>DCFC vs Level 2 charging</a:t>
            </a:r>
          </a:p>
        </p:txBody>
      </p:sp>
      <p:sp>
        <p:nvSpPr>
          <p:cNvPr id="18" name="Espace réservé du contenu 1">
            <a:extLst>
              <a:ext uri="{FF2B5EF4-FFF2-40B4-BE49-F238E27FC236}">
                <a16:creationId xmlns:a16="http://schemas.microsoft.com/office/drawing/2014/main" id="{E818B8BC-FD1B-4FFB-9B6E-D293EFB4E19C}"/>
              </a:ext>
            </a:extLst>
          </p:cNvPr>
          <p:cNvSpPr txBox="1">
            <a:spLocks/>
          </p:cNvSpPr>
          <p:nvPr/>
        </p:nvSpPr>
        <p:spPr>
          <a:xfrm>
            <a:off x="7860980" y="1795933"/>
            <a:ext cx="1708230" cy="678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On the Go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8E4F76-8726-47F2-B210-CC110C3B3F1A}"/>
              </a:ext>
            </a:extLst>
          </p:cNvPr>
          <p:cNvSpPr/>
          <p:nvPr/>
        </p:nvSpPr>
        <p:spPr>
          <a:xfrm>
            <a:off x="2503928" y="4156461"/>
            <a:ext cx="7506058" cy="2333476"/>
          </a:xfrm>
          <a:prstGeom prst="roundRect">
            <a:avLst/>
          </a:prstGeom>
          <a:solidFill>
            <a:srgbClr val="ED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C76A3E31-975C-46D6-A57C-E60EDCBE67A4}"/>
              </a:ext>
            </a:extLst>
          </p:cNvPr>
          <p:cNvSpPr txBox="1">
            <a:spLocks/>
          </p:cNvSpPr>
          <p:nvPr/>
        </p:nvSpPr>
        <p:spPr>
          <a:xfrm>
            <a:off x="4825468" y="4213393"/>
            <a:ext cx="2862977" cy="678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Considerations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9B33AECB-984A-499A-8E66-37248B5FA739}"/>
              </a:ext>
            </a:extLst>
          </p:cNvPr>
          <p:cNvSpPr txBox="1">
            <a:spLocks/>
          </p:cNvSpPr>
          <p:nvPr/>
        </p:nvSpPr>
        <p:spPr>
          <a:xfrm>
            <a:off x="2869070" y="4773463"/>
            <a:ext cx="6775772" cy="17164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Understand the different charging patterns</a:t>
            </a:r>
          </a:p>
          <a:p>
            <a:r>
              <a:rPr lang="en-US" sz="2400" dirty="0"/>
              <a:t>Charging availability and redundancy </a:t>
            </a:r>
          </a:p>
          <a:p>
            <a:r>
              <a:rPr lang="en-US" sz="2400" dirty="0"/>
              <a:t>Network operator and Manufacturer level of support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088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Electrical Infrastructure Limitations</a:t>
            </a:r>
            <a:br>
              <a:rPr lang="en-US" dirty="0"/>
            </a:br>
            <a:r>
              <a:rPr lang="en-US" sz="3600" dirty="0">
                <a:solidFill>
                  <a:srgbClr val="1070C1"/>
                </a:solidFill>
              </a:rPr>
              <a:t>Our Solution</a:t>
            </a:r>
            <a:endParaRPr lang="en-US" dirty="0">
              <a:solidFill>
                <a:srgbClr val="1070C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8200" y="1864641"/>
            <a:ext cx="55103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ea typeface="Regular" charset="0"/>
                <a:cs typeface="Regular" charset="0"/>
              </a:rPr>
              <a:t>Power Sharing (U.S. Pat. No. 9,927,778)</a:t>
            </a:r>
            <a:endParaRPr lang="en-US" sz="2400" b="1" baseline="30000" dirty="0">
              <a:solidFill>
                <a:schemeClr val="accent2"/>
              </a:solidFill>
              <a:ea typeface="Regular" charset="0"/>
              <a:cs typeface="Regular" charset="0"/>
            </a:endParaRPr>
          </a:p>
          <a:p>
            <a:r>
              <a:rPr lang="en-US" dirty="0">
                <a:solidFill>
                  <a:schemeClr val="accent4"/>
                </a:solidFill>
                <a:ea typeface="Regular" charset="0"/>
                <a:cs typeface="Regular" charset="0"/>
              </a:rPr>
              <a:t>Shares the remaining incremental capacity of an existing electrical infrastructure between multiple charging stations.</a:t>
            </a:r>
          </a:p>
          <a:p>
            <a:endParaRPr lang="en-US" dirty="0">
              <a:solidFill>
                <a:schemeClr val="accent4"/>
              </a:solidFill>
              <a:ea typeface="Regular" charset="0"/>
              <a:cs typeface="Regular" charset="0"/>
            </a:endParaRPr>
          </a:p>
          <a:p>
            <a:endParaRPr lang="en-US" dirty="0">
              <a:solidFill>
                <a:schemeClr val="accent4"/>
              </a:solidFill>
              <a:ea typeface="Regular" charset="0"/>
              <a:cs typeface="Regular" charset="0"/>
            </a:endParaRPr>
          </a:p>
          <a:p>
            <a:r>
              <a:rPr lang="en-US" sz="2400" b="1" dirty="0">
                <a:solidFill>
                  <a:schemeClr val="accent2"/>
                </a:solidFill>
                <a:ea typeface="Regular" charset="0"/>
                <a:cs typeface="Regular" charset="0"/>
              </a:rPr>
              <a:t>Benefits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  <a:ea typeface="Regular" charset="0"/>
                <a:cs typeface="Regular" charset="0"/>
              </a:rPr>
              <a:t>Maximize the number of charging services offered with a limited electrical infrastructure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  <a:ea typeface="Regular" charset="0"/>
                <a:cs typeface="Regular" charset="0"/>
              </a:rPr>
              <a:t>Unique priority system where certain users can charge faster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E98A72-8110-4C06-A580-97CFB86F4B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92686" y="2480195"/>
            <a:ext cx="5086114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8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power of the network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8200" y="1864641"/>
            <a:ext cx="55103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ea typeface="Regular" charset="0"/>
                <a:cs typeface="Regular" charset="0"/>
              </a:rPr>
              <a:t>Network is growing at a fast pace</a:t>
            </a:r>
            <a:endParaRPr lang="en-US" dirty="0">
              <a:solidFill>
                <a:schemeClr val="accent4"/>
              </a:solidFill>
              <a:ea typeface="Regular" charset="0"/>
              <a:cs typeface="Regular" charset="0"/>
            </a:endParaRPr>
          </a:p>
          <a:p>
            <a:endParaRPr lang="en-US" dirty="0">
              <a:solidFill>
                <a:schemeClr val="accent4"/>
              </a:solidFill>
              <a:ea typeface="Regular" charset="0"/>
              <a:cs typeface="Regular" charset="0"/>
            </a:endParaRPr>
          </a:p>
          <a:p>
            <a:endParaRPr lang="en-US" dirty="0">
              <a:solidFill>
                <a:schemeClr val="accent4"/>
              </a:solidFill>
              <a:ea typeface="Regular" charset="0"/>
              <a:cs typeface="Regular" charset="0"/>
            </a:endParaRPr>
          </a:p>
          <a:p>
            <a:r>
              <a:rPr lang="en-US" sz="2400" b="1" dirty="0">
                <a:solidFill>
                  <a:schemeClr val="accent2"/>
                </a:solidFill>
                <a:ea typeface="Regular" charset="0"/>
                <a:cs typeface="Regular" charset="0"/>
              </a:rPr>
              <a:t>Benefits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  <a:ea typeface="Regular" charset="0"/>
                <a:cs typeface="Regular" charset="0"/>
              </a:rPr>
              <a:t>Depending of your needs, you will have some level 2 or DCFC option to charge during your trip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  <a:ea typeface="Regular" charset="0"/>
                <a:cs typeface="Regular" charset="0"/>
              </a:rPr>
              <a:t>Fix your route in advance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chemeClr val="accent4"/>
              </a:solidFill>
              <a:ea typeface="Regular" charset="0"/>
              <a:cs typeface="Regular" charset="0"/>
            </a:endParaRP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EC9B777-0EF2-4C99-8A73-15D4CC0D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b="7369"/>
          <a:stretch/>
        </p:blipFill>
        <p:spPr>
          <a:xfrm>
            <a:off x="7300300" y="561474"/>
            <a:ext cx="3336324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6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F8BF655-C72F-47C7-9EF2-C50B65D79BE2}"/>
              </a:ext>
            </a:extLst>
          </p:cNvPr>
          <p:cNvSpPr txBox="1">
            <a:spLocks/>
          </p:cNvSpPr>
          <p:nvPr/>
        </p:nvSpPr>
        <p:spPr>
          <a:xfrm>
            <a:off x="432707" y="1491519"/>
            <a:ext cx="10857334" cy="4610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3200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DC99C0-CB74-4305-B1E4-01E4E06E8920}"/>
              </a:ext>
            </a:extLst>
          </p:cNvPr>
          <p:cNvSpPr txBox="1">
            <a:spLocks/>
          </p:cNvSpPr>
          <p:nvPr/>
        </p:nvSpPr>
        <p:spPr>
          <a:xfrm>
            <a:off x="870857" y="1491519"/>
            <a:ext cx="10419184" cy="4610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24/7 phone support</a:t>
            </a: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Proactive monitoring services </a:t>
            </a: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Mobile app or RFID access card</a:t>
            </a: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Real-time charging &amp; billing data</a:t>
            </a: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Charging station locations</a:t>
            </a: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Cloud based reporting tools </a:t>
            </a:r>
          </a:p>
          <a:p>
            <a:r>
              <a:rPr lang="en-CA" sz="2200" dirty="0">
                <a:solidFill>
                  <a:srgbClr val="0070C0"/>
                </a:solidFill>
                <a:latin typeface="Regular"/>
              </a:rPr>
              <a:t>PCI compliant payment system </a:t>
            </a:r>
          </a:p>
          <a:p>
            <a:endParaRPr lang="en-CA" sz="2400" dirty="0">
              <a:solidFill>
                <a:srgbClr val="0070C0"/>
              </a:solidFill>
              <a:latin typeface="Regular"/>
            </a:endParaRPr>
          </a:p>
          <a:p>
            <a:endParaRPr lang="en-CA" dirty="0">
              <a:solidFill>
                <a:srgbClr val="0070C0"/>
              </a:solidFill>
              <a:latin typeface="Regular"/>
            </a:endParaRPr>
          </a:p>
          <a:p>
            <a:endParaRPr lang="fr-CA" dirty="0"/>
          </a:p>
          <a:p>
            <a:endParaRPr lang="fr-CA" dirty="0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BE8CF128-49FC-48D9-A078-6A46B52B0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1" y="5216104"/>
            <a:ext cx="1633466" cy="548785"/>
          </a:xfrm>
          <a:prstGeom prst="rect">
            <a:avLst/>
          </a:prstGeom>
        </p:spPr>
      </p:pic>
      <p:pic>
        <p:nvPicPr>
          <p:cNvPr id="11" name="Image 9">
            <a:extLst>
              <a:ext uri="{FF2B5EF4-FFF2-40B4-BE49-F238E27FC236}">
                <a16:creationId xmlns:a16="http://schemas.microsoft.com/office/drawing/2014/main" id="{5F20E61B-7CF5-4CF7-8CA1-E472865CF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47" y="5187151"/>
            <a:ext cx="1656183" cy="57773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534DA509-CA44-4830-89DD-3DD0A6EBA3E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749122" y="2121451"/>
            <a:ext cx="4540919" cy="204824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1B69EB1-12B3-43B2-BFAC-2890A735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3583"/>
            <a:ext cx="9114183" cy="5921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Regular Bold" panose="02000803030000020003" pitchFamily="50" charset="0"/>
              </a:rPr>
              <a:t>First-class User Experience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1A23709B-917D-407E-A36F-DCF12E518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130" y="1046859"/>
            <a:ext cx="2335530" cy="1074592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152220EF-A936-4C03-955A-41275A54A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931" y="4147318"/>
            <a:ext cx="43053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3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F8BF655-C72F-47C7-9EF2-C50B65D79BE2}"/>
              </a:ext>
            </a:extLst>
          </p:cNvPr>
          <p:cNvSpPr txBox="1">
            <a:spLocks/>
          </p:cNvSpPr>
          <p:nvPr/>
        </p:nvSpPr>
        <p:spPr>
          <a:xfrm>
            <a:off x="432707" y="1491519"/>
            <a:ext cx="10857334" cy="4610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3200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DC99C0-CB74-4305-B1E4-01E4E06E8920}"/>
              </a:ext>
            </a:extLst>
          </p:cNvPr>
          <p:cNvSpPr txBox="1">
            <a:spLocks/>
          </p:cNvSpPr>
          <p:nvPr/>
        </p:nvSpPr>
        <p:spPr>
          <a:xfrm>
            <a:off x="533400" y="1491519"/>
            <a:ext cx="10756641" cy="4215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>
                <a:solidFill>
                  <a:srgbClr val="0070C0"/>
                </a:solidFill>
                <a:latin typeface="Regular"/>
              </a:rPr>
              <a:t>EV industry is moving fast</a:t>
            </a:r>
          </a:p>
          <a:p>
            <a:r>
              <a:rPr lang="en-CA" sz="3200" dirty="0">
                <a:solidFill>
                  <a:srgbClr val="0070C0"/>
                </a:solidFill>
                <a:latin typeface="Regular"/>
              </a:rPr>
              <a:t>Don’t underestimate power management</a:t>
            </a:r>
          </a:p>
          <a:p>
            <a:r>
              <a:rPr lang="en-CA" sz="3200" dirty="0">
                <a:solidFill>
                  <a:srgbClr val="0070C0"/>
                </a:solidFill>
                <a:latin typeface="Regular"/>
              </a:rPr>
              <a:t>Ideally start a pilot project as soon as possible</a:t>
            </a:r>
          </a:p>
          <a:p>
            <a:r>
              <a:rPr lang="en-CA" sz="3200" dirty="0">
                <a:solidFill>
                  <a:srgbClr val="0070C0"/>
                </a:solidFill>
                <a:latin typeface="Regular"/>
              </a:rPr>
              <a:t>Partner up with a solution provider</a:t>
            </a:r>
          </a:p>
          <a:p>
            <a:endParaRPr lang="en-CA" sz="3200" dirty="0">
              <a:solidFill>
                <a:srgbClr val="0070C0"/>
              </a:solidFill>
              <a:latin typeface="Regular"/>
            </a:endParaRPr>
          </a:p>
          <a:p>
            <a:pPr marL="0" indent="0">
              <a:buNone/>
            </a:pPr>
            <a:endParaRPr lang="en-CA" sz="2400" dirty="0">
              <a:solidFill>
                <a:srgbClr val="0070C0"/>
              </a:solidFill>
              <a:latin typeface="Regular"/>
            </a:endParaRPr>
          </a:p>
          <a:p>
            <a:endParaRPr lang="en-CA" dirty="0">
              <a:solidFill>
                <a:srgbClr val="0070C0"/>
              </a:solidFill>
              <a:latin typeface="Regular"/>
            </a:endParaRPr>
          </a:p>
          <a:p>
            <a:endParaRPr lang="fr-CA" dirty="0"/>
          </a:p>
          <a:p>
            <a:endParaRPr lang="fr-CA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B69EB1-12B3-43B2-BFAC-2890A735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3583"/>
            <a:ext cx="9114183" cy="5921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Regular Bold" panose="02000803030000020003" pitchFamily="50" charset="0"/>
              </a:rPr>
              <a:t>Main take away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F87733D-3C61-430E-93A6-84901D06622A}"/>
              </a:ext>
            </a:extLst>
          </p:cNvPr>
          <p:cNvSpPr txBox="1">
            <a:spLocks/>
          </p:cNvSpPr>
          <p:nvPr/>
        </p:nvSpPr>
        <p:spPr>
          <a:xfrm>
            <a:off x="2957945" y="5114563"/>
            <a:ext cx="3493771" cy="5921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egular Bold" panose="02000803030000020003" pitchFamily="50" charset="0"/>
              </a:rPr>
              <a:t>#</a:t>
            </a:r>
            <a:r>
              <a:rPr lang="en-US" dirty="0" err="1">
                <a:latin typeface="Regular Bold" panose="02000803030000020003" pitchFamily="50" charset="0"/>
              </a:rPr>
              <a:t>futureisnow</a:t>
            </a:r>
            <a:endParaRPr lang="en-US" dirty="0">
              <a:latin typeface="Regular Bold" panose="02000803030000020003" pitchFamily="50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E912F86-B629-45DD-85CB-37C5107C07C7}"/>
              </a:ext>
            </a:extLst>
          </p:cNvPr>
          <p:cNvSpPr txBox="1">
            <a:spLocks/>
          </p:cNvSpPr>
          <p:nvPr/>
        </p:nvSpPr>
        <p:spPr>
          <a:xfrm>
            <a:off x="6451716" y="5114563"/>
            <a:ext cx="3493771" cy="5921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egular Bold" panose="02000803030000020003" pitchFamily="50" charset="0"/>
              </a:rPr>
              <a:t>#</a:t>
            </a:r>
            <a:r>
              <a:rPr lang="en-US" dirty="0" err="1">
                <a:latin typeface="Regular Bold" panose="02000803030000020003" pitchFamily="50" charset="0"/>
              </a:rPr>
              <a:t>leadtheway</a:t>
            </a:r>
            <a:endParaRPr lang="en-US" dirty="0">
              <a:latin typeface="Regular Bold" panose="02000803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837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FLO palette">
      <a:dk1>
        <a:srgbClr val="0096FF"/>
      </a:dk1>
      <a:lt1>
        <a:srgbClr val="FFFFFF"/>
      </a:lt1>
      <a:dk2>
        <a:srgbClr val="0096FF"/>
      </a:dk2>
      <a:lt2>
        <a:srgbClr val="FFFFFF"/>
      </a:lt2>
      <a:accent1>
        <a:srgbClr val="A7D6F3"/>
      </a:accent1>
      <a:accent2>
        <a:srgbClr val="1070C1"/>
      </a:accent2>
      <a:accent3>
        <a:srgbClr val="4583AD"/>
      </a:accent3>
      <a:accent4>
        <a:srgbClr val="1B3055"/>
      </a:accent4>
      <a:accent5>
        <a:srgbClr val="A3DC38"/>
      </a:accent5>
      <a:accent6>
        <a:srgbClr val="D90047"/>
      </a:accent6>
      <a:hlink>
        <a:srgbClr val="0563C1"/>
      </a:hlink>
      <a:folHlink>
        <a:srgbClr val="D9004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B6EB7414-6266-9743-AE06-4C5A56D3F64B}" vid="{2D1A7ED8-D478-D143-B954-569180B26056}"/>
    </a:ext>
  </a:extLst>
</a:theme>
</file>

<file path=ppt/theme/theme2.xml><?xml version="1.0" encoding="utf-8"?>
<a:theme xmlns:a="http://schemas.openxmlformats.org/drawingml/2006/main" name="Template_Flo_programmé_2017_06_12_final2">
  <a:themeElements>
    <a:clrScheme name="COULEURS FLO">
      <a:dk1>
        <a:sysClr val="windowText" lastClr="000000"/>
      </a:dk1>
      <a:lt1>
        <a:sysClr val="window" lastClr="FFFFFF"/>
      </a:lt1>
      <a:dk2>
        <a:srgbClr val="4B98FB"/>
      </a:dk2>
      <a:lt2>
        <a:srgbClr val="FFFFFF"/>
      </a:lt2>
      <a:accent1>
        <a:srgbClr val="D9EFFF"/>
      </a:accent1>
      <a:accent2>
        <a:srgbClr val="4B98FB"/>
      </a:accent2>
      <a:accent3>
        <a:srgbClr val="005999"/>
      </a:accent3>
      <a:accent4>
        <a:srgbClr val="B1FF9A"/>
      </a:accent4>
      <a:accent5>
        <a:srgbClr val="8125FB"/>
      </a:accent5>
      <a:accent6>
        <a:srgbClr val="D9EFFF"/>
      </a:accent6>
      <a:hlink>
        <a:srgbClr val="E7E7EF"/>
      </a:hlink>
      <a:folHlink>
        <a:srgbClr val="B1FF9A"/>
      </a:folHlink>
    </a:clrScheme>
    <a:fontScheme name="Custom 1">
      <a:majorFont>
        <a:latin typeface="Regular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-M70_Template_FLO.potx" id="{3E573F90-4579-4499-8D6D-DC91D38C9B46}" vid="{0495FD36-F53C-428F-9BC9-4CC046D0171B}"/>
    </a:ext>
  </a:extLst>
</a:theme>
</file>

<file path=ppt/theme/theme3.xml><?xml version="1.0" encoding="utf-8"?>
<a:theme xmlns:a="http://schemas.openxmlformats.org/drawingml/2006/main" name="1_Thème Office">
  <a:themeElements>
    <a:clrScheme name="FLO palette">
      <a:dk1>
        <a:srgbClr val="0096FF"/>
      </a:dk1>
      <a:lt1>
        <a:srgbClr val="FFFFFF"/>
      </a:lt1>
      <a:dk2>
        <a:srgbClr val="0096FF"/>
      </a:dk2>
      <a:lt2>
        <a:srgbClr val="FFFFFF"/>
      </a:lt2>
      <a:accent1>
        <a:srgbClr val="A7D6F3"/>
      </a:accent1>
      <a:accent2>
        <a:srgbClr val="1070C1"/>
      </a:accent2>
      <a:accent3>
        <a:srgbClr val="4583AD"/>
      </a:accent3>
      <a:accent4>
        <a:srgbClr val="1B3055"/>
      </a:accent4>
      <a:accent5>
        <a:srgbClr val="A3DC38"/>
      </a:accent5>
      <a:accent6>
        <a:srgbClr val="D90047"/>
      </a:accent6>
      <a:hlink>
        <a:srgbClr val="0563C1"/>
      </a:hlink>
      <a:folHlink>
        <a:srgbClr val="D9004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B6EB7414-6266-9743-AE06-4C5A56D3F64B}" vid="{2D1A7ED8-D478-D143-B954-569180B26056}"/>
    </a:ext>
  </a:extLst>
</a:theme>
</file>

<file path=ppt/theme/theme4.xml><?xml version="1.0" encoding="utf-8"?>
<a:theme xmlns:a="http://schemas.openxmlformats.org/drawingml/2006/main" name="2_Thème Office">
  <a:themeElements>
    <a:clrScheme name="FLO palette">
      <a:dk1>
        <a:srgbClr val="0096FF"/>
      </a:dk1>
      <a:lt1>
        <a:srgbClr val="FFFFFF"/>
      </a:lt1>
      <a:dk2>
        <a:srgbClr val="0096FF"/>
      </a:dk2>
      <a:lt2>
        <a:srgbClr val="FFFFFF"/>
      </a:lt2>
      <a:accent1>
        <a:srgbClr val="A7D6F3"/>
      </a:accent1>
      <a:accent2>
        <a:srgbClr val="1070C1"/>
      </a:accent2>
      <a:accent3>
        <a:srgbClr val="4583AD"/>
      </a:accent3>
      <a:accent4>
        <a:srgbClr val="1B3055"/>
      </a:accent4>
      <a:accent5>
        <a:srgbClr val="A3DC38"/>
      </a:accent5>
      <a:accent6>
        <a:srgbClr val="D90047"/>
      </a:accent6>
      <a:hlink>
        <a:srgbClr val="0563C1"/>
      </a:hlink>
      <a:folHlink>
        <a:srgbClr val="D9004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B6EB7414-6266-9743-AE06-4C5A56D3F64B}" vid="{2D1A7ED8-D478-D143-B954-569180B2605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14538</TotalTime>
  <Words>335</Words>
  <Application>Microsoft Office PowerPoint</Application>
  <PresentationFormat>Widescreen</PresentationFormat>
  <Paragraphs>82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HelveticaNeueLT Std Thin</vt:lpstr>
      <vt:lpstr>Regular</vt:lpstr>
      <vt:lpstr>Regular Bold</vt:lpstr>
      <vt:lpstr>Regular Light</vt:lpstr>
      <vt:lpstr>Thème Office</vt:lpstr>
      <vt:lpstr>Template_Flo_programmé_2017_06_12_final2</vt:lpstr>
      <vt:lpstr>1_Thème Office</vt:lpstr>
      <vt:lpstr>2_Thème Office</vt:lpstr>
      <vt:lpstr>AltWheels Fleet Day</vt:lpstr>
      <vt:lpstr>About Us</vt:lpstr>
      <vt:lpstr>Solutions for All Market Segments</vt:lpstr>
      <vt:lpstr>PowerPoint Presentation</vt:lpstr>
      <vt:lpstr>Key Points to Address – Electric Fleets</vt:lpstr>
      <vt:lpstr>Electrical Infrastructure Limitations Our Solution</vt:lpstr>
      <vt:lpstr>The power of the network</vt:lpstr>
      <vt:lpstr>First-class User Experience</vt:lpstr>
      <vt:lpstr>Main take away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Management</dc:title>
  <dc:creator>Foued Barouni</dc:creator>
  <cp:lastModifiedBy>Brookes Shean</cp:lastModifiedBy>
  <cp:revision>148</cp:revision>
  <dcterms:created xsi:type="dcterms:W3CDTF">2019-02-05T19:49:44Z</dcterms:created>
  <dcterms:modified xsi:type="dcterms:W3CDTF">2019-10-02T15:57:19Z</dcterms:modified>
</cp:coreProperties>
</file>