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12" r:id="rId3"/>
    <p:sldId id="314" r:id="rId4"/>
    <p:sldId id="294" r:id="rId5"/>
    <p:sldId id="313" r:id="rId6"/>
    <p:sldId id="257" r:id="rId7"/>
    <p:sldId id="260" r:id="rId8"/>
    <p:sldId id="289" r:id="rId9"/>
    <p:sldId id="271" r:id="rId10"/>
    <p:sldId id="274" r:id="rId11"/>
    <p:sldId id="269" r:id="rId12"/>
    <p:sldId id="275" r:id="rId13"/>
    <p:sldId id="267" r:id="rId14"/>
    <p:sldId id="305" r:id="rId15"/>
    <p:sldId id="280" r:id="rId16"/>
    <p:sldId id="306" r:id="rId17"/>
    <p:sldId id="307" r:id="rId18"/>
    <p:sldId id="308" r:id="rId19"/>
    <p:sldId id="309" r:id="rId20"/>
    <p:sldId id="317" r:id="rId21"/>
    <p:sldId id="315" r:id="rId22"/>
    <p:sldId id="311" r:id="rId23"/>
    <p:sldId id="310" r:id="rId24"/>
    <p:sldId id="299" r:id="rId25"/>
    <p:sldId id="292" r:id="rId26"/>
    <p:sldId id="268" r:id="rId27"/>
  </p:sldIdLst>
  <p:sldSz cx="9144000" cy="6858000" type="screen4x3"/>
  <p:notesSz cx="7077075" cy="93932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3" autoAdjust="0"/>
    <p:restoredTop sz="94638" autoAdjust="0"/>
  </p:normalViewPr>
  <p:slideViewPr>
    <p:cSldViewPr>
      <p:cViewPr varScale="1">
        <p:scale>
          <a:sx n="87" d="100"/>
          <a:sy n="87" d="100"/>
        </p:scale>
        <p:origin x="-135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662"/>
          </a:xfrm>
          <a:prstGeom prst="rect">
            <a:avLst/>
          </a:prstGeom>
        </p:spPr>
        <p:txBody>
          <a:bodyPr vert="horz" lIns="94110" tIns="47055" rIns="94110" bIns="4705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662"/>
          </a:xfrm>
          <a:prstGeom prst="rect">
            <a:avLst/>
          </a:prstGeom>
        </p:spPr>
        <p:txBody>
          <a:bodyPr vert="horz" lIns="94110" tIns="47055" rIns="94110" bIns="47055" rtlCol="0"/>
          <a:lstStyle>
            <a:lvl1pPr algn="r">
              <a:defRPr sz="1200"/>
            </a:lvl1pPr>
          </a:lstStyle>
          <a:p>
            <a:fld id="{E3CA23E6-4AAB-409F-82A5-FB22C4A18972}" type="datetimeFigureOut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704850"/>
            <a:ext cx="4695825" cy="35226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110" tIns="47055" rIns="94110" bIns="4705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61788"/>
            <a:ext cx="5661660" cy="4226957"/>
          </a:xfrm>
          <a:prstGeom prst="rect">
            <a:avLst/>
          </a:prstGeom>
        </p:spPr>
        <p:txBody>
          <a:bodyPr vert="horz" lIns="94110" tIns="47055" rIns="94110" bIns="4705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21946"/>
            <a:ext cx="3066733" cy="469662"/>
          </a:xfrm>
          <a:prstGeom prst="rect">
            <a:avLst/>
          </a:prstGeom>
        </p:spPr>
        <p:txBody>
          <a:bodyPr vert="horz" lIns="94110" tIns="47055" rIns="94110" bIns="4705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921946"/>
            <a:ext cx="3066733" cy="469662"/>
          </a:xfrm>
          <a:prstGeom prst="rect">
            <a:avLst/>
          </a:prstGeom>
        </p:spPr>
        <p:txBody>
          <a:bodyPr vert="horz" lIns="94110" tIns="47055" rIns="94110" bIns="47055" rtlCol="0" anchor="b"/>
          <a:lstStyle>
            <a:lvl1pPr algn="r">
              <a:defRPr sz="1200"/>
            </a:lvl1pPr>
          </a:lstStyle>
          <a:p>
            <a:fld id="{73CD3632-6FB6-4CF8-9BCE-38ECF0B42C5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956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D3632-6FB6-4CF8-9BCE-38ECF0B42C5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84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CD3632-6FB6-4CF8-9BCE-38ECF0B42C5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9600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1A443-49AD-47CA-AB74-AF6F4A02FD6A}" type="datetime1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49B3-214F-49B6-A84C-753604C0C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B902A-1BD3-4054-9223-0D17DD174BE4}" type="datetime1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49B3-214F-49B6-A84C-753604C0C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E8DE3-87D7-41E4-9EB9-9290C5E36483}" type="datetime1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49B3-214F-49B6-A84C-753604C0C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voltrek-sm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81000" y="6096000"/>
            <a:ext cx="1854200" cy="5842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4DC8B-2588-4D51-BF02-D2DE968F7E81}" type="datetime1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49B3-214F-49B6-A84C-753604C0C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4A1C1-BF09-4A88-90BD-29EE6D4A65C5}" type="datetime1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49B3-214F-49B6-A84C-753604C0C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527FC-B89D-4798-933C-B74EB7055C5E}" type="datetime1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49B3-214F-49B6-A84C-753604C0C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96E6-6D68-414C-A20A-4B2CD136835E}" type="datetime1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49B3-214F-49B6-A84C-753604C0C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B9B8E-5F02-48E7-8FC8-87E8A7A5CA3F}" type="datetime1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49B3-214F-49B6-A84C-753604C0C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C6AC1-1BAD-409B-8417-474120033D90}" type="datetime1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49B3-214F-49B6-A84C-753604C0C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19AD-B719-464D-9594-E736E52B36DC}" type="datetime1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E49B3-214F-49B6-A84C-753604C0C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F739F-FBED-4C79-A6F0-61F7BCF81678}" type="datetime1">
              <a:rPr lang="en-US" smtClean="0"/>
              <a:pPr/>
              <a:t>10/2/17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E49B3-214F-49B6-A84C-753604C0CAE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Relationship Id="rId3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Relationship Id="rId3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jpeg"/><Relationship Id="rId3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eg"/><Relationship Id="rId3" Type="http://schemas.openxmlformats.org/officeDocument/2006/relationships/image" Target="../media/image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Relationship Id="rId3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Relationship Id="rId3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jpe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ltrek-lr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2514600"/>
            <a:ext cx="4114800" cy="11240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365760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POWERING YOUR JOURNEY</a:t>
            </a:r>
            <a:endParaRPr lang="en-US" sz="28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00800" y="3733800"/>
            <a:ext cx="457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SM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Charging Level 2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1828800"/>
            <a:ext cx="88392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240V AC / Typically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32AMPS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Average 20+ miles range per hour  charge*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Time to charge 4-8 hours 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J1772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 regulated by vehicle and dependent on charger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 descr="EV Charger 66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2209800"/>
            <a:ext cx="1488319" cy="36413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752600"/>
            <a:ext cx="2994154" cy="41943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Picture 9" descr="voltrek-s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J1772 Connector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voltrek-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1315688"/>
            <a:ext cx="6934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Standardized in 2010 All US vehicles comply (Tesla utilizes an adaptor)</a:t>
            </a:r>
          </a:p>
          <a:p>
            <a:endParaRPr lang="en-US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Allows Communication Between  Vehicle &amp;Charging Station</a:t>
            </a:r>
            <a:endParaRPr lang="en-US" b="1" i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Designed to last in all weather conditions</a:t>
            </a:r>
          </a:p>
          <a:p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Engineered to prevent inadvertent disconnection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Grounded pole that is the first to make contact and the last to break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Interlock device that prevents vehicle startup while connected</a:t>
            </a:r>
          </a:p>
          <a:p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De-energized until it is attached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De-energize prior to removal</a:t>
            </a:r>
          </a:p>
          <a:p>
            <a:endParaRPr lang="en-US" sz="1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04800" y="4038600"/>
            <a:ext cx="38862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100" dirty="0" smtClean="0"/>
          </a:p>
          <a:p>
            <a:r>
              <a:rPr lang="en-US" sz="1100" dirty="0" smtClean="0"/>
              <a:t> </a:t>
            </a:r>
          </a:p>
          <a:p>
            <a:endParaRPr lang="en-US" sz="1100" dirty="0" smtClean="0"/>
          </a:p>
        </p:txBody>
      </p:sp>
      <p:pic>
        <p:nvPicPr>
          <p:cNvPr id="7" name="Picture 6" descr="Plug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81800" y="4191000"/>
            <a:ext cx="1772412" cy="12937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 descr="j1772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53200" y="1600200"/>
            <a:ext cx="1889018" cy="187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DC Fast Charging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1447800"/>
            <a:ext cx="8382000" cy="535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208v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 480v / Amperage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varies 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50 kW- 150kW ( 300- 700kW in design)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Typical charge 15-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35 minutes (average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90 – 180 miles range per hour charge* 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Only full Electric Vehicles have DC option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Multiple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connectors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regulated by vehicle and dependent on charger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79667" y="3290501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0192" y="3393688"/>
            <a:ext cx="184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>
                <a:solidFill>
                  <a:srgbClr val="474747"/>
                </a:solidFill>
              </a:rPr>
              <a:t>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79667" y="3290501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 descr="IMG_4510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2825" y="1755775"/>
            <a:ext cx="4699000" cy="3524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Tail of 2 DC Connectors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427" y="1524000"/>
            <a:ext cx="7315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CHAdeMO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-Japanese Standard</a:t>
            </a:r>
          </a:p>
          <a:p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Compatible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Japanese Manufactured Plug-Ins (Nissan, Mitsubishi)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Tesla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drivers have adapters for use with CHAdeMO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COMBO- US Standard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Compatible with New release US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lug-Ins (BMW etc.)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Combined the J1772 with DC Charging in one Port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867397"/>
            <a:ext cx="3389670" cy="18045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The Road to Fleet Charging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turnk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68400" y="2616200"/>
            <a:ext cx="4597400" cy="13462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38400" y="1371600"/>
            <a:ext cx="5867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3"/>
                </a:solidFill>
              </a:rPr>
              <a:t>Phase 1- Planning, Planning,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Vehicle selection and usage patterns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EVSE (charger) selection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Site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assessment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power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availability &amp; site design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Usage policy &amp; management plan</a:t>
            </a:r>
          </a:p>
          <a:p>
            <a:pPr lvl="1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3"/>
                </a:solidFill>
              </a:rPr>
              <a:t>Phase 2- Implementation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Installation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P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rograming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Training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3"/>
              </a:solidFill>
            </a:endParaRPr>
          </a:p>
          <a:p>
            <a:r>
              <a:rPr lang="en-US" b="1" dirty="0" smtClean="0">
                <a:solidFill>
                  <a:schemeClr val="accent3"/>
                </a:solidFill>
              </a:rPr>
              <a:t>Phase 3- Maintenance &amp;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Monitoring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Reporting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Servicing </a:t>
            </a: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endParaRPr lang="en-US" b="1" dirty="0" smtClean="0">
              <a:solidFill>
                <a:schemeClr val="accent3"/>
              </a:solidFill>
            </a:endParaRPr>
          </a:p>
          <a:p>
            <a:endParaRPr lang="en-US" b="1" dirty="0">
              <a:solidFill>
                <a:schemeClr val="accent3"/>
              </a:solidFill>
            </a:endParaRPr>
          </a:p>
          <a:p>
            <a:endParaRPr lang="en-US" b="1" dirty="0" smtClean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0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lug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65531" y="1132855"/>
            <a:ext cx="2591610" cy="2791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Site Assessment Checklist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1173" y="1431493"/>
            <a:ext cx="8534400" cy="56323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2"/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All EVSE must be installed on a dedicated circuit</a:t>
            </a:r>
          </a:p>
          <a:p>
            <a:pPr lvl="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Identify EVSE </a:t>
            </a: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c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ircuit requirements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Identify all potential power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sources</a:t>
            </a:r>
          </a:p>
          <a:p>
            <a:pPr lvl="2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Determine existing load capacity of panels and transformers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Determine requirements to plan for future additional stations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Identify potential mounting 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locations/ traffic flow / usage patterns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Determine cellular signal availability (if equipment is on cell based network)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Determine what protection is needed (bollards etc.) </a:t>
            </a: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algn="just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algn="just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voltrek-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lug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8777" y="2895600"/>
            <a:ext cx="2591610" cy="2791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541720"/>
            <a:ext cx="7488382" cy="48013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Availability of power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Proximity of mounting site to available power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>
                    <a:lumMod val="65000"/>
                    <a:lumOff val="35000"/>
                  </a:prstClr>
                </a:solidFill>
              </a:rPr>
              <a:t>E</a:t>
            </a: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xcavation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Mounting style/ configuration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Lack of planning for future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algn="just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algn="just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voltrek-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" y="3051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3"/>
                </a:solidFill>
              </a:rPr>
              <a:t>Biggest Factors Impacting Costs</a:t>
            </a:r>
            <a:endParaRPr lang="en-US" sz="3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28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lugim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8777" y="2895600"/>
            <a:ext cx="2591610" cy="27914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541720"/>
            <a:ext cx="7488382" cy="6463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Walk ways/ cords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Distance/ Reachability of Handle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Snow banks (outdoors)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Space size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Expected car/charging duration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Multiple Layout options  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Protection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Future expansion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  <a:p>
            <a:pPr lvl="2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00150" lvl="2" indent="-285750">
              <a:buFont typeface="Wingdings" panose="05000000000000000000" pitchFamily="2" charset="2"/>
              <a:buChar char="ü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algn="just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 algn="just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voltrek-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" y="3051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3"/>
                </a:solidFill>
              </a:rPr>
              <a:t>When Sighting Consider</a:t>
            </a:r>
            <a:endParaRPr lang="en-US" sz="36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783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533400" y="30511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accent3"/>
                </a:solidFill>
              </a:rPr>
              <a:t>What’s Wrong with these photos? </a:t>
            </a:r>
            <a:endParaRPr lang="en-US" sz="3600" dirty="0">
              <a:solidFill>
                <a:schemeClr val="accent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33600"/>
            <a:ext cx="3766761" cy="2825071"/>
          </a:xfrm>
          <a:prstGeom prst="rect">
            <a:avLst/>
          </a:prstGeom>
        </p:spPr>
      </p:pic>
      <p:pic>
        <p:nvPicPr>
          <p:cNvPr id="2050" name="Picture 2" descr="https://encrypted-tbn2.gstatic.com/images?q=tbn:ANd9GcS7w5Q6zyHxP1EXk7ybd_SMqt0RlmmASByR71wmKqKzwJf-w-w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688" y="2402567"/>
            <a:ext cx="4490357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80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Typica</a:t>
            </a:r>
            <a:r>
              <a:rPr lang="en-US" sz="3600" dirty="0" smtClean="0">
                <a:solidFill>
                  <a:schemeClr val="accent3"/>
                </a:solidFill>
              </a:rPr>
              <a:t>l Layout</a:t>
            </a:r>
            <a:r>
              <a:rPr lang="en-US" sz="3600" dirty="0" smtClean="0">
                <a:solidFill>
                  <a:schemeClr val="accent3"/>
                </a:solidFill>
              </a:rPr>
              <a:t>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Screen Shot 2017-10-02 at 10.54.4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19200"/>
            <a:ext cx="6362467" cy="466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63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Typical Installation </a:t>
            </a:r>
            <a:r>
              <a:rPr lang="en-US" sz="3600" dirty="0" smtClean="0">
                <a:solidFill>
                  <a:schemeClr val="accent3"/>
                </a:solidFill>
              </a:rPr>
              <a:t>Examples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286000" y="5257800"/>
            <a:ext cx="3580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Audubon Society Newburyport, MA 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Voltrek High Res Details--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76962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66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Typical Layout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1371600"/>
            <a:ext cx="586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charset="2"/>
              <a:buChar char="ü"/>
            </a:pPr>
            <a:endParaRPr lang="en-US" sz="2400" b="1" dirty="0">
              <a:solidFill>
                <a:schemeClr val="bg1"/>
              </a:solidFill>
            </a:endParaRPr>
          </a:p>
          <a:p>
            <a:pPr lvl="1"/>
            <a:r>
              <a:rPr lang="en-US" sz="2400" b="1" dirty="0" smtClean="0">
                <a:solidFill>
                  <a:schemeClr val="bg1"/>
                </a:solidFill>
              </a:rPr>
              <a:t> 	 </a:t>
            </a:r>
            <a:r>
              <a:rPr lang="en-US" sz="2400" b="1" dirty="0" smtClean="0">
                <a:solidFill>
                  <a:schemeClr val="bg1"/>
                </a:solidFill>
              </a:rPr>
              <a:t>Comprehensive </a:t>
            </a:r>
            <a:r>
              <a:rPr lang="en-US" sz="2400" b="1" dirty="0" smtClean="0">
                <a:solidFill>
                  <a:schemeClr val="bg1"/>
                </a:solidFill>
              </a:rPr>
              <a:t>Planning 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Turn-Key Solutions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Equipment Sales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Data Mining &amp; Reporting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Service &amp; Maintenance</a:t>
            </a:r>
          </a:p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untitled-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57310"/>
            <a:ext cx="3048000" cy="4572449"/>
          </a:xfrm>
          <a:prstGeom prst="rect">
            <a:avLst/>
          </a:prstGeom>
        </p:spPr>
      </p:pic>
      <p:pic>
        <p:nvPicPr>
          <p:cNvPr id="8" name="Picture 7" descr="image000000 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219200"/>
            <a:ext cx="3455897" cy="460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02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Typical Layout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1371600"/>
            <a:ext cx="586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charset="2"/>
              <a:buChar char="ü"/>
            </a:pPr>
            <a:endParaRPr lang="en-US" sz="2400" b="1" dirty="0">
              <a:solidFill>
                <a:schemeClr val="bg1"/>
              </a:solidFill>
            </a:endParaRPr>
          </a:p>
          <a:p>
            <a:pPr lvl="1"/>
            <a:r>
              <a:rPr lang="en-US" sz="2400" b="1" dirty="0" smtClean="0">
                <a:solidFill>
                  <a:schemeClr val="bg1"/>
                </a:solidFill>
              </a:rPr>
              <a:t> 	 </a:t>
            </a:r>
            <a:r>
              <a:rPr lang="en-US" sz="2400" b="1" dirty="0" smtClean="0">
                <a:solidFill>
                  <a:schemeClr val="bg1"/>
                </a:solidFill>
              </a:rPr>
              <a:t>Comprehensive </a:t>
            </a:r>
            <a:r>
              <a:rPr lang="en-US" sz="2400" b="1" dirty="0" smtClean="0">
                <a:solidFill>
                  <a:schemeClr val="bg1"/>
                </a:solidFill>
              </a:rPr>
              <a:t>Planning 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Turn-Key Solutions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Equipment Sales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Data Mining &amp; Reporting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Service &amp; Maintenance</a:t>
            </a:r>
          </a:p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 descr="Voltrek-45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295400"/>
            <a:ext cx="67056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1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ADA Accessibility</a:t>
            </a:r>
            <a:r>
              <a:rPr lang="en-US" sz="3600" dirty="0" smtClean="0">
                <a:solidFill>
                  <a:schemeClr val="accent3"/>
                </a:solidFill>
              </a:rPr>
              <a:t>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DA Reach Gu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371600"/>
            <a:ext cx="5629275" cy="428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18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ADA Accessibility</a:t>
            </a:r>
            <a:r>
              <a:rPr lang="en-US" sz="3600" dirty="0" smtClean="0">
                <a:solidFill>
                  <a:schemeClr val="accent3"/>
                </a:solidFill>
              </a:rPr>
              <a:t>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IMG_558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5400"/>
            <a:ext cx="5715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15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Multiple Levels of Accessibly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11430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43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oltrek High Res Details--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1" y="1066769"/>
            <a:ext cx="7010399" cy="4674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accent3"/>
                </a:solidFill>
              </a:rPr>
              <a:t>ABOUT VOLTREK</a:t>
            </a:r>
            <a:endParaRPr lang="en-US" sz="4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295400"/>
            <a:ext cx="7924800" cy="44627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2">
              <a:buFont typeface="Arial" pitchFamily="34" charset="0"/>
              <a:buChar char="•"/>
            </a:pP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MA Company Founded </a:t>
            </a:r>
            <a:r>
              <a:rPr lang="en-US" sz="2400" b="1" dirty="0" smtClean="0">
                <a:solidFill>
                  <a:srgbClr val="FFFFFF"/>
                </a:solidFill>
              </a:rPr>
              <a:t>in </a:t>
            </a:r>
            <a:r>
              <a:rPr lang="en-US" sz="2400" b="1" dirty="0" smtClean="0">
                <a:solidFill>
                  <a:srgbClr val="FFFFFF"/>
                </a:solidFill>
              </a:rPr>
              <a:t>2010</a:t>
            </a:r>
          </a:p>
          <a:p>
            <a:pPr lvl="2">
              <a:buFont typeface="Arial" pitchFamily="34" charset="0"/>
              <a:buChar char="•"/>
            </a:pPr>
            <a:endParaRPr lang="en-US" sz="2400" b="1" dirty="0">
              <a:solidFill>
                <a:srgbClr val="FFFFFF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OSD Vendor</a:t>
            </a:r>
          </a:p>
          <a:p>
            <a:pPr lvl="2">
              <a:buFont typeface="Arial" pitchFamily="34" charset="0"/>
              <a:buChar char="•"/>
            </a:pPr>
            <a:endParaRPr lang="en-US" sz="2400" b="1" dirty="0">
              <a:solidFill>
                <a:srgbClr val="FFFFFF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WBE/ DBE Certified</a:t>
            </a:r>
          </a:p>
          <a:p>
            <a:pPr lvl="2">
              <a:buFont typeface="Arial" pitchFamily="34" charset="0"/>
              <a:buChar char="•"/>
            </a:pPr>
            <a:endParaRPr lang="en-US" sz="2400" b="1" dirty="0">
              <a:solidFill>
                <a:srgbClr val="FFFFFF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Installed 600 + Charging </a:t>
            </a:r>
            <a:r>
              <a:rPr lang="en-US" sz="2400" b="1" dirty="0">
                <a:solidFill>
                  <a:srgbClr val="FFFFFF"/>
                </a:solidFill>
              </a:rPr>
              <a:t>P</a:t>
            </a:r>
            <a:r>
              <a:rPr lang="en-US" sz="2400" b="1" dirty="0" smtClean="0">
                <a:solidFill>
                  <a:srgbClr val="FFFFFF"/>
                </a:solidFill>
              </a:rPr>
              <a:t>orts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lvl="2"/>
            <a:endParaRPr lang="en-US" sz="2400" b="1" dirty="0" smtClean="0">
              <a:solidFill>
                <a:srgbClr val="FFFFFF"/>
              </a:solidFill>
            </a:endParaRPr>
          </a:p>
          <a:p>
            <a:pPr lvl="2">
              <a:buFont typeface="Arial" pitchFamily="34" charset="0"/>
              <a:buChar char="•"/>
            </a:pPr>
            <a:r>
              <a:rPr lang="en-US" sz="2400" b="1" dirty="0" smtClean="0">
                <a:solidFill>
                  <a:srgbClr val="FFFFFF"/>
                </a:solidFill>
              </a:rPr>
              <a:t> Leader in EVSE Project </a:t>
            </a:r>
            <a:r>
              <a:rPr lang="en-US" sz="2400" b="1" dirty="0">
                <a:solidFill>
                  <a:srgbClr val="FFFFFF"/>
                </a:solidFill>
              </a:rPr>
              <a:t>M</a:t>
            </a:r>
            <a:r>
              <a:rPr lang="en-US" sz="2400" b="1" dirty="0" smtClean="0">
                <a:solidFill>
                  <a:srgbClr val="FFFFFF"/>
                </a:solidFill>
              </a:rPr>
              <a:t>anagement</a:t>
            </a:r>
            <a:endParaRPr lang="en-US" sz="2400" b="1" dirty="0">
              <a:solidFill>
                <a:srgbClr val="FFFFFF"/>
              </a:solidFill>
            </a:endParaRPr>
          </a:p>
          <a:p>
            <a:pPr lvl="2">
              <a:buFont typeface="Arial" pitchFamily="34" charset="0"/>
              <a:buChar char="•"/>
            </a:pP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buFont typeface="Arial" pitchFamily="34" charset="0"/>
              <a:buChar char="•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 descr="voltrek-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Voltrek B Photo-2-15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43000"/>
            <a:ext cx="6629400" cy="44195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Contact Information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voltrek-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6019800"/>
            <a:ext cx="1854200" cy="58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2438400"/>
            <a:ext cx="52578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Voltrek, LLC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Andover, Ma 01810</a:t>
            </a:r>
          </a:p>
          <a:p>
            <a:pPr algn="ctr"/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978-378-0910</a:t>
            </a:r>
          </a:p>
          <a:p>
            <a:pPr algn="ctr"/>
            <a:r>
              <a:rPr lang="en-US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info@voltrek.com</a:t>
            </a:r>
          </a:p>
          <a:p>
            <a:pPr algn="ctr"/>
            <a:r>
              <a:rPr lang="en-US" b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www.voltrek.com</a:t>
            </a: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oltrek High Res Details--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117600"/>
            <a:ext cx="7027334" cy="4684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Making it Simple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22" y="1219200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2">
              <a:buFont typeface="Arial" pitchFamily="34" charset="0"/>
              <a:buChar char="•"/>
            </a:pP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371600"/>
            <a:ext cx="586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charset="2"/>
              <a:buChar char="ü"/>
            </a:pPr>
            <a:endParaRPr lang="en-US" sz="2400" b="1" dirty="0">
              <a:solidFill>
                <a:schemeClr val="bg1"/>
              </a:solidFill>
            </a:endParaRPr>
          </a:p>
          <a:p>
            <a:pPr lvl="1"/>
            <a:r>
              <a:rPr lang="en-US" sz="2400" b="1" dirty="0" smtClean="0">
                <a:solidFill>
                  <a:schemeClr val="bg1"/>
                </a:solidFill>
              </a:rPr>
              <a:t> 	 </a:t>
            </a:r>
            <a:r>
              <a:rPr lang="en-US" sz="2400" b="1" dirty="0" smtClean="0">
                <a:solidFill>
                  <a:schemeClr val="bg1"/>
                </a:solidFill>
              </a:rPr>
              <a:t>Comprehensive </a:t>
            </a:r>
            <a:r>
              <a:rPr lang="en-US" sz="2400" b="1" dirty="0" smtClean="0">
                <a:solidFill>
                  <a:schemeClr val="bg1"/>
                </a:solidFill>
              </a:rPr>
              <a:t>Planning 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Turn-Key Solutions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	</a:t>
            </a:r>
            <a:r>
              <a:rPr lang="en-US" sz="2400" b="1" dirty="0" smtClean="0">
                <a:solidFill>
                  <a:schemeClr val="bg1"/>
                </a:solidFill>
              </a:rPr>
              <a:t>Equipment </a:t>
            </a:r>
            <a:r>
              <a:rPr lang="en-US" sz="2400" b="1" dirty="0" smtClean="0">
                <a:solidFill>
                  <a:schemeClr val="bg1"/>
                </a:solidFill>
              </a:rPr>
              <a:t>Sales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Data Mining &amp; Reporting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Service &amp; Maintenance</a:t>
            </a:r>
          </a:p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9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Some of Our Fleet Clients  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30" name="Picture 6" descr="http://blog.mass.gov/wp-content/uploads/legacy-images/transportation/6a0105367f07d8970b0120a6951032970c-p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300" y="1563055"/>
            <a:ext cx="3787555" cy="11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umass.edu/rso/slso/Images/wordmark1%20blk-maro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029" y="3106606"/>
            <a:ext cx="1963131" cy="78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www.mapgeo.com/chelmsfordma/Custom/Images/ChelmsfordLog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49" y="4419600"/>
            <a:ext cx="1371867" cy="137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eb.mit.edu/icl/MIT%20log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951" y="1537549"/>
            <a:ext cx="1827082" cy="112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c767204.r4.cf2.rackcdn.com/5a247dec-b34c-4267-9f51-dd04e18aa41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2940908"/>
            <a:ext cx="2695756" cy="1028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://cdn.firespring.com/images/da27f3cb-6405-4fb7-85d3-c55273282f5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882" y="4419600"/>
            <a:ext cx="1514890" cy="145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://permits.cambridgema.gov/CAPSite/Custom/cityseal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62" y="4419600"/>
            <a:ext cx="1259516" cy="129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upload.wikimedia.org/wikipedia/en/1/1b/UMMS_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051" y="1684577"/>
            <a:ext cx="2489499" cy="87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22" y="1219200"/>
            <a:ext cx="8229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buFont typeface="Wingdings" pitchFamily="2" charset="2"/>
              <a:buChar char="ü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2">
              <a:buFont typeface="Arial" pitchFamily="34" charset="0"/>
              <a:buChar char="•"/>
            </a:pPr>
            <a:endParaRPr lang="en-US" sz="1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1371600"/>
            <a:ext cx="586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charset="2"/>
              <a:buChar char="ü"/>
            </a:pPr>
            <a:endParaRPr lang="en-US" sz="2400" b="1" dirty="0">
              <a:solidFill>
                <a:schemeClr val="bg1"/>
              </a:solidFill>
            </a:endParaRPr>
          </a:p>
          <a:p>
            <a:pPr lvl="1"/>
            <a:r>
              <a:rPr lang="en-US" sz="2400" b="1" dirty="0" smtClean="0">
                <a:solidFill>
                  <a:schemeClr val="bg1"/>
                </a:solidFill>
              </a:rPr>
              <a:t> 	 </a:t>
            </a:r>
            <a:r>
              <a:rPr lang="en-US" sz="2400" b="1" dirty="0" smtClean="0">
                <a:solidFill>
                  <a:schemeClr val="bg1"/>
                </a:solidFill>
              </a:rPr>
              <a:t>Comprehensive </a:t>
            </a:r>
            <a:r>
              <a:rPr lang="en-US" sz="2400" b="1" dirty="0" smtClean="0">
                <a:solidFill>
                  <a:schemeClr val="bg1"/>
                </a:solidFill>
              </a:rPr>
              <a:t>Planning 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Turn-Key Solutions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Equipment Sales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Data Mining &amp; Reporting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Service &amp; Maintenance</a:t>
            </a:r>
          </a:p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Voltrek High Res Details--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7048500" cy="4699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62000" y="2421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chemeClr val="accent3"/>
                </a:solidFill>
                <a:latin typeface="Arial" pitchFamily="34" charset="0"/>
                <a:cs typeface="Arial" pitchFamily="34" charset="0"/>
              </a:rPr>
              <a:t>What is a Charging Station?</a:t>
            </a:r>
            <a:endParaRPr lang="en-US" sz="3600" b="1" dirty="0">
              <a:solidFill>
                <a:schemeClr val="accent3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592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8991600" cy="137159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36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pitchFamily="34" charset="0"/>
              </a:rPr>
              <a:t>Electric Vehicle (EV) charging stations are essentially electricity vending machines</a:t>
            </a:r>
            <a:endParaRPr lang="en-US" sz="3600" b="1" dirty="0">
              <a:solidFill>
                <a:schemeClr val="tx1">
                  <a:lumMod val="50000"/>
                  <a:lumOff val="50000"/>
                </a:schemeClr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15" descr="sign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6200" y="3048000"/>
            <a:ext cx="1257300" cy="1257300"/>
          </a:xfrm>
          <a:prstGeom prst="rect">
            <a:avLst/>
          </a:prstGeom>
        </p:spPr>
      </p:pic>
      <p:pic>
        <p:nvPicPr>
          <p:cNvPr id="17" name="Picture 16" descr="sign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2200" y="3048000"/>
            <a:ext cx="1143000" cy="158172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286000" y="4191000"/>
            <a:ext cx="1219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2362200" y="44196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" name="Picture 19" descr="image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6400" y="2895600"/>
            <a:ext cx="1087779" cy="150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 Charging Station Examples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1" name="Picture 10" descr="EV Charger 65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838" y="1676400"/>
            <a:ext cx="1493762" cy="3764280"/>
          </a:xfrm>
          <a:prstGeom prst="rect">
            <a:avLst/>
          </a:prstGeom>
        </p:spPr>
      </p:pic>
      <p:pic>
        <p:nvPicPr>
          <p:cNvPr id="16" name="Picture 15" descr="mainimag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83938" y="2489336"/>
            <a:ext cx="6060062" cy="2861144"/>
          </a:xfrm>
          <a:prstGeom prst="rect">
            <a:avLst/>
          </a:prstGeom>
        </p:spPr>
      </p:pic>
      <p:pic>
        <p:nvPicPr>
          <p:cNvPr id="12" name="Picture 11" descr="lenoxGEcharg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77860" y="1920558"/>
            <a:ext cx="968704" cy="330371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953000" y="3048000"/>
            <a:ext cx="3505200" cy="20841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3" name="Picture 12" descr="ChargerAug30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34000" y="2232136"/>
            <a:ext cx="1008015" cy="28999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7864" y="1295400"/>
            <a:ext cx="2893609" cy="4055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3"/>
                </a:solidFill>
              </a:rPr>
              <a:t>Levels 1, 2 &amp; DC</a:t>
            </a:r>
            <a:endParaRPr lang="en-US" sz="3600" dirty="0">
              <a:solidFill>
                <a:schemeClr val="accent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1371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1371600"/>
            <a:ext cx="5867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/>
                </a:solidFill>
              </a:rPr>
              <a:t>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pPr marL="342900" indent="-342900">
              <a:buFont typeface="Wingdings" charset="2"/>
              <a:buChar char="ü"/>
            </a:pPr>
            <a:endParaRPr lang="en-US" sz="2400" b="1" dirty="0">
              <a:solidFill>
                <a:schemeClr val="bg1"/>
              </a:solidFill>
            </a:endParaRPr>
          </a:p>
          <a:p>
            <a:pPr lvl="1"/>
            <a:r>
              <a:rPr lang="en-US" sz="2400" b="1" dirty="0" smtClean="0">
                <a:solidFill>
                  <a:schemeClr val="bg1"/>
                </a:solidFill>
              </a:rPr>
              <a:t> 	 </a:t>
            </a:r>
            <a:r>
              <a:rPr lang="en-US" sz="2400" b="1" dirty="0" smtClean="0">
                <a:solidFill>
                  <a:schemeClr val="bg1"/>
                </a:solidFill>
              </a:rPr>
              <a:t>Comprehensive </a:t>
            </a:r>
            <a:r>
              <a:rPr lang="en-US" sz="2400" b="1" dirty="0" smtClean="0">
                <a:solidFill>
                  <a:schemeClr val="bg1"/>
                </a:solidFill>
              </a:rPr>
              <a:t>Planning </a:t>
            </a: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Turn-Key Solutions 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Equipment Sales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Data Mining &amp; Reporting 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	Service &amp; Maintenance</a:t>
            </a:r>
          </a:p>
          <a:p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</a:t>
            </a:r>
            <a:endParaRPr lang="en-US" sz="20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Voltrek High Res Details--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7010505" cy="4674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3"/>
                </a:solidFill>
              </a:rPr>
              <a:t>Charging Level 1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943600"/>
            <a:ext cx="8305800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voltrek-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6019800"/>
            <a:ext cx="1854200" cy="58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1371600"/>
            <a:ext cx="868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In 1991, the Infrastructure Working Council (IWC) was formed by the Electric Power Research Institute (EPRI) to establish consensus on several aspects of EV charging. </a:t>
            </a:r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10283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1000" y="2667000"/>
            <a:ext cx="52578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120V AC / 15-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20APMs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Average 5 miles range per hour charge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Time for full charge up to 8-24 hours </a:t>
            </a:r>
          </a:p>
          <a:p>
            <a:pPr>
              <a:buFont typeface="Arial" pitchFamily="34" charset="0"/>
              <a:buChar char="•"/>
            </a:pP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Picture 8" descr="Picture 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2514600"/>
            <a:ext cx="3505200" cy="2628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59826</TotalTime>
  <Words>586</Words>
  <Application>Microsoft Macintosh PowerPoint</Application>
  <PresentationFormat>On-screen Show (4:3)</PresentationFormat>
  <Paragraphs>261</Paragraphs>
  <Slides>26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Typical Installation Examples</vt:lpstr>
      <vt:lpstr>Making it Simple</vt:lpstr>
      <vt:lpstr>Some of Our Fleet Clients  </vt:lpstr>
      <vt:lpstr>PowerPoint Presentation</vt:lpstr>
      <vt:lpstr>PowerPoint Presentation</vt:lpstr>
      <vt:lpstr> Charging Station Examples</vt:lpstr>
      <vt:lpstr>Levels 1, 2 &amp; DC</vt:lpstr>
      <vt:lpstr>Charging Level 1</vt:lpstr>
      <vt:lpstr>Charging Level 2</vt:lpstr>
      <vt:lpstr>J1772 Connector</vt:lpstr>
      <vt:lpstr>DC Fast Charging</vt:lpstr>
      <vt:lpstr>Tail of 2 DC Connectors</vt:lpstr>
      <vt:lpstr>The Road to Fleet Charging </vt:lpstr>
      <vt:lpstr>Site Assessment Checklist </vt:lpstr>
      <vt:lpstr> </vt:lpstr>
      <vt:lpstr> </vt:lpstr>
      <vt:lpstr> </vt:lpstr>
      <vt:lpstr>Typical Layout </vt:lpstr>
      <vt:lpstr>Typical Layout</vt:lpstr>
      <vt:lpstr>Typical Layout</vt:lpstr>
      <vt:lpstr>ADA Accessibility </vt:lpstr>
      <vt:lpstr>ADA Accessibility </vt:lpstr>
      <vt:lpstr>Multiple Levels of Accessibly </vt:lpstr>
      <vt:lpstr>ABOUT VOLTREK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Kathleen Connors</cp:lastModifiedBy>
  <cp:revision>775</cp:revision>
  <dcterms:created xsi:type="dcterms:W3CDTF">2010-07-19T15:06:01Z</dcterms:created>
  <dcterms:modified xsi:type="dcterms:W3CDTF">2017-10-02T16:23:29Z</dcterms:modified>
</cp:coreProperties>
</file>