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28"/>
  </p:notesMasterIdLst>
  <p:handoutMasterIdLst>
    <p:handoutMasterId r:id="rId29"/>
  </p:handoutMasterIdLst>
  <p:sldIdLst>
    <p:sldId id="704" r:id="rId2"/>
    <p:sldId id="771" r:id="rId3"/>
    <p:sldId id="764" r:id="rId4"/>
    <p:sldId id="762" r:id="rId5"/>
    <p:sldId id="772" r:id="rId6"/>
    <p:sldId id="728" r:id="rId7"/>
    <p:sldId id="744" r:id="rId8"/>
    <p:sldId id="729" r:id="rId9"/>
    <p:sldId id="730" r:id="rId10"/>
    <p:sldId id="732" r:id="rId11"/>
    <p:sldId id="724" r:id="rId12"/>
    <p:sldId id="733" r:id="rId13"/>
    <p:sldId id="774" r:id="rId14"/>
    <p:sldId id="725" r:id="rId15"/>
    <p:sldId id="770" r:id="rId16"/>
    <p:sldId id="739" r:id="rId17"/>
    <p:sldId id="760" r:id="rId18"/>
    <p:sldId id="765" r:id="rId19"/>
    <p:sldId id="766" r:id="rId20"/>
    <p:sldId id="767" r:id="rId21"/>
    <p:sldId id="768" r:id="rId22"/>
    <p:sldId id="769" r:id="rId23"/>
    <p:sldId id="720" r:id="rId24"/>
    <p:sldId id="721" r:id="rId25"/>
    <p:sldId id="775" r:id="rId26"/>
    <p:sldId id="723" r:id="rId27"/>
  </p:sldIdLst>
  <p:sldSz cx="9144000" cy="5143500" type="screen16x9"/>
  <p:notesSz cx="6858000" cy="90805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18">
          <p15:clr>
            <a:srgbClr val="A4A3A4"/>
          </p15:clr>
        </p15:guide>
        <p15:guide id="2" pos="5664">
          <p15:clr>
            <a:srgbClr val="A4A3A4"/>
          </p15:clr>
        </p15:guide>
      </p15:sldGuideLst>
    </p:ext>
    <p:ext uri="{2D200454-40CA-4A62-9FC3-DE9A4176ACB9}">
      <p15:notesGuideLst xmlns:p15="http://schemas.microsoft.com/office/powerpoint/2012/main">
        <p15:guide id="1" orient="horz" pos="286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Lowenthal" initials="rwl" lastIdx="2" clrIdx="0"/>
  <p:cmAuthor id="7" name="John Erdman" initials="JE [2]" lastIdx="1" clrIdx="7"/>
  <p:cmAuthor id="1" name="Yer Xiong" initials="YX" lastIdx="26" clrIdx="1">
    <p:extLst/>
  </p:cmAuthor>
  <p:cmAuthor id="2" name="Yer Xiong" initials="YX [2]" lastIdx="1" clrIdx="2">
    <p:extLst/>
  </p:cmAuthor>
  <p:cmAuthor id="3" name="Scott" initials="S" lastIdx="2" clrIdx="3">
    <p:extLst/>
  </p:cmAuthor>
  <p:cmAuthor id="4" name="Bruce Van Nice" initials="BVN" lastIdx="49" clrIdx="4">
    <p:extLst/>
  </p:cmAuthor>
  <p:cmAuthor id="5" name="Yer Xiong" initials="" lastIdx="0" clrIdx="5"/>
  <p:cmAuthor id="6" name="John Erdman" initials="JE"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66665"/>
    <a:srgbClr val="FFFFFF"/>
    <a:srgbClr val="333333"/>
    <a:srgbClr val="000000"/>
    <a:srgbClr val="50A1D9"/>
    <a:srgbClr val="00A9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39" autoAdjust="0"/>
    <p:restoredTop sz="81934" autoAdjust="0"/>
  </p:normalViewPr>
  <p:slideViewPr>
    <p:cSldViewPr>
      <p:cViewPr varScale="1">
        <p:scale>
          <a:sx n="79" d="100"/>
          <a:sy n="79" d="100"/>
        </p:scale>
        <p:origin x="240" y="84"/>
      </p:cViewPr>
      <p:guideLst>
        <p:guide orient="horz" pos="3118"/>
        <p:guide pos="56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7" d="100"/>
          <a:sy n="57" d="100"/>
        </p:scale>
        <p:origin x="-1824" y="-84"/>
      </p:cViewPr>
      <p:guideLst>
        <p:guide orient="horz" pos="286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davidpeterson\Box%20Sync\Fleet\Fleet%20Pitches\Orlando\Copy%20of%20Revised%20with%20pricing_orlando_capex%20calculations%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avidpeterson\Box%20Sync\Fleet\Fleet%20Pitches\Orlando\Copy%20of%20Revised%20with%20pricing_orlando_capex%20calculations%20(0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Capital</a:t>
            </a:r>
            <a:r>
              <a:rPr lang="en-US" baseline="0"/>
              <a:t> Savings with Energy Management Per Site</a:t>
            </a:r>
            <a:endParaRPr lang="en-US"/>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stacked"/>
        <c:varyColors val="0"/>
        <c:ser>
          <c:idx val="0"/>
          <c:order val="0"/>
          <c:tx>
            <c:strRef>
              <c:f>Sheet3!$A$2</c:f>
              <c:strCache>
                <c:ptCount val="1"/>
                <c:pt idx="0">
                  <c:v>CapEx</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Sheet3!$B$1:$C$1</c:f>
              <c:strCache>
                <c:ptCount val="2"/>
                <c:pt idx="0">
                  <c:v>Business as Ususal</c:v>
                </c:pt>
                <c:pt idx="1">
                  <c:v>Energy Management</c:v>
                </c:pt>
              </c:strCache>
            </c:strRef>
          </c:cat>
          <c:val>
            <c:numRef>
              <c:f>Sheet3!$B$2:$C$2</c:f>
              <c:numCache>
                <c:formatCode>_("$"* #,##0.00_);_("$"* \(#,##0.00\);_("$"* "-"??_);_(@_)</c:formatCode>
                <c:ptCount val="2"/>
                <c:pt idx="0">
                  <c:v>14373</c:v>
                </c:pt>
                <c:pt idx="1">
                  <c:v>5307</c:v>
                </c:pt>
              </c:numCache>
            </c:numRef>
          </c:val>
          <c:extLst>
            <c:ext xmlns:c16="http://schemas.microsoft.com/office/drawing/2014/chart" uri="{C3380CC4-5D6E-409C-BE32-E72D297353CC}">
              <c16:uniqueId val="{00000000-20E1-4FD8-BD89-C706AF4DC381}"/>
            </c:ext>
          </c:extLst>
        </c:ser>
        <c:ser>
          <c:idx val="1"/>
          <c:order val="1"/>
          <c:tx>
            <c:strRef>
              <c:f>Sheet3!$A$3</c:f>
              <c:strCache>
                <c:ptCount val="1"/>
                <c:pt idx="0">
                  <c:v>Savings</c:v>
                </c:pt>
              </c:strCache>
            </c:strRef>
          </c:tx>
          <c:spPr>
            <a:noFill/>
            <a:ln w="12700">
              <a:solidFill>
                <a:schemeClr val="accent2"/>
              </a:solidFill>
              <a:prstDash val="dash"/>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Sheet3!$B$1:$C$1</c:f>
              <c:strCache>
                <c:ptCount val="2"/>
                <c:pt idx="0">
                  <c:v>Business as Ususal</c:v>
                </c:pt>
                <c:pt idx="1">
                  <c:v>Energy Management</c:v>
                </c:pt>
              </c:strCache>
            </c:strRef>
          </c:cat>
          <c:val>
            <c:numRef>
              <c:f>Sheet3!$B$3:$C$3</c:f>
              <c:numCache>
                <c:formatCode>_("$"* #,##0.00_);_("$"* \(#,##0.00\);_("$"* "-"??_);_(@_)</c:formatCode>
                <c:ptCount val="2"/>
                <c:pt idx="1">
                  <c:v>9066</c:v>
                </c:pt>
              </c:numCache>
            </c:numRef>
          </c:val>
          <c:extLst>
            <c:ext xmlns:c16="http://schemas.microsoft.com/office/drawing/2014/chart" uri="{C3380CC4-5D6E-409C-BE32-E72D297353CC}">
              <c16:uniqueId val="{00000001-20E1-4FD8-BD89-C706AF4DC381}"/>
            </c:ext>
          </c:extLst>
        </c:ser>
        <c:dLbls>
          <c:dLblPos val="ctr"/>
          <c:showLegendKey val="0"/>
          <c:showVal val="1"/>
          <c:showCatName val="0"/>
          <c:showSerName val="0"/>
          <c:showPercent val="0"/>
          <c:showBubbleSize val="0"/>
        </c:dLbls>
        <c:gapWidth val="150"/>
        <c:overlap val="100"/>
        <c:axId val="-154556896"/>
        <c:axId val="-89236304"/>
      </c:barChart>
      <c:catAx>
        <c:axId val="-1545568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9236304"/>
        <c:crosses val="autoZero"/>
        <c:auto val="1"/>
        <c:lblAlgn val="ctr"/>
        <c:lblOffset val="100"/>
        <c:noMultiLvlLbl val="0"/>
      </c:catAx>
      <c:valAx>
        <c:axId val="-89236304"/>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4556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Annual</a:t>
            </a:r>
            <a:r>
              <a:rPr lang="en-US" baseline="0"/>
              <a:t> Fuel Savings Per Vehicle</a:t>
            </a:r>
            <a:endParaRPr lang="en-US"/>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stacked"/>
        <c:varyColors val="0"/>
        <c:ser>
          <c:idx val="0"/>
          <c:order val="0"/>
          <c:tx>
            <c:strRef>
              <c:f>Sheet3!$A$18</c:f>
              <c:strCache>
                <c:ptCount val="1"/>
                <c:pt idx="0">
                  <c:v>Demand Charge</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Sheet3!$B$17:$C$17</c:f>
              <c:strCache>
                <c:ptCount val="2"/>
                <c:pt idx="0">
                  <c:v>Business as Ususal</c:v>
                </c:pt>
                <c:pt idx="1">
                  <c:v>Energy Management</c:v>
                </c:pt>
              </c:strCache>
            </c:strRef>
          </c:cat>
          <c:val>
            <c:numRef>
              <c:f>Sheet3!$B$18:$C$18</c:f>
              <c:numCache>
                <c:formatCode>_("$"* #,##0.00_);_("$"* \(#,##0.00\);_("$"* "-"??_);_(@_)</c:formatCode>
                <c:ptCount val="2"/>
                <c:pt idx="0">
                  <c:v>594</c:v>
                </c:pt>
                <c:pt idx="1">
                  <c:v>225</c:v>
                </c:pt>
              </c:numCache>
            </c:numRef>
          </c:val>
          <c:extLst>
            <c:ext xmlns:c16="http://schemas.microsoft.com/office/drawing/2014/chart" uri="{C3380CC4-5D6E-409C-BE32-E72D297353CC}">
              <c16:uniqueId val="{00000000-C0E3-4773-8200-029E423A8E1F}"/>
            </c:ext>
          </c:extLst>
        </c:ser>
        <c:ser>
          <c:idx val="1"/>
          <c:order val="1"/>
          <c:tx>
            <c:strRef>
              <c:f>Sheet3!$A$19</c:f>
              <c:strCache>
                <c:ptCount val="1"/>
                <c:pt idx="0">
                  <c:v>Energy Charge</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Sheet3!$B$17:$C$17</c:f>
              <c:strCache>
                <c:ptCount val="2"/>
                <c:pt idx="0">
                  <c:v>Business as Ususal</c:v>
                </c:pt>
                <c:pt idx="1">
                  <c:v>Energy Management</c:v>
                </c:pt>
              </c:strCache>
            </c:strRef>
          </c:cat>
          <c:val>
            <c:numRef>
              <c:f>Sheet3!$B$19:$C$19</c:f>
              <c:numCache>
                <c:formatCode>_("$"* #,##0.00_);_("$"* \(#,##0.00\);_("$"* "-"??_);_(@_)</c:formatCode>
                <c:ptCount val="2"/>
                <c:pt idx="0">
                  <c:v>250.30199999999999</c:v>
                </c:pt>
                <c:pt idx="1">
                  <c:v>207.8115</c:v>
                </c:pt>
              </c:numCache>
            </c:numRef>
          </c:val>
          <c:extLst>
            <c:ext xmlns:c16="http://schemas.microsoft.com/office/drawing/2014/chart" uri="{C3380CC4-5D6E-409C-BE32-E72D297353CC}">
              <c16:uniqueId val="{00000001-C0E3-4773-8200-029E423A8E1F}"/>
            </c:ext>
          </c:extLst>
        </c:ser>
        <c:ser>
          <c:idx val="2"/>
          <c:order val="2"/>
          <c:tx>
            <c:strRef>
              <c:f>Sheet3!$A$20</c:f>
              <c:strCache>
                <c:ptCount val="1"/>
                <c:pt idx="0">
                  <c:v>Savings</c:v>
                </c:pt>
              </c:strCache>
            </c:strRef>
          </c:tx>
          <c:spPr>
            <a:noFill/>
            <a:ln w="12700">
              <a:solidFill>
                <a:schemeClr val="accent6"/>
              </a:solidFill>
              <a:prstDash val="dash"/>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Sheet3!$B$17:$C$17</c:f>
              <c:strCache>
                <c:ptCount val="2"/>
                <c:pt idx="0">
                  <c:v>Business as Ususal</c:v>
                </c:pt>
                <c:pt idx="1">
                  <c:v>Energy Management</c:v>
                </c:pt>
              </c:strCache>
            </c:strRef>
          </c:cat>
          <c:val>
            <c:numRef>
              <c:f>Sheet3!$B$20:$C$20</c:f>
              <c:numCache>
                <c:formatCode>_("$"* #,##0.00_);_("$"* \(#,##0.00\);_("$"* "-"??_);_(@_)</c:formatCode>
                <c:ptCount val="2"/>
                <c:pt idx="1">
                  <c:v>411.49049999999983</c:v>
                </c:pt>
              </c:numCache>
            </c:numRef>
          </c:val>
          <c:extLst>
            <c:ext xmlns:c16="http://schemas.microsoft.com/office/drawing/2014/chart" uri="{C3380CC4-5D6E-409C-BE32-E72D297353CC}">
              <c16:uniqueId val="{00000002-C0E3-4773-8200-029E423A8E1F}"/>
            </c:ext>
          </c:extLst>
        </c:ser>
        <c:dLbls>
          <c:dLblPos val="ctr"/>
          <c:showLegendKey val="0"/>
          <c:showVal val="1"/>
          <c:showCatName val="0"/>
          <c:showSerName val="0"/>
          <c:showPercent val="0"/>
          <c:showBubbleSize val="0"/>
        </c:dLbls>
        <c:gapWidth val="150"/>
        <c:overlap val="100"/>
        <c:axId val="-157089472"/>
        <c:axId val="-237281696"/>
      </c:barChart>
      <c:catAx>
        <c:axId val="-1570894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37281696"/>
        <c:crosses val="autoZero"/>
        <c:auto val="1"/>
        <c:lblAlgn val="ctr"/>
        <c:lblOffset val="100"/>
        <c:noMultiLvlLbl val="0"/>
      </c:catAx>
      <c:valAx>
        <c:axId val="-237281696"/>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7089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5B87A-B730-2B4D-84AA-62B15514E275}" type="doc">
      <dgm:prSet loTypeId="urn:microsoft.com/office/officeart/2008/layout/VerticalCurvedList" loCatId="" qsTypeId="urn:microsoft.com/office/officeart/2005/8/quickstyle/simple2" qsCatId="simple" csTypeId="urn:microsoft.com/office/officeart/2005/8/colors/accent2_2" csCatId="accent2" phldr="1"/>
      <dgm:spPr/>
      <dgm:t>
        <a:bodyPr/>
        <a:lstStyle/>
        <a:p>
          <a:endParaRPr lang="en-US"/>
        </a:p>
      </dgm:t>
    </dgm:pt>
    <dgm:pt modelId="{BA40551E-7626-5447-827A-3A8F75E2BE5A}">
      <dgm:prSet phldrT="[Text]" custT="1"/>
      <dgm:spPr/>
      <dgm:t>
        <a:bodyPr/>
        <a:lstStyle/>
        <a:p>
          <a:r>
            <a:rPr lang="en-US" sz="2800" dirty="0" smtClean="0">
              <a:latin typeface="Helvetica"/>
              <a:cs typeface="Helvetica"/>
            </a:rPr>
            <a:t>Fleet Goals &amp; Operations Data</a:t>
          </a:r>
          <a:endParaRPr lang="en-US" sz="2800" dirty="0">
            <a:latin typeface="Helvetica"/>
            <a:cs typeface="Helvetica"/>
          </a:endParaRPr>
        </a:p>
      </dgm:t>
    </dgm:pt>
    <dgm:pt modelId="{7ACDB86A-E9D5-6F48-A45F-6121C217F669}" type="parTrans" cxnId="{766ACEBF-E132-904F-9C9D-DD7C9E46C8AA}">
      <dgm:prSet/>
      <dgm:spPr/>
      <dgm:t>
        <a:bodyPr/>
        <a:lstStyle/>
        <a:p>
          <a:endParaRPr lang="en-US"/>
        </a:p>
      </dgm:t>
    </dgm:pt>
    <dgm:pt modelId="{797420FE-CC7A-9742-ADDD-99C18D046215}" type="sibTrans" cxnId="{766ACEBF-E132-904F-9C9D-DD7C9E46C8AA}">
      <dgm:prSet/>
      <dgm:spPr/>
      <dgm:t>
        <a:bodyPr/>
        <a:lstStyle/>
        <a:p>
          <a:endParaRPr lang="en-US"/>
        </a:p>
      </dgm:t>
    </dgm:pt>
    <dgm:pt modelId="{7E6A1DC4-3509-E247-88CF-D091E388B17B}">
      <dgm:prSet phldrT="[Text]" custT="1"/>
      <dgm:spPr/>
      <dgm:t>
        <a:bodyPr/>
        <a:lstStyle/>
        <a:p>
          <a:r>
            <a:rPr lang="en-US" sz="2800" dirty="0" smtClean="0">
              <a:latin typeface="Helvetica"/>
              <a:cs typeface="Helvetica"/>
            </a:rPr>
            <a:t>Evaluate Electrical Infrastructure</a:t>
          </a:r>
          <a:endParaRPr lang="en-US" sz="2800" dirty="0">
            <a:latin typeface="Helvetica"/>
            <a:cs typeface="Helvetica"/>
          </a:endParaRPr>
        </a:p>
      </dgm:t>
    </dgm:pt>
    <dgm:pt modelId="{004E5CC0-2389-A249-BBBC-B868CAACDE23}" type="parTrans" cxnId="{9D89BFC1-5F58-0642-AAAD-1272ED676CFE}">
      <dgm:prSet/>
      <dgm:spPr/>
      <dgm:t>
        <a:bodyPr/>
        <a:lstStyle/>
        <a:p>
          <a:endParaRPr lang="en-US"/>
        </a:p>
      </dgm:t>
    </dgm:pt>
    <dgm:pt modelId="{CFB3E8D2-F137-9947-83F2-F1A3FF1385A0}" type="sibTrans" cxnId="{9D89BFC1-5F58-0642-AAAD-1272ED676CFE}">
      <dgm:prSet/>
      <dgm:spPr/>
      <dgm:t>
        <a:bodyPr/>
        <a:lstStyle/>
        <a:p>
          <a:endParaRPr lang="en-US"/>
        </a:p>
      </dgm:t>
    </dgm:pt>
    <dgm:pt modelId="{FE1E174F-B0A6-C44F-8766-A470024D48B2}">
      <dgm:prSet phldrT="[Text]" custT="1"/>
      <dgm:spPr/>
      <dgm:t>
        <a:bodyPr/>
        <a:lstStyle/>
        <a:p>
          <a:r>
            <a:rPr lang="en-US" sz="2800" dirty="0" smtClean="0">
              <a:latin typeface="Helvetica"/>
              <a:cs typeface="Helvetica"/>
            </a:rPr>
            <a:t>Develop an EV Fleet Adoption Plan</a:t>
          </a:r>
          <a:endParaRPr lang="en-US" sz="2800" dirty="0">
            <a:latin typeface="Helvetica"/>
            <a:cs typeface="Helvetica"/>
          </a:endParaRPr>
        </a:p>
      </dgm:t>
    </dgm:pt>
    <dgm:pt modelId="{6D0CB233-FE26-8E44-BF3E-C3C9584887CD}" type="parTrans" cxnId="{8FC58A95-30F8-F344-92D1-468A7F1ECCED}">
      <dgm:prSet/>
      <dgm:spPr/>
      <dgm:t>
        <a:bodyPr/>
        <a:lstStyle/>
        <a:p>
          <a:endParaRPr lang="en-US"/>
        </a:p>
      </dgm:t>
    </dgm:pt>
    <dgm:pt modelId="{7C23FD3A-725E-DC45-96DD-075FBF1D37ED}" type="sibTrans" cxnId="{8FC58A95-30F8-F344-92D1-468A7F1ECCED}">
      <dgm:prSet/>
      <dgm:spPr/>
      <dgm:t>
        <a:bodyPr/>
        <a:lstStyle/>
        <a:p>
          <a:endParaRPr lang="en-US"/>
        </a:p>
      </dgm:t>
    </dgm:pt>
    <dgm:pt modelId="{ACEB7435-69E1-4646-A774-E69645AE838F}" type="pres">
      <dgm:prSet presAssocID="{B125B87A-B730-2B4D-84AA-62B15514E275}" presName="Name0" presStyleCnt="0">
        <dgm:presLayoutVars>
          <dgm:chMax val="7"/>
          <dgm:chPref val="7"/>
          <dgm:dir/>
        </dgm:presLayoutVars>
      </dgm:prSet>
      <dgm:spPr/>
      <dgm:t>
        <a:bodyPr/>
        <a:lstStyle/>
        <a:p>
          <a:endParaRPr lang="en-US"/>
        </a:p>
      </dgm:t>
    </dgm:pt>
    <dgm:pt modelId="{6F8BA44C-6265-F344-BEB9-814D7880B212}" type="pres">
      <dgm:prSet presAssocID="{B125B87A-B730-2B4D-84AA-62B15514E275}" presName="Name1" presStyleCnt="0"/>
      <dgm:spPr/>
    </dgm:pt>
    <dgm:pt modelId="{1DCEFF97-056F-454E-971F-207348EE84C7}" type="pres">
      <dgm:prSet presAssocID="{B125B87A-B730-2B4D-84AA-62B15514E275}" presName="cycle" presStyleCnt="0"/>
      <dgm:spPr/>
    </dgm:pt>
    <dgm:pt modelId="{87C50077-EB41-7048-8550-2FB93973C5FF}" type="pres">
      <dgm:prSet presAssocID="{B125B87A-B730-2B4D-84AA-62B15514E275}" presName="srcNode" presStyleLbl="node1" presStyleIdx="0" presStyleCnt="3"/>
      <dgm:spPr/>
    </dgm:pt>
    <dgm:pt modelId="{4CC5C0C2-1CBB-0148-B0E7-96AB12ED600F}" type="pres">
      <dgm:prSet presAssocID="{B125B87A-B730-2B4D-84AA-62B15514E275}" presName="conn" presStyleLbl="parChTrans1D2" presStyleIdx="0" presStyleCnt="1"/>
      <dgm:spPr/>
      <dgm:t>
        <a:bodyPr/>
        <a:lstStyle/>
        <a:p>
          <a:endParaRPr lang="en-US"/>
        </a:p>
      </dgm:t>
    </dgm:pt>
    <dgm:pt modelId="{773F292C-4992-A343-97E4-319A88C2BE56}" type="pres">
      <dgm:prSet presAssocID="{B125B87A-B730-2B4D-84AA-62B15514E275}" presName="extraNode" presStyleLbl="node1" presStyleIdx="0" presStyleCnt="3"/>
      <dgm:spPr/>
    </dgm:pt>
    <dgm:pt modelId="{803BDD98-C887-0346-BCD5-A6D848313A74}" type="pres">
      <dgm:prSet presAssocID="{B125B87A-B730-2B4D-84AA-62B15514E275}" presName="dstNode" presStyleLbl="node1" presStyleIdx="0" presStyleCnt="3"/>
      <dgm:spPr/>
    </dgm:pt>
    <dgm:pt modelId="{F835573C-93A5-C746-9279-42FC2BFCC4E5}" type="pres">
      <dgm:prSet presAssocID="{BA40551E-7626-5447-827A-3A8F75E2BE5A}" presName="text_1" presStyleLbl="node1" presStyleIdx="0" presStyleCnt="3">
        <dgm:presLayoutVars>
          <dgm:bulletEnabled val="1"/>
        </dgm:presLayoutVars>
      </dgm:prSet>
      <dgm:spPr/>
      <dgm:t>
        <a:bodyPr/>
        <a:lstStyle/>
        <a:p>
          <a:endParaRPr lang="en-US"/>
        </a:p>
      </dgm:t>
    </dgm:pt>
    <dgm:pt modelId="{FBBA855D-A665-CB41-93CD-8EE25AAC313A}" type="pres">
      <dgm:prSet presAssocID="{BA40551E-7626-5447-827A-3A8F75E2BE5A}" presName="accent_1" presStyleCnt="0"/>
      <dgm:spPr/>
    </dgm:pt>
    <dgm:pt modelId="{565B4D62-9D92-A042-A636-A4EEA05D3501}" type="pres">
      <dgm:prSet presAssocID="{BA40551E-7626-5447-827A-3A8F75E2BE5A}" presName="accentRepeatNode" presStyleLbl="solidFgAcc1" presStyleIdx="0" presStyleCnt="3"/>
      <dgm:spPr/>
    </dgm:pt>
    <dgm:pt modelId="{170A384D-E48F-7B41-BEC0-859C5E79BC6D}" type="pres">
      <dgm:prSet presAssocID="{7E6A1DC4-3509-E247-88CF-D091E388B17B}" presName="text_2" presStyleLbl="node1" presStyleIdx="1" presStyleCnt="3">
        <dgm:presLayoutVars>
          <dgm:bulletEnabled val="1"/>
        </dgm:presLayoutVars>
      </dgm:prSet>
      <dgm:spPr/>
      <dgm:t>
        <a:bodyPr/>
        <a:lstStyle/>
        <a:p>
          <a:endParaRPr lang="en-US"/>
        </a:p>
      </dgm:t>
    </dgm:pt>
    <dgm:pt modelId="{E1E1523D-DABF-2641-A142-2548030AEED6}" type="pres">
      <dgm:prSet presAssocID="{7E6A1DC4-3509-E247-88CF-D091E388B17B}" presName="accent_2" presStyleCnt="0"/>
      <dgm:spPr/>
    </dgm:pt>
    <dgm:pt modelId="{87F30938-6C74-F243-8AEC-4C7CAE9F914A}" type="pres">
      <dgm:prSet presAssocID="{7E6A1DC4-3509-E247-88CF-D091E388B17B}" presName="accentRepeatNode" presStyleLbl="solidFgAcc1" presStyleIdx="1" presStyleCnt="3"/>
      <dgm:spPr/>
    </dgm:pt>
    <dgm:pt modelId="{87EA8E34-2C0D-7741-AB45-5604CB220290}" type="pres">
      <dgm:prSet presAssocID="{FE1E174F-B0A6-C44F-8766-A470024D48B2}" presName="text_3" presStyleLbl="node1" presStyleIdx="2" presStyleCnt="3">
        <dgm:presLayoutVars>
          <dgm:bulletEnabled val="1"/>
        </dgm:presLayoutVars>
      </dgm:prSet>
      <dgm:spPr/>
      <dgm:t>
        <a:bodyPr/>
        <a:lstStyle/>
        <a:p>
          <a:endParaRPr lang="en-US"/>
        </a:p>
      </dgm:t>
    </dgm:pt>
    <dgm:pt modelId="{C659536E-7C86-C946-8FF9-4F8F9788B794}" type="pres">
      <dgm:prSet presAssocID="{FE1E174F-B0A6-C44F-8766-A470024D48B2}" presName="accent_3" presStyleCnt="0"/>
      <dgm:spPr/>
    </dgm:pt>
    <dgm:pt modelId="{AE07C6A4-19CB-FD48-8396-4D6BE2C75078}" type="pres">
      <dgm:prSet presAssocID="{FE1E174F-B0A6-C44F-8766-A470024D48B2}" presName="accentRepeatNode" presStyleLbl="solidFgAcc1" presStyleIdx="2" presStyleCnt="3"/>
      <dgm:spPr/>
    </dgm:pt>
  </dgm:ptLst>
  <dgm:cxnLst>
    <dgm:cxn modelId="{127D7D62-5ED7-4241-8E54-22210586D297}" type="presOf" srcId="{797420FE-CC7A-9742-ADDD-99C18D046215}" destId="{4CC5C0C2-1CBB-0148-B0E7-96AB12ED600F}" srcOrd="0" destOrd="0" presId="urn:microsoft.com/office/officeart/2008/layout/VerticalCurvedList"/>
    <dgm:cxn modelId="{9D89BFC1-5F58-0642-AAAD-1272ED676CFE}" srcId="{B125B87A-B730-2B4D-84AA-62B15514E275}" destId="{7E6A1DC4-3509-E247-88CF-D091E388B17B}" srcOrd="1" destOrd="0" parTransId="{004E5CC0-2389-A249-BBBC-B868CAACDE23}" sibTransId="{CFB3E8D2-F137-9947-83F2-F1A3FF1385A0}"/>
    <dgm:cxn modelId="{518DCDF3-95F0-684F-B6A9-EAF7BC29C82B}" type="presOf" srcId="{B125B87A-B730-2B4D-84AA-62B15514E275}" destId="{ACEB7435-69E1-4646-A774-E69645AE838F}" srcOrd="0" destOrd="0" presId="urn:microsoft.com/office/officeart/2008/layout/VerticalCurvedList"/>
    <dgm:cxn modelId="{04E57619-528B-A346-BE8D-D885AF05A6D9}" type="presOf" srcId="{7E6A1DC4-3509-E247-88CF-D091E388B17B}" destId="{170A384D-E48F-7B41-BEC0-859C5E79BC6D}" srcOrd="0" destOrd="0" presId="urn:microsoft.com/office/officeart/2008/layout/VerticalCurvedList"/>
    <dgm:cxn modelId="{8FC58A95-30F8-F344-92D1-468A7F1ECCED}" srcId="{B125B87A-B730-2B4D-84AA-62B15514E275}" destId="{FE1E174F-B0A6-C44F-8766-A470024D48B2}" srcOrd="2" destOrd="0" parTransId="{6D0CB233-FE26-8E44-BF3E-C3C9584887CD}" sibTransId="{7C23FD3A-725E-DC45-96DD-075FBF1D37ED}"/>
    <dgm:cxn modelId="{766ACEBF-E132-904F-9C9D-DD7C9E46C8AA}" srcId="{B125B87A-B730-2B4D-84AA-62B15514E275}" destId="{BA40551E-7626-5447-827A-3A8F75E2BE5A}" srcOrd="0" destOrd="0" parTransId="{7ACDB86A-E9D5-6F48-A45F-6121C217F669}" sibTransId="{797420FE-CC7A-9742-ADDD-99C18D046215}"/>
    <dgm:cxn modelId="{3C36F571-DF3D-684E-B6BD-CF7432833020}" type="presOf" srcId="{FE1E174F-B0A6-C44F-8766-A470024D48B2}" destId="{87EA8E34-2C0D-7741-AB45-5604CB220290}" srcOrd="0" destOrd="0" presId="urn:microsoft.com/office/officeart/2008/layout/VerticalCurvedList"/>
    <dgm:cxn modelId="{683F1D6E-4CD8-3D44-A279-F5399C301181}" type="presOf" srcId="{BA40551E-7626-5447-827A-3A8F75E2BE5A}" destId="{F835573C-93A5-C746-9279-42FC2BFCC4E5}" srcOrd="0" destOrd="0" presId="urn:microsoft.com/office/officeart/2008/layout/VerticalCurvedList"/>
    <dgm:cxn modelId="{0DE24BC9-197C-7743-AAED-7F909CE6C479}" type="presParOf" srcId="{ACEB7435-69E1-4646-A774-E69645AE838F}" destId="{6F8BA44C-6265-F344-BEB9-814D7880B212}" srcOrd="0" destOrd="0" presId="urn:microsoft.com/office/officeart/2008/layout/VerticalCurvedList"/>
    <dgm:cxn modelId="{898C7DC7-8DAE-2847-9837-C19FA0179F48}" type="presParOf" srcId="{6F8BA44C-6265-F344-BEB9-814D7880B212}" destId="{1DCEFF97-056F-454E-971F-207348EE84C7}" srcOrd="0" destOrd="0" presId="urn:microsoft.com/office/officeart/2008/layout/VerticalCurvedList"/>
    <dgm:cxn modelId="{FBA97D8A-D45D-8743-8992-B2A70734E0C1}" type="presParOf" srcId="{1DCEFF97-056F-454E-971F-207348EE84C7}" destId="{87C50077-EB41-7048-8550-2FB93973C5FF}" srcOrd="0" destOrd="0" presId="urn:microsoft.com/office/officeart/2008/layout/VerticalCurvedList"/>
    <dgm:cxn modelId="{0CD305B5-D5D5-3C47-820A-BB42FD2D5707}" type="presParOf" srcId="{1DCEFF97-056F-454E-971F-207348EE84C7}" destId="{4CC5C0C2-1CBB-0148-B0E7-96AB12ED600F}" srcOrd="1" destOrd="0" presId="urn:microsoft.com/office/officeart/2008/layout/VerticalCurvedList"/>
    <dgm:cxn modelId="{865CC2DB-B903-C443-B0CF-44CFD4FAD2CC}" type="presParOf" srcId="{1DCEFF97-056F-454E-971F-207348EE84C7}" destId="{773F292C-4992-A343-97E4-319A88C2BE56}" srcOrd="2" destOrd="0" presId="urn:microsoft.com/office/officeart/2008/layout/VerticalCurvedList"/>
    <dgm:cxn modelId="{FAA295EB-FD7F-784A-BE36-543E0FEA0D59}" type="presParOf" srcId="{1DCEFF97-056F-454E-971F-207348EE84C7}" destId="{803BDD98-C887-0346-BCD5-A6D848313A74}" srcOrd="3" destOrd="0" presId="urn:microsoft.com/office/officeart/2008/layout/VerticalCurvedList"/>
    <dgm:cxn modelId="{5540B5A1-35AB-8043-9FEE-AD2F7CAACFB0}" type="presParOf" srcId="{6F8BA44C-6265-F344-BEB9-814D7880B212}" destId="{F835573C-93A5-C746-9279-42FC2BFCC4E5}" srcOrd="1" destOrd="0" presId="urn:microsoft.com/office/officeart/2008/layout/VerticalCurvedList"/>
    <dgm:cxn modelId="{A1D87A6E-8FAC-A840-94C2-5D79420DA393}" type="presParOf" srcId="{6F8BA44C-6265-F344-BEB9-814D7880B212}" destId="{FBBA855D-A665-CB41-93CD-8EE25AAC313A}" srcOrd="2" destOrd="0" presId="urn:microsoft.com/office/officeart/2008/layout/VerticalCurvedList"/>
    <dgm:cxn modelId="{405E68D8-4C1B-3A4F-85CC-2DDD9247929B}" type="presParOf" srcId="{FBBA855D-A665-CB41-93CD-8EE25AAC313A}" destId="{565B4D62-9D92-A042-A636-A4EEA05D3501}" srcOrd="0" destOrd="0" presId="urn:microsoft.com/office/officeart/2008/layout/VerticalCurvedList"/>
    <dgm:cxn modelId="{5982CF34-4C55-2641-A27D-16526430DD0D}" type="presParOf" srcId="{6F8BA44C-6265-F344-BEB9-814D7880B212}" destId="{170A384D-E48F-7B41-BEC0-859C5E79BC6D}" srcOrd="3" destOrd="0" presId="urn:microsoft.com/office/officeart/2008/layout/VerticalCurvedList"/>
    <dgm:cxn modelId="{79A50630-A63D-894F-AEAB-BB4DE685F45E}" type="presParOf" srcId="{6F8BA44C-6265-F344-BEB9-814D7880B212}" destId="{E1E1523D-DABF-2641-A142-2548030AEED6}" srcOrd="4" destOrd="0" presId="urn:microsoft.com/office/officeart/2008/layout/VerticalCurvedList"/>
    <dgm:cxn modelId="{617B6205-E2E3-2C42-B3EC-28910122BECA}" type="presParOf" srcId="{E1E1523D-DABF-2641-A142-2548030AEED6}" destId="{87F30938-6C74-F243-8AEC-4C7CAE9F914A}" srcOrd="0" destOrd="0" presId="urn:microsoft.com/office/officeart/2008/layout/VerticalCurvedList"/>
    <dgm:cxn modelId="{4D21788E-98A1-0441-851B-2B807E61BC83}" type="presParOf" srcId="{6F8BA44C-6265-F344-BEB9-814D7880B212}" destId="{87EA8E34-2C0D-7741-AB45-5604CB220290}" srcOrd="5" destOrd="0" presId="urn:microsoft.com/office/officeart/2008/layout/VerticalCurvedList"/>
    <dgm:cxn modelId="{5F6F5E66-BBD2-A84A-BCB6-A280B8C6F141}" type="presParOf" srcId="{6F8BA44C-6265-F344-BEB9-814D7880B212}" destId="{C659536E-7C86-C946-8FF9-4F8F9788B794}" srcOrd="6" destOrd="0" presId="urn:microsoft.com/office/officeart/2008/layout/VerticalCurvedList"/>
    <dgm:cxn modelId="{352A73B3-A0BC-4244-9406-B8A37124AFB4}" type="presParOf" srcId="{C659536E-7C86-C946-8FF9-4F8F9788B794}" destId="{AE07C6A4-19CB-FD48-8396-4D6BE2C750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5C0C2-1CBB-0148-B0E7-96AB12ED600F}">
      <dsp:nvSpPr>
        <dsp:cNvPr id="0" name=""/>
        <dsp:cNvSpPr/>
      </dsp:nvSpPr>
      <dsp:spPr>
        <a:xfrm>
          <a:off x="-4069883" y="-624677"/>
          <a:ext cx="4849804" cy="4849804"/>
        </a:xfrm>
        <a:prstGeom prst="blockArc">
          <a:avLst>
            <a:gd name="adj1" fmla="val 18900000"/>
            <a:gd name="adj2" fmla="val 2700000"/>
            <a:gd name="adj3" fmla="val 445"/>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35573C-93A5-C746-9279-42FC2BFCC4E5}">
      <dsp:nvSpPr>
        <dsp:cNvPr id="0" name=""/>
        <dsp:cNvSpPr/>
      </dsp:nvSpPr>
      <dsp:spPr>
        <a:xfrm>
          <a:off x="501563" y="360045"/>
          <a:ext cx="7680171" cy="72009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71"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latin typeface="Helvetica"/>
              <a:cs typeface="Helvetica"/>
            </a:rPr>
            <a:t>Fleet Goals &amp; Operations Data</a:t>
          </a:r>
          <a:endParaRPr lang="en-US" sz="2800" kern="1200" dirty="0">
            <a:latin typeface="Helvetica"/>
            <a:cs typeface="Helvetica"/>
          </a:endParaRPr>
        </a:p>
      </dsp:txBody>
      <dsp:txXfrm>
        <a:off x="501563" y="360045"/>
        <a:ext cx="7680171" cy="720090"/>
      </dsp:txXfrm>
    </dsp:sp>
    <dsp:sp modelId="{565B4D62-9D92-A042-A636-A4EEA05D3501}">
      <dsp:nvSpPr>
        <dsp:cNvPr id="0" name=""/>
        <dsp:cNvSpPr/>
      </dsp:nvSpPr>
      <dsp:spPr>
        <a:xfrm>
          <a:off x="51507" y="270033"/>
          <a:ext cx="900112" cy="90011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0A384D-E48F-7B41-BEC0-859C5E79BC6D}">
      <dsp:nvSpPr>
        <dsp:cNvPr id="0" name=""/>
        <dsp:cNvSpPr/>
      </dsp:nvSpPr>
      <dsp:spPr>
        <a:xfrm>
          <a:off x="763316" y="1440180"/>
          <a:ext cx="7418418" cy="72009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71"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latin typeface="Helvetica"/>
              <a:cs typeface="Helvetica"/>
            </a:rPr>
            <a:t>Evaluate Electrical Infrastructure</a:t>
          </a:r>
          <a:endParaRPr lang="en-US" sz="2800" kern="1200" dirty="0">
            <a:latin typeface="Helvetica"/>
            <a:cs typeface="Helvetica"/>
          </a:endParaRPr>
        </a:p>
      </dsp:txBody>
      <dsp:txXfrm>
        <a:off x="763316" y="1440180"/>
        <a:ext cx="7418418" cy="720090"/>
      </dsp:txXfrm>
    </dsp:sp>
    <dsp:sp modelId="{87F30938-6C74-F243-8AEC-4C7CAE9F914A}">
      <dsp:nvSpPr>
        <dsp:cNvPr id="0" name=""/>
        <dsp:cNvSpPr/>
      </dsp:nvSpPr>
      <dsp:spPr>
        <a:xfrm>
          <a:off x="313259" y="1350168"/>
          <a:ext cx="900112" cy="90011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A8E34-2C0D-7741-AB45-5604CB220290}">
      <dsp:nvSpPr>
        <dsp:cNvPr id="0" name=""/>
        <dsp:cNvSpPr/>
      </dsp:nvSpPr>
      <dsp:spPr>
        <a:xfrm>
          <a:off x="501563" y="2520315"/>
          <a:ext cx="7680171" cy="72009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71"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latin typeface="Helvetica"/>
              <a:cs typeface="Helvetica"/>
            </a:rPr>
            <a:t>Develop an EV Fleet Adoption Plan</a:t>
          </a:r>
          <a:endParaRPr lang="en-US" sz="2800" kern="1200" dirty="0">
            <a:latin typeface="Helvetica"/>
            <a:cs typeface="Helvetica"/>
          </a:endParaRPr>
        </a:p>
      </dsp:txBody>
      <dsp:txXfrm>
        <a:off x="501563" y="2520315"/>
        <a:ext cx="7680171" cy="720090"/>
      </dsp:txXfrm>
    </dsp:sp>
    <dsp:sp modelId="{AE07C6A4-19CB-FD48-8396-4D6BE2C75078}">
      <dsp:nvSpPr>
        <dsp:cNvPr id="0" name=""/>
        <dsp:cNvSpPr/>
      </dsp:nvSpPr>
      <dsp:spPr>
        <a:xfrm>
          <a:off x="51507" y="2430303"/>
          <a:ext cx="900112" cy="90011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dirty="0">
              <a:latin typeface="Helvetica"/>
              <a:cs typeface="Helvetica"/>
            </a:endParaRPr>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0956BAF1-B294-43ED-8457-2B092EADD2DA}" type="datetimeFigureOut">
              <a:rPr lang="en-US">
                <a:latin typeface="Helvetica"/>
                <a:cs typeface="Helvetica"/>
              </a:rPr>
              <a:pPr>
                <a:defRPr/>
              </a:pPr>
              <a:t>9/27/2017</a:t>
            </a:fld>
            <a:endParaRPr lang="en-US" dirty="0">
              <a:latin typeface="Helvetica"/>
              <a:cs typeface="Helvetica"/>
            </a:endParaRPr>
          </a:p>
        </p:txBody>
      </p:sp>
      <p:sp>
        <p:nvSpPr>
          <p:cNvPr id="4" name="Footer Placeholder 3"/>
          <p:cNvSpPr>
            <a:spLocks noGrp="1"/>
          </p:cNvSpPr>
          <p:nvPr>
            <p:ph type="ftr" sz="quarter" idx="2"/>
          </p:nvPr>
        </p:nvSpPr>
        <p:spPr>
          <a:xfrm>
            <a:off x="0" y="8624888"/>
            <a:ext cx="2971800" cy="454025"/>
          </a:xfrm>
          <a:prstGeom prst="rect">
            <a:avLst/>
          </a:prstGeom>
        </p:spPr>
        <p:txBody>
          <a:bodyPr vert="horz" lIns="91440" tIns="45720" rIns="91440" bIns="45720" rtlCol="0" anchor="b"/>
          <a:lstStyle>
            <a:lvl1pPr algn="l">
              <a:defRPr sz="1200"/>
            </a:lvl1pPr>
          </a:lstStyle>
          <a:p>
            <a:pPr>
              <a:defRPr/>
            </a:pPr>
            <a:endParaRPr lang="en-US" dirty="0">
              <a:latin typeface="Helvetica"/>
              <a:cs typeface="Helvetica"/>
            </a:endParaRPr>
          </a:p>
        </p:txBody>
      </p:sp>
      <p:sp>
        <p:nvSpPr>
          <p:cNvPr id="5" name="Slide Number Placeholder 4"/>
          <p:cNvSpPr>
            <a:spLocks noGrp="1"/>
          </p:cNvSpPr>
          <p:nvPr>
            <p:ph type="sldNum" sz="quarter" idx="3"/>
          </p:nvPr>
        </p:nvSpPr>
        <p:spPr>
          <a:xfrm>
            <a:off x="3884613" y="8624888"/>
            <a:ext cx="2971800" cy="454025"/>
          </a:xfrm>
          <a:prstGeom prst="rect">
            <a:avLst/>
          </a:prstGeom>
        </p:spPr>
        <p:txBody>
          <a:bodyPr vert="horz" lIns="91440" tIns="45720" rIns="91440" bIns="45720" rtlCol="0" anchor="b"/>
          <a:lstStyle>
            <a:lvl1pPr algn="r">
              <a:defRPr sz="1200"/>
            </a:lvl1pPr>
          </a:lstStyle>
          <a:p>
            <a:pPr>
              <a:defRPr/>
            </a:pPr>
            <a:fld id="{3687D0CF-43FB-407E-888A-884DE2FA6750}" type="slidenum">
              <a:rPr lang="en-US">
                <a:latin typeface="Helvetica"/>
                <a:cs typeface="Helvetica"/>
              </a:rPr>
              <a:pPr>
                <a:defRPr/>
              </a:pPr>
              <a:t>‹#›</a:t>
            </a:fld>
            <a:endParaRPr lang="en-US" dirty="0">
              <a:latin typeface="Helvetica"/>
              <a:cs typeface="Helvetica"/>
            </a:endParaRPr>
          </a:p>
        </p:txBody>
      </p:sp>
    </p:spTree>
    <p:extLst>
      <p:ext uri="{BB962C8B-B14F-4D97-AF65-F5344CB8AC3E}">
        <p14:creationId xmlns:p14="http://schemas.microsoft.com/office/powerpoint/2010/main" val="3658442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Helvetica"/>
              </a:defRPr>
            </a:lvl1pPr>
          </a:lstStyle>
          <a:p>
            <a:pPr>
              <a:defRPr/>
            </a:pPr>
            <a:endParaRPr lang="en-US" dirty="0"/>
          </a:p>
        </p:txBody>
      </p:sp>
      <p:sp>
        <p:nvSpPr>
          <p:cNvPr id="3" name="Date Placeholder 2"/>
          <p:cNvSpPr>
            <a:spLocks noGrp="1"/>
          </p:cNvSpPr>
          <p:nvPr>
            <p:ph type="dt" idx="1"/>
          </p:nvPr>
        </p:nvSpPr>
        <p:spPr>
          <a:xfrm>
            <a:off x="3884613" y="0"/>
            <a:ext cx="2971800" cy="45402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Helvetica"/>
              </a:defRPr>
            </a:lvl1pPr>
          </a:lstStyle>
          <a:p>
            <a:pPr>
              <a:defRPr/>
            </a:pPr>
            <a:fld id="{2F877EA8-8581-48C2-A596-756D8A319887}" type="datetime1">
              <a:rPr lang="en-US" smtClean="0"/>
              <a:pPr>
                <a:defRPr/>
              </a:pPr>
              <a:t>9/27/2017</a:t>
            </a:fld>
            <a:endParaRPr lang="en-US" dirty="0"/>
          </a:p>
        </p:txBody>
      </p:sp>
      <p:sp>
        <p:nvSpPr>
          <p:cNvPr id="4" name="Slide Image Placeholder 3"/>
          <p:cNvSpPr>
            <a:spLocks noGrp="1" noRot="1" noChangeAspect="1"/>
          </p:cNvSpPr>
          <p:nvPr>
            <p:ph type="sldImg" idx="2"/>
          </p:nvPr>
        </p:nvSpPr>
        <p:spPr>
          <a:xfrm>
            <a:off x="403225" y="681038"/>
            <a:ext cx="6051550" cy="34051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13238"/>
            <a:ext cx="5486400" cy="4086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4888"/>
            <a:ext cx="2971800" cy="454025"/>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Helvetica"/>
              </a:defRPr>
            </a:lvl1pPr>
          </a:lstStyle>
          <a:p>
            <a:pPr>
              <a:defRPr/>
            </a:pPr>
            <a:endParaRPr lang="en-US" dirty="0"/>
          </a:p>
        </p:txBody>
      </p:sp>
      <p:sp>
        <p:nvSpPr>
          <p:cNvPr id="7" name="Slide Number Placeholder 6"/>
          <p:cNvSpPr>
            <a:spLocks noGrp="1"/>
          </p:cNvSpPr>
          <p:nvPr>
            <p:ph type="sldNum" sz="quarter" idx="5"/>
          </p:nvPr>
        </p:nvSpPr>
        <p:spPr>
          <a:xfrm>
            <a:off x="3884613" y="8624888"/>
            <a:ext cx="2971800" cy="4540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Helvetica"/>
              </a:defRPr>
            </a:lvl1pPr>
          </a:lstStyle>
          <a:p>
            <a:pPr>
              <a:defRPr/>
            </a:pPr>
            <a:fld id="{196F50C3-A53C-451E-97BB-BD0E3C268537}" type="slidenum">
              <a:rPr lang="en-US" smtClean="0"/>
              <a:pPr>
                <a:defRPr/>
              </a:pPr>
              <a:t>‹#›</a:t>
            </a:fld>
            <a:endParaRPr lang="en-US" dirty="0"/>
          </a:p>
        </p:txBody>
      </p:sp>
    </p:spTree>
    <p:extLst>
      <p:ext uri="{BB962C8B-B14F-4D97-AF65-F5344CB8AC3E}">
        <p14:creationId xmlns:p14="http://schemas.microsoft.com/office/powerpoint/2010/main" val="208325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62F4EC-54FA-4F2C-AA5C-909442F6E457}"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10760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how we can save</a:t>
            </a:r>
            <a:r>
              <a:rPr lang="en-US" baseline="0" dirty="0" smtClean="0"/>
              <a:t> you money on infrastructure costs – whether it’s a new of existing building/electrical infrastructure.  If you have a service that is limited in power output, we can solve for that case by sharing the power flowing through one circuit or panel to charge more cars with the same amount of power.</a:t>
            </a:r>
            <a:endParaRPr lang="en-US" dirty="0"/>
          </a:p>
        </p:txBody>
      </p:sp>
      <p:sp>
        <p:nvSpPr>
          <p:cNvPr id="4" name="Slide Number Placeholder 3"/>
          <p:cNvSpPr>
            <a:spLocks noGrp="1"/>
          </p:cNvSpPr>
          <p:nvPr>
            <p:ph type="sldNum" sz="quarter" idx="10"/>
          </p:nvPr>
        </p:nvSpPr>
        <p:spPr/>
        <p:txBody>
          <a:bodyPr/>
          <a:lstStyle/>
          <a:p>
            <a:pPr>
              <a:defRPr/>
            </a:pPr>
            <a:fld id="{196F50C3-A53C-451E-97BB-BD0E3C268537}" type="slidenum">
              <a:rPr lang="en-US" smtClean="0"/>
              <a:pPr>
                <a:defRPr/>
              </a:pPr>
              <a:t>16</a:t>
            </a:fld>
            <a:endParaRPr lang="en-US" dirty="0"/>
          </a:p>
        </p:txBody>
      </p:sp>
    </p:spTree>
    <p:extLst>
      <p:ext uri="{BB962C8B-B14F-4D97-AF65-F5344CB8AC3E}">
        <p14:creationId xmlns:p14="http://schemas.microsoft.com/office/powerpoint/2010/main" val="318389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real world</a:t>
            </a:r>
            <a:r>
              <a:rPr lang="en-US" baseline="0" dirty="0" smtClean="0"/>
              <a:t> scenario and how we can help.  Chart shows the load on the electrical service at the times when fleets typically plug in.  You’ll see a peak around 4 pm when shifts are ending, tapering off through the evening as vehicles fully charge in the first few hours.  The electrical service needs to support the worst case – in this example would be 200+kW at one point in time.</a:t>
            </a:r>
            <a:endParaRPr lang="en-US" dirty="0"/>
          </a:p>
        </p:txBody>
      </p:sp>
      <p:sp>
        <p:nvSpPr>
          <p:cNvPr id="4" name="Slide Number Placeholder 3"/>
          <p:cNvSpPr>
            <a:spLocks noGrp="1"/>
          </p:cNvSpPr>
          <p:nvPr>
            <p:ph type="sldNum" sz="quarter" idx="10"/>
          </p:nvPr>
        </p:nvSpPr>
        <p:spPr/>
        <p:txBody>
          <a:bodyPr/>
          <a:lstStyle/>
          <a:p>
            <a:pPr>
              <a:defRPr/>
            </a:pPr>
            <a:fld id="{196F50C3-A53C-451E-97BB-BD0E3C268537}" type="slidenum">
              <a:rPr lang="en-US" smtClean="0"/>
              <a:pPr>
                <a:defRPr/>
              </a:pPr>
              <a:t>17</a:t>
            </a:fld>
            <a:endParaRPr lang="en-US" dirty="0"/>
          </a:p>
        </p:txBody>
      </p:sp>
    </p:spTree>
    <p:extLst>
      <p:ext uri="{BB962C8B-B14F-4D97-AF65-F5344CB8AC3E}">
        <p14:creationId xmlns:p14="http://schemas.microsoft.com/office/powerpoint/2010/main" val="1429521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power would be required if you had</a:t>
            </a:r>
            <a:r>
              <a:rPr lang="en-US" baseline="0" dirty="0" smtClean="0"/>
              <a:t> 45 fleet cars that needed to be plugged in at the same time if the stations had no brains?</a:t>
            </a:r>
            <a:endParaRPr lang="en-US" dirty="0"/>
          </a:p>
        </p:txBody>
      </p:sp>
      <p:sp>
        <p:nvSpPr>
          <p:cNvPr id="4" name="Slide Number Placeholder 3"/>
          <p:cNvSpPr>
            <a:spLocks noGrp="1"/>
          </p:cNvSpPr>
          <p:nvPr>
            <p:ph type="sldNum" sz="quarter" idx="10"/>
          </p:nvPr>
        </p:nvSpPr>
        <p:spPr/>
        <p:txBody>
          <a:bodyPr/>
          <a:lstStyle/>
          <a:p>
            <a:pPr>
              <a:defRPr/>
            </a:pPr>
            <a:fld id="{196F50C3-A53C-451E-97BB-BD0E3C268537}" type="slidenum">
              <a:rPr lang="en-US" smtClean="0"/>
              <a:pPr>
                <a:defRPr/>
              </a:pPr>
              <a:t>18</a:t>
            </a:fld>
            <a:endParaRPr lang="en-US" dirty="0"/>
          </a:p>
        </p:txBody>
      </p:sp>
    </p:spTree>
    <p:extLst>
      <p:ext uri="{BB962C8B-B14F-4D97-AF65-F5344CB8AC3E}">
        <p14:creationId xmlns:p14="http://schemas.microsoft.com/office/powerpoint/2010/main" val="4231913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power sharing &amp; panel sharing we can charge all 45 cars with 1/3 the electrical service.  </a:t>
            </a:r>
          </a:p>
          <a:p>
            <a:pPr marL="228600" indent="-228600">
              <a:buAutoNum type="arabicParenR"/>
            </a:pPr>
            <a:r>
              <a:rPr lang="en-US" baseline="0" dirty="0" smtClean="0"/>
              <a:t>we’ll tie stations together on shared circuits (will charge over 6 hours vs 3)</a:t>
            </a:r>
          </a:p>
          <a:p>
            <a:pPr marL="228600" indent="-228600">
              <a:buAutoNum type="arabicParenR"/>
            </a:pPr>
            <a:r>
              <a:rPr lang="en-US" baseline="0" dirty="0" smtClean="0"/>
              <a:t>we’ll allow you to set charging times to avoid demand charges and to spread out the power load over time</a:t>
            </a:r>
            <a:endParaRPr lang="en-US" dirty="0"/>
          </a:p>
        </p:txBody>
      </p:sp>
      <p:sp>
        <p:nvSpPr>
          <p:cNvPr id="4" name="Slide Number Placeholder 3"/>
          <p:cNvSpPr>
            <a:spLocks noGrp="1"/>
          </p:cNvSpPr>
          <p:nvPr>
            <p:ph type="sldNum" sz="quarter" idx="10"/>
          </p:nvPr>
        </p:nvSpPr>
        <p:spPr/>
        <p:txBody>
          <a:bodyPr/>
          <a:lstStyle/>
          <a:p>
            <a:pPr>
              <a:defRPr/>
            </a:pPr>
            <a:fld id="{196F50C3-A53C-451E-97BB-BD0E3C268537}" type="slidenum">
              <a:rPr lang="en-US" smtClean="0"/>
              <a:pPr>
                <a:defRPr/>
              </a:pPr>
              <a:t>20</a:t>
            </a:fld>
            <a:endParaRPr lang="en-US" dirty="0"/>
          </a:p>
        </p:txBody>
      </p:sp>
    </p:spTree>
    <p:extLst>
      <p:ext uri="{BB962C8B-B14F-4D97-AF65-F5344CB8AC3E}">
        <p14:creationId xmlns:p14="http://schemas.microsoft.com/office/powerpoint/2010/main" val="899031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6F50C3-A53C-451E-97BB-BD0E3C268537}" type="slidenum">
              <a:rPr lang="en-US" smtClean="0"/>
              <a:pPr>
                <a:defRPr/>
              </a:pPr>
              <a:t>24</a:t>
            </a:fld>
            <a:endParaRPr lang="en-US" dirty="0"/>
          </a:p>
        </p:txBody>
      </p:sp>
    </p:spTree>
    <p:extLst>
      <p:ext uri="{BB962C8B-B14F-4D97-AF65-F5344CB8AC3E}">
        <p14:creationId xmlns:p14="http://schemas.microsoft.com/office/powerpoint/2010/main" val="392852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500" dirty="0"/>
              <a:t>Born in 2007</a:t>
            </a:r>
          </a:p>
          <a:p>
            <a:pPr marL="171450" indent="-171450">
              <a:buFont typeface="Arial"/>
              <a:buChar char="•"/>
            </a:pPr>
            <a:r>
              <a:rPr lang="en-US" sz="1500" baseline="0" dirty="0"/>
              <a:t>250+ Employees</a:t>
            </a:r>
            <a:endParaRPr lang="en-US" sz="1500" dirty="0"/>
          </a:p>
        </p:txBody>
      </p:sp>
      <p:sp>
        <p:nvSpPr>
          <p:cNvPr id="4" name="Slide Number Placeholder 3"/>
          <p:cNvSpPr>
            <a:spLocks noGrp="1"/>
          </p:cNvSpPr>
          <p:nvPr>
            <p:ph type="sldNum" sz="quarter" idx="10"/>
          </p:nvPr>
        </p:nvSpPr>
        <p:spPr/>
        <p:txBody>
          <a:bodyPr/>
          <a:lstStyle/>
          <a:p>
            <a:pPr>
              <a:defRPr/>
            </a:pPr>
            <a:fld id="{196F50C3-A53C-451E-97BB-BD0E3C268537}" type="slidenum">
              <a:rPr lang="en-US" smtClean="0"/>
              <a:pPr>
                <a:defRPr/>
              </a:pPr>
              <a:t>3</a:t>
            </a:fld>
            <a:endParaRPr lang="en-US"/>
          </a:p>
        </p:txBody>
      </p:sp>
    </p:spTree>
    <p:extLst>
      <p:ext uri="{BB962C8B-B14F-4D97-AF65-F5344CB8AC3E}">
        <p14:creationId xmlns:p14="http://schemas.microsoft.com/office/powerpoint/2010/main" val="12712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20F9732-A098-4489-89DB-F806D35B96C8}" type="slidenum">
              <a:rPr lang="en-US" altLang="en-US" smtClean="0">
                <a:solidFill>
                  <a:srgbClr val="000000"/>
                </a:solidFill>
                <a:latin typeface="Calibri" panose="020F0502020204030204" pitchFamily="34" charset="0"/>
              </a:rPr>
              <a:pPr/>
              <a:t>5</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82651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kinds of fleets out </a:t>
            </a:r>
            <a:r>
              <a:rPr lang="en-US" dirty="0" smtClean="0"/>
              <a:t>there</a:t>
            </a:r>
            <a:endParaRPr lang="en-US" dirty="0" smtClean="0"/>
          </a:p>
        </p:txBody>
      </p:sp>
      <p:sp>
        <p:nvSpPr>
          <p:cNvPr id="4" name="Slide Number Placeholder 3"/>
          <p:cNvSpPr>
            <a:spLocks noGrp="1"/>
          </p:cNvSpPr>
          <p:nvPr>
            <p:ph type="sldNum" sz="quarter" idx="10"/>
          </p:nvPr>
        </p:nvSpPr>
        <p:spPr/>
        <p:txBody>
          <a:bodyPr/>
          <a:lstStyle/>
          <a:p>
            <a:pPr>
              <a:defRPr/>
            </a:pPr>
            <a:fld id="{196F50C3-A53C-451E-97BB-BD0E3C268537}" type="slidenum">
              <a:rPr lang="en-US" smtClean="0"/>
              <a:pPr>
                <a:defRPr/>
              </a:pPr>
              <a:t>6</a:t>
            </a:fld>
            <a:endParaRPr lang="en-US" dirty="0"/>
          </a:p>
        </p:txBody>
      </p:sp>
    </p:spTree>
    <p:extLst>
      <p:ext uri="{BB962C8B-B14F-4D97-AF65-F5344CB8AC3E}">
        <p14:creationId xmlns:p14="http://schemas.microsoft.com/office/powerpoint/2010/main" val="232577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get started, Schedule a meeting with me, we will go through your questions/intentions.</a:t>
            </a:r>
            <a:r>
              <a:rPr lang="en-US" baseline="0" dirty="0" smtClean="0"/>
              <a:t>  We’ll also take a look at your electrical infrastructure to determine how best to approach the site from a construction standpoint.  Once we have a comprehensive view, we’ll schedule a second meeting with you to review your optimal charging solution setup including station hardware &amp; software equip and costs, electrical requirements and costs, and review ROI &amp; use case as it pertains to your site &amp; place of business.</a:t>
            </a:r>
            <a:endParaRPr lang="en-US" dirty="0"/>
          </a:p>
        </p:txBody>
      </p:sp>
      <p:sp>
        <p:nvSpPr>
          <p:cNvPr id="4" name="Slide Number Placeholder 3"/>
          <p:cNvSpPr>
            <a:spLocks noGrp="1"/>
          </p:cNvSpPr>
          <p:nvPr>
            <p:ph type="sldNum" sz="quarter" idx="10"/>
          </p:nvPr>
        </p:nvSpPr>
        <p:spPr/>
        <p:txBody>
          <a:bodyPr/>
          <a:lstStyle/>
          <a:p>
            <a:pPr>
              <a:defRPr/>
            </a:pPr>
            <a:fld id="{196F50C3-A53C-451E-97BB-BD0E3C268537}" type="slidenum">
              <a:rPr lang="en-US" smtClean="0"/>
              <a:pPr>
                <a:defRPr/>
              </a:pPr>
              <a:t>7</a:t>
            </a:fld>
            <a:endParaRPr lang="en-US" dirty="0"/>
          </a:p>
        </p:txBody>
      </p:sp>
    </p:spTree>
    <p:extLst>
      <p:ext uri="{BB962C8B-B14F-4D97-AF65-F5344CB8AC3E}">
        <p14:creationId xmlns:p14="http://schemas.microsoft.com/office/powerpoint/2010/main" val="3387485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assess the situation and make suggestions based on your needs.</a:t>
            </a:r>
            <a:r>
              <a:rPr lang="en-US" baseline="0" dirty="0" smtClean="0"/>
              <a:t>  Whether it’s depot charging only, a mix of charging locations, drivers charge at home, or on their route.</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96F50C3-A53C-451E-97BB-BD0E3C268537}" type="slidenum">
              <a:rPr lang="en-US" smtClean="0"/>
              <a:pPr>
                <a:defRPr/>
              </a:pPr>
              <a:t>11</a:t>
            </a:fld>
            <a:endParaRPr lang="en-US" dirty="0"/>
          </a:p>
        </p:txBody>
      </p:sp>
    </p:spTree>
    <p:extLst>
      <p:ext uri="{BB962C8B-B14F-4D97-AF65-F5344CB8AC3E}">
        <p14:creationId xmlns:p14="http://schemas.microsoft.com/office/powerpoint/2010/main" val="199920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anose="020B0600070205080204" pitchFamily="34" charset="-128"/>
              </a:rPr>
              <a:t>Will be</a:t>
            </a:r>
            <a:r>
              <a:rPr lang="en-US" altLang="en-US" baseline="0" dirty="0" smtClean="0">
                <a:ea typeface="ＭＳ Ｐゴシック" panose="020B0600070205080204" pitchFamily="34" charset="-128"/>
              </a:rPr>
              <a:t> the standard for light/heavy duty trucks &amp; buses, Depot charging or on-route.</a:t>
            </a:r>
            <a:endParaRPr lang="en-US" altLang="en-US" dirty="0"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C39FE7-F139-460A-8DDC-55E38C07E42F}" type="slidenum">
              <a:rPr lang="en-US" altLang="en-US" smtClean="0">
                <a:latin typeface="Calibri" panose="020F0502020204030204" pitchFamily="34" charset="0"/>
              </a:rPr>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05319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When we tailor a solution that best fits your needs, we can then view the data on a more granular level to re-assess and examine best practices based on real-time &amp; real world usage patterns &amp; empirical data.</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96F50C3-A53C-451E-97BB-BD0E3C268537}" type="slidenum">
              <a:rPr lang="en-US" smtClean="0"/>
              <a:pPr>
                <a:defRPr/>
              </a:pPr>
              <a:t>14</a:t>
            </a:fld>
            <a:endParaRPr lang="en-US"/>
          </a:p>
        </p:txBody>
      </p:sp>
    </p:spTree>
    <p:extLst>
      <p:ext uri="{BB962C8B-B14F-4D97-AF65-F5344CB8AC3E}">
        <p14:creationId xmlns:p14="http://schemas.microsoft.com/office/powerpoint/2010/main" val="69382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96F50C3-A53C-451E-97BB-BD0E3C268537}" type="slidenum">
              <a:rPr lang="en-US" smtClean="0"/>
              <a:pPr>
                <a:defRPr/>
              </a:pPr>
              <a:t>15</a:t>
            </a:fld>
            <a:endParaRPr lang="en-US"/>
          </a:p>
        </p:txBody>
      </p:sp>
    </p:spTree>
    <p:extLst>
      <p:ext uri="{BB962C8B-B14F-4D97-AF65-F5344CB8AC3E}">
        <p14:creationId xmlns:p14="http://schemas.microsoft.com/office/powerpoint/2010/main" val="2278247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descr="ChargePoint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554264"/>
            <a:ext cx="3200400" cy="874486"/>
          </a:xfrm>
          <a:prstGeom prst="rect">
            <a:avLst/>
          </a:prstGeom>
        </p:spPr>
      </p:pic>
      <p:sp>
        <p:nvSpPr>
          <p:cNvPr id="2" name="Title 1"/>
          <p:cNvSpPr>
            <a:spLocks noGrp="1"/>
          </p:cNvSpPr>
          <p:nvPr>
            <p:ph type="ctrTitle"/>
          </p:nvPr>
        </p:nvSpPr>
        <p:spPr>
          <a:xfrm>
            <a:off x="1143000" y="1809750"/>
            <a:ext cx="7315200" cy="857205"/>
          </a:xfrm>
          <a:effectLst>
            <a:outerShdw blurRad="50800" dist="38100" dir="6540000" algn="tl" rotWithShape="0">
              <a:srgbClr val="000000">
                <a:alpha val="15000"/>
              </a:srgbClr>
            </a:outerShdw>
          </a:effectLst>
        </p:spPr>
        <p:txBody>
          <a:bodyPr anchor="b" anchorCtr="0">
            <a:normAutofit/>
          </a:bodyPr>
          <a:lstStyle>
            <a:lvl1pPr algn="l">
              <a:defRPr sz="3400" b="1">
                <a:solidFill>
                  <a:srgbClr val="FF7A1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2809785"/>
            <a:ext cx="6629400" cy="338554"/>
          </a:xfrm>
        </p:spPr>
        <p:txBody>
          <a:bodyPr wrap="square" lIns="0">
            <a:spAutoFit/>
          </a:bodyPr>
          <a:lstStyle>
            <a:lvl1pPr marL="0" indent="0" algn="l">
              <a:buNone/>
              <a:defRPr sz="2200" b="1">
                <a:solidFill>
                  <a:srgbClr val="546E8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1"/>
          </p:nvPr>
        </p:nvSpPr>
        <p:spPr>
          <a:xfrm>
            <a:off x="1828800" y="3228201"/>
            <a:ext cx="6629400" cy="276999"/>
          </a:xfrm>
        </p:spPr>
        <p:txBody>
          <a:bodyPr wrap="square" lIns="0">
            <a:spAutoFit/>
          </a:bodyPr>
          <a:lstStyle>
            <a:lvl1pPr algn="l">
              <a:buNone/>
              <a:defRPr sz="1800">
                <a:solidFill>
                  <a:srgbClr val="546E8F"/>
                </a:solidFill>
              </a:defRPr>
            </a:lvl1pPr>
          </a:lstStyle>
          <a:p>
            <a:pPr lvl="0"/>
            <a:r>
              <a:rPr lang="en-US" smtClean="0"/>
              <a:t>Click to edit Master text styles</a:t>
            </a:r>
          </a:p>
        </p:txBody>
      </p:sp>
      <p:sp>
        <p:nvSpPr>
          <p:cNvPr id="9" name="TextBox 8"/>
          <p:cNvSpPr txBox="1"/>
          <p:nvPr userDrawn="1"/>
        </p:nvSpPr>
        <p:spPr>
          <a:xfrm>
            <a:off x="452092" y="4799144"/>
            <a:ext cx="4065739" cy="230832"/>
          </a:xfrm>
          <a:prstGeom prst="rect">
            <a:avLst/>
          </a:prstGeom>
          <a:noFill/>
        </p:spPr>
        <p:txBody>
          <a:bodyPr wrap="none" lIns="0" rtlCol="0">
            <a:spAutoFit/>
          </a:bodyPr>
          <a:lstStyle/>
          <a:p>
            <a:r>
              <a:rPr lang="en-US" sz="900" dirty="0" smtClean="0">
                <a:solidFill>
                  <a:srgbClr val="4C4C4C"/>
                </a:solidFill>
                <a:latin typeface="Helvetica"/>
                <a:cs typeface="Helvetica"/>
              </a:rPr>
              <a:t>©</a:t>
            </a:r>
            <a:r>
              <a:rPr lang="en-US" sz="900" baseline="0" dirty="0" smtClean="0">
                <a:solidFill>
                  <a:srgbClr val="4C4C4C"/>
                </a:solidFill>
                <a:latin typeface="Helvetica"/>
                <a:cs typeface="Helvetica"/>
              </a:rPr>
              <a:t> </a:t>
            </a:r>
            <a:r>
              <a:rPr lang="en-US" sz="900" dirty="0" smtClean="0">
                <a:solidFill>
                  <a:srgbClr val="4C4C4C"/>
                </a:solidFill>
                <a:latin typeface="Helvetica"/>
                <a:cs typeface="Helvetica"/>
              </a:rPr>
              <a:t>2016 ChargePoint,</a:t>
            </a:r>
            <a:r>
              <a:rPr lang="en-US" sz="900" baseline="0" dirty="0" smtClean="0">
                <a:solidFill>
                  <a:srgbClr val="4C4C4C"/>
                </a:solidFill>
                <a:latin typeface="Helvetica"/>
                <a:cs typeface="Helvetica"/>
              </a:rPr>
              <a:t> Inc. | </a:t>
            </a:r>
            <a:r>
              <a:rPr lang="en-US" sz="900" b="1" baseline="0" dirty="0" smtClean="0">
                <a:solidFill>
                  <a:srgbClr val="4C4C4C"/>
                </a:solidFill>
                <a:latin typeface="Helvetica"/>
                <a:cs typeface="Helvetica"/>
              </a:rPr>
              <a:t>Proprietary and Confidential </a:t>
            </a:r>
            <a:r>
              <a:rPr lang="en-US" sz="900" baseline="0" dirty="0" smtClean="0">
                <a:solidFill>
                  <a:srgbClr val="4C4C4C"/>
                </a:solidFill>
                <a:latin typeface="Helvetica"/>
                <a:cs typeface="Helvetica"/>
              </a:rPr>
              <a:t>| Do Not Distribute</a:t>
            </a:r>
            <a:endParaRPr lang="en-US" sz="900" dirty="0">
              <a:solidFill>
                <a:srgbClr val="4C4C4C"/>
              </a:solidFill>
              <a:latin typeface="Helvetica"/>
              <a:cs typeface="Helvetica"/>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07DA021-D4B9-46C0-8AA3-657A50959B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885950"/>
            <a:ext cx="7315200" cy="430887"/>
          </a:xfrm>
        </p:spPr>
        <p:txBody>
          <a:bodyPr/>
          <a:lstStyle>
            <a:lvl1pPr algn="ctr">
              <a:defRPr/>
            </a:lvl1pPr>
          </a:lstStyle>
          <a:p>
            <a:r>
              <a:rPr lang="en-US" dirty="0" smtClean="0"/>
              <a:t>Enter closing text</a:t>
            </a:r>
            <a:endParaRPr lang="en-US" dirty="0"/>
          </a:p>
        </p:txBody>
      </p:sp>
      <p:sp>
        <p:nvSpPr>
          <p:cNvPr id="3" name="Slide Number Placeholder 2"/>
          <p:cNvSpPr>
            <a:spLocks noGrp="1"/>
          </p:cNvSpPr>
          <p:nvPr>
            <p:ph type="sldNum" sz="quarter" idx="10"/>
          </p:nvPr>
        </p:nvSpPr>
        <p:spPr/>
        <p:txBody>
          <a:bodyPr/>
          <a:lstStyle/>
          <a:p>
            <a:pPr>
              <a:defRPr/>
            </a:pPr>
            <a:fld id="{F3BCCA5C-75CA-43B8-B936-D2315E2FCCF6}" type="slidenum">
              <a:rPr lang="en-US" smtClean="0"/>
              <a:pPr>
                <a:defRPr/>
              </a:pPr>
              <a:t>‹#›</a:t>
            </a:fld>
            <a:endParaRPr lang="en-US"/>
          </a:p>
        </p:txBody>
      </p:sp>
      <p:sp>
        <p:nvSpPr>
          <p:cNvPr id="6" name="Text Placeholder 5"/>
          <p:cNvSpPr>
            <a:spLocks noGrp="1"/>
          </p:cNvSpPr>
          <p:nvPr>
            <p:ph type="body" sz="quarter" idx="11" hasCustomPrompt="1"/>
          </p:nvPr>
        </p:nvSpPr>
        <p:spPr>
          <a:xfrm>
            <a:off x="914400" y="2457449"/>
            <a:ext cx="7315200" cy="1543050"/>
          </a:xfrm>
        </p:spPr>
        <p:txBody>
          <a:bodyPr/>
          <a:lstStyle>
            <a:lvl1pPr marL="0" indent="0" algn="ctr">
              <a:buNone/>
              <a:defRPr baseline="0"/>
            </a:lvl1pPr>
          </a:lstStyle>
          <a:p>
            <a:pPr lvl="0"/>
            <a:r>
              <a:rPr lang="en-US" dirty="0" smtClean="0"/>
              <a:t>Contact information or other closing notes</a:t>
            </a:r>
            <a:endParaRPr lang="en-US" dirty="0"/>
          </a:p>
        </p:txBody>
      </p:sp>
    </p:spTree>
    <p:extLst>
      <p:ext uri="{BB962C8B-B14F-4D97-AF65-F5344CB8AC3E}">
        <p14:creationId xmlns:p14="http://schemas.microsoft.com/office/powerpoint/2010/main" val="2178952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004A345-F67F-4E73-9300-A56209E3BF6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25026" y="457201"/>
            <a:ext cx="861774" cy="3829049"/>
          </a:xfrm>
        </p:spPr>
        <p:txBody>
          <a:bodyPr vert="eaVert" ancho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857250"/>
            <a:ext cx="6781800" cy="3429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9C81B0F-ADCA-4486-AB4D-E821AEE3F8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Customer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04950"/>
            <a:ext cx="7315200" cy="857205"/>
          </a:xfrm>
          <a:effectLst>
            <a:outerShdw blurRad="50800" dist="38100" dir="6540000" algn="tl" rotWithShape="0">
              <a:srgbClr val="000000">
                <a:alpha val="15000"/>
              </a:srgbClr>
            </a:outerShdw>
          </a:effectLst>
        </p:spPr>
        <p:txBody>
          <a:bodyPr anchor="b" anchorCtr="0">
            <a:normAutofit/>
          </a:bodyPr>
          <a:lstStyle>
            <a:lvl1pPr algn="l">
              <a:defRPr sz="3400" b="1">
                <a:solidFill>
                  <a:srgbClr val="FF7A1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2504985"/>
            <a:ext cx="6629400" cy="338554"/>
          </a:xfrm>
        </p:spPr>
        <p:txBody>
          <a:bodyPr wrap="square" lIns="0">
            <a:spAutoFit/>
          </a:bodyPr>
          <a:lstStyle>
            <a:lvl1pPr marL="0" indent="0" algn="l">
              <a:buNone/>
              <a:defRPr sz="2200" b="1">
                <a:solidFill>
                  <a:srgbClr val="546E8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1"/>
          </p:nvPr>
        </p:nvSpPr>
        <p:spPr>
          <a:xfrm>
            <a:off x="1828800" y="2952006"/>
            <a:ext cx="6629400" cy="276999"/>
          </a:xfrm>
        </p:spPr>
        <p:txBody>
          <a:bodyPr wrap="square" lIns="0">
            <a:spAutoFit/>
          </a:bodyPr>
          <a:lstStyle>
            <a:lvl1pPr algn="l">
              <a:buNone/>
              <a:defRPr sz="1800">
                <a:solidFill>
                  <a:srgbClr val="546E8F"/>
                </a:solidFill>
              </a:defRPr>
            </a:lvl1pPr>
          </a:lstStyle>
          <a:p>
            <a:pPr lvl="0"/>
            <a:r>
              <a:rPr lang="en-US" smtClean="0"/>
              <a:t>Click to edit Master text styles</a:t>
            </a:r>
          </a:p>
        </p:txBody>
      </p:sp>
      <p:sp>
        <p:nvSpPr>
          <p:cNvPr id="7" name="Text Placeholder 7"/>
          <p:cNvSpPr>
            <a:spLocks noGrp="1"/>
          </p:cNvSpPr>
          <p:nvPr>
            <p:ph type="body" sz="quarter" idx="12" hasCustomPrompt="1"/>
          </p:nvPr>
        </p:nvSpPr>
        <p:spPr>
          <a:xfrm>
            <a:off x="1828800" y="3393133"/>
            <a:ext cx="1524000" cy="276999"/>
          </a:xfrm>
        </p:spPr>
        <p:txBody>
          <a:bodyPr wrap="square" lIns="0">
            <a:spAutoFit/>
          </a:bodyPr>
          <a:lstStyle>
            <a:lvl1pPr algn="l">
              <a:buNone/>
              <a:defRPr sz="1800">
                <a:solidFill>
                  <a:srgbClr val="546E8F"/>
                </a:solidFill>
              </a:defRPr>
            </a:lvl1pPr>
          </a:lstStyle>
          <a:p>
            <a:pPr lvl="0"/>
            <a:r>
              <a:rPr lang="en-US" dirty="0" smtClean="0"/>
              <a:t>Prepared for</a:t>
            </a:r>
          </a:p>
        </p:txBody>
      </p:sp>
      <p:sp>
        <p:nvSpPr>
          <p:cNvPr id="9" name="Picture Placeholder 8"/>
          <p:cNvSpPr>
            <a:spLocks noGrp="1"/>
          </p:cNvSpPr>
          <p:nvPr>
            <p:ph type="pic" sz="quarter" idx="13" hasCustomPrompt="1"/>
          </p:nvPr>
        </p:nvSpPr>
        <p:spPr>
          <a:xfrm>
            <a:off x="3429000" y="3393133"/>
            <a:ext cx="2743200" cy="1028700"/>
          </a:xfrm>
        </p:spPr>
        <p:txBody>
          <a:bodyPr/>
          <a:lstStyle>
            <a:lvl1pPr>
              <a:buClr>
                <a:schemeClr val="accent2"/>
              </a:buClr>
              <a:defRPr sz="1800"/>
            </a:lvl1pPr>
          </a:lstStyle>
          <a:p>
            <a:r>
              <a:rPr lang="en-US" dirty="0" smtClean="0"/>
              <a:t>Logo</a:t>
            </a:r>
            <a:endParaRPr lang="en-US" dirty="0"/>
          </a:p>
        </p:txBody>
      </p:sp>
      <p:pic>
        <p:nvPicPr>
          <p:cNvPr id="11" name="Picture 10" descr="ChargePoint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554264"/>
            <a:ext cx="3200400" cy="874486"/>
          </a:xfrm>
          <a:prstGeom prst="rect">
            <a:avLst/>
          </a:prstGeom>
        </p:spPr>
      </p:pic>
      <p:sp>
        <p:nvSpPr>
          <p:cNvPr id="10" name="TextBox 9"/>
          <p:cNvSpPr txBox="1"/>
          <p:nvPr userDrawn="1"/>
        </p:nvSpPr>
        <p:spPr>
          <a:xfrm>
            <a:off x="452092" y="4799144"/>
            <a:ext cx="4065739" cy="230832"/>
          </a:xfrm>
          <a:prstGeom prst="rect">
            <a:avLst/>
          </a:prstGeom>
          <a:noFill/>
        </p:spPr>
        <p:txBody>
          <a:bodyPr wrap="none" lIns="0" rtlCol="0">
            <a:spAutoFit/>
          </a:bodyPr>
          <a:lstStyle/>
          <a:p>
            <a:r>
              <a:rPr lang="en-US" sz="900" dirty="0" smtClean="0">
                <a:solidFill>
                  <a:srgbClr val="4C4C4C"/>
                </a:solidFill>
                <a:latin typeface="Helvetica"/>
                <a:cs typeface="Helvetica"/>
              </a:rPr>
              <a:t>©</a:t>
            </a:r>
            <a:r>
              <a:rPr lang="en-US" sz="900" baseline="0" dirty="0" smtClean="0">
                <a:solidFill>
                  <a:srgbClr val="4C4C4C"/>
                </a:solidFill>
                <a:latin typeface="Helvetica"/>
                <a:cs typeface="Helvetica"/>
              </a:rPr>
              <a:t> </a:t>
            </a:r>
            <a:r>
              <a:rPr lang="en-US" sz="900" dirty="0" smtClean="0">
                <a:solidFill>
                  <a:srgbClr val="4C4C4C"/>
                </a:solidFill>
                <a:latin typeface="Helvetica"/>
                <a:cs typeface="Helvetica"/>
              </a:rPr>
              <a:t>2016 ChargePoint,</a:t>
            </a:r>
            <a:r>
              <a:rPr lang="en-US" sz="900" baseline="0" dirty="0" smtClean="0">
                <a:solidFill>
                  <a:srgbClr val="4C4C4C"/>
                </a:solidFill>
                <a:latin typeface="Helvetica"/>
                <a:cs typeface="Helvetica"/>
              </a:rPr>
              <a:t> Inc. | </a:t>
            </a:r>
            <a:r>
              <a:rPr lang="en-US" sz="900" b="1" baseline="0" dirty="0" smtClean="0">
                <a:solidFill>
                  <a:srgbClr val="4C4C4C"/>
                </a:solidFill>
                <a:latin typeface="Helvetica"/>
                <a:cs typeface="Helvetica"/>
              </a:rPr>
              <a:t>Proprietary and Confidential </a:t>
            </a:r>
            <a:r>
              <a:rPr lang="en-US" sz="900" baseline="0" dirty="0" smtClean="0">
                <a:solidFill>
                  <a:srgbClr val="4C4C4C"/>
                </a:solidFill>
                <a:latin typeface="Helvetica"/>
                <a:cs typeface="Helvetica"/>
              </a:rPr>
              <a:t>| Do Not Distribute</a:t>
            </a:r>
            <a:endParaRPr lang="en-US" sz="900" dirty="0">
              <a:solidFill>
                <a:srgbClr val="4C4C4C"/>
              </a:solidFill>
              <a:latin typeface="Helvetica"/>
              <a:cs typeface="Helvetica"/>
            </a:endParaRPr>
          </a:p>
        </p:txBody>
      </p:sp>
    </p:spTree>
    <p:extLst>
      <p:ext uri="{BB962C8B-B14F-4D97-AF65-F5344CB8AC3E}">
        <p14:creationId xmlns:p14="http://schemas.microsoft.com/office/powerpoint/2010/main" val="353805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914401"/>
            <a:ext cx="7162800" cy="461665"/>
          </a:xfrm>
        </p:spPr>
        <p:txBody>
          <a:bodyPr/>
          <a:lstStyle>
            <a:lvl1pPr>
              <a:defRPr sz="3000"/>
            </a:lvl1pPr>
          </a:lstStyle>
          <a:p>
            <a:r>
              <a:rPr lang="en-US" dirty="0" smtClean="0"/>
              <a:t>Enter Agenda</a:t>
            </a:r>
            <a:endParaRPr lang="en-US" dirty="0"/>
          </a:p>
        </p:txBody>
      </p:sp>
      <p:sp>
        <p:nvSpPr>
          <p:cNvPr id="3" name="Slide Number Placeholder 2"/>
          <p:cNvSpPr>
            <a:spLocks noGrp="1"/>
          </p:cNvSpPr>
          <p:nvPr>
            <p:ph type="sldNum" sz="quarter" idx="10"/>
          </p:nvPr>
        </p:nvSpPr>
        <p:spPr/>
        <p:txBody>
          <a:bodyPr/>
          <a:lstStyle/>
          <a:p>
            <a:pPr>
              <a:defRPr/>
            </a:pPr>
            <a:fld id="{F3BCCA5C-75CA-43B8-B936-D2315E2FCCF6}" type="slidenum">
              <a:rPr lang="en-US" smtClean="0"/>
              <a:pPr>
                <a:defRPr/>
              </a:pPr>
              <a:t>‹#›</a:t>
            </a:fld>
            <a:endParaRPr lang="en-US" dirty="0"/>
          </a:p>
        </p:txBody>
      </p:sp>
      <p:sp>
        <p:nvSpPr>
          <p:cNvPr id="7" name="Text Placeholder 6"/>
          <p:cNvSpPr>
            <a:spLocks noGrp="1"/>
          </p:cNvSpPr>
          <p:nvPr>
            <p:ph type="body" sz="quarter" idx="11" hasCustomPrompt="1"/>
          </p:nvPr>
        </p:nvSpPr>
        <p:spPr>
          <a:xfrm>
            <a:off x="990600" y="1543050"/>
            <a:ext cx="7162800" cy="2571750"/>
          </a:xfrm>
        </p:spPr>
        <p:txBody>
          <a:bodyPr/>
          <a:lstStyle>
            <a:lvl1pPr marL="457200" indent="-457200">
              <a:buFont typeface="+mj-lt"/>
              <a:buAutoNum type="arabicPeriod"/>
              <a:tabLst>
                <a:tab pos="7085013" algn="r"/>
              </a:tabLst>
              <a:defRPr sz="1800" baseline="0"/>
            </a:lvl1pPr>
          </a:lstStyle>
          <a:p>
            <a:pPr lvl="0"/>
            <a:r>
              <a:rPr lang="en-US" dirty="0" smtClean="0"/>
              <a:t>Enter Topic 1 &lt;press tab&gt; 	Presenter Name</a:t>
            </a:r>
          </a:p>
          <a:p>
            <a:pPr lvl="0"/>
            <a:r>
              <a:rPr lang="en-US" dirty="0" smtClean="0"/>
              <a:t>Topic 2	Presenter Name</a:t>
            </a:r>
          </a:p>
          <a:p>
            <a:pPr lvl="0"/>
            <a:r>
              <a:rPr lang="en-US" dirty="0" smtClean="0"/>
              <a:t>Topic 3	Presenter Name</a:t>
            </a:r>
          </a:p>
          <a:p>
            <a:pPr lvl="0"/>
            <a:r>
              <a:rPr lang="en-US" dirty="0" smtClean="0"/>
              <a:t>Topic 4	Presenter Name</a:t>
            </a:r>
          </a:p>
          <a:p>
            <a:pPr lvl="0"/>
            <a:r>
              <a:rPr lang="en-US" dirty="0" smtClean="0"/>
              <a:t>Topic 5	Presenter Name</a:t>
            </a:r>
          </a:p>
        </p:txBody>
      </p:sp>
    </p:spTree>
    <p:extLst>
      <p:ext uri="{BB962C8B-B14F-4D97-AF65-F5344CB8AC3E}">
        <p14:creationId xmlns:p14="http://schemas.microsoft.com/office/powerpoint/2010/main" val="378348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FB65967-37EE-4D55-82F8-A6494FD55C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419350"/>
            <a:ext cx="7580313" cy="450056"/>
          </a:xfrm>
          <a:effectLst>
            <a:outerShdw blurRad="50800" dist="38100" dir="6600000" algn="tl" rotWithShape="0">
              <a:srgbClr val="000000">
                <a:alpha val="25000"/>
              </a:srgbClr>
            </a:outerShdw>
          </a:effectLst>
        </p:spPr>
        <p:txBody>
          <a:bodyPr anchor="t">
            <a:normAutofit/>
          </a:bodyPr>
          <a:lstStyle>
            <a:lvl1pPr algn="l">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600200" y="3105151"/>
            <a:ext cx="6894512" cy="66794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ChargePoint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554264"/>
            <a:ext cx="3200400" cy="874486"/>
          </a:xfrm>
          <a:prstGeom prst="rect">
            <a:avLst/>
          </a:prstGeom>
        </p:spPr>
      </p:pic>
      <p:sp>
        <p:nvSpPr>
          <p:cNvPr id="8" name="Slide Number Placeholder 5"/>
          <p:cNvSpPr>
            <a:spLocks noGrp="1"/>
          </p:cNvSpPr>
          <p:nvPr>
            <p:ph type="sldNum" sz="quarter" idx="4"/>
          </p:nvPr>
        </p:nvSpPr>
        <p:spPr>
          <a:xfrm>
            <a:off x="7696200" y="4781550"/>
            <a:ext cx="1066800" cy="226317"/>
          </a:xfrm>
          <a:prstGeom prst="rect">
            <a:avLst/>
          </a:prstGeom>
        </p:spPr>
        <p:txBody>
          <a:bodyPr vert="horz" wrap="square" lIns="91440" tIns="45720" rIns="91440" bIns="45720" numCol="1" anchor="ctr" anchorCtr="0" compatLnSpc="1">
            <a:prstTxWarp prst="textNoShape">
              <a:avLst/>
            </a:prstTxWarp>
          </a:bodyPr>
          <a:lstStyle>
            <a:lvl1pPr algn="r">
              <a:defRPr sz="900" b="0">
                <a:solidFill>
                  <a:schemeClr val="tx1"/>
                </a:solidFill>
                <a:latin typeface="Helvetica"/>
                <a:cs typeface="Helvetica"/>
              </a:defRPr>
            </a:lvl1pPr>
          </a:lstStyle>
          <a:p>
            <a:pPr>
              <a:defRPr/>
            </a:pPr>
            <a:fld id="{F3BCCA5C-75CA-43B8-B936-D2315E2FCCF6}" type="slidenum">
              <a:rPr lang="en-US" smtClean="0"/>
              <a:pPr>
                <a:defRPr/>
              </a:pPr>
              <a:t>‹#›</a:t>
            </a:fld>
            <a:endParaRPr lang="en-US" dirty="0"/>
          </a:p>
        </p:txBody>
      </p:sp>
      <p:sp>
        <p:nvSpPr>
          <p:cNvPr id="10" name="TextBox 9"/>
          <p:cNvSpPr txBox="1"/>
          <p:nvPr userDrawn="1"/>
        </p:nvSpPr>
        <p:spPr>
          <a:xfrm>
            <a:off x="452092" y="4799144"/>
            <a:ext cx="4065739" cy="230832"/>
          </a:xfrm>
          <a:prstGeom prst="rect">
            <a:avLst/>
          </a:prstGeom>
          <a:noFill/>
        </p:spPr>
        <p:txBody>
          <a:bodyPr wrap="none" lIns="0" rtlCol="0">
            <a:spAutoFit/>
          </a:bodyPr>
          <a:lstStyle/>
          <a:p>
            <a:r>
              <a:rPr lang="en-US" sz="900" dirty="0" smtClean="0">
                <a:solidFill>
                  <a:srgbClr val="4C4C4C"/>
                </a:solidFill>
                <a:latin typeface="Helvetica"/>
                <a:cs typeface="Helvetica"/>
              </a:rPr>
              <a:t>©</a:t>
            </a:r>
            <a:r>
              <a:rPr lang="en-US" sz="900" baseline="0" dirty="0" smtClean="0">
                <a:solidFill>
                  <a:srgbClr val="4C4C4C"/>
                </a:solidFill>
                <a:latin typeface="Helvetica"/>
                <a:cs typeface="Helvetica"/>
              </a:rPr>
              <a:t> </a:t>
            </a:r>
            <a:r>
              <a:rPr lang="en-US" sz="900" dirty="0" smtClean="0">
                <a:solidFill>
                  <a:srgbClr val="4C4C4C"/>
                </a:solidFill>
                <a:latin typeface="Helvetica"/>
                <a:cs typeface="Helvetica"/>
              </a:rPr>
              <a:t>2016 ChargePoint,</a:t>
            </a:r>
            <a:r>
              <a:rPr lang="en-US" sz="900" baseline="0" dirty="0" smtClean="0">
                <a:solidFill>
                  <a:srgbClr val="4C4C4C"/>
                </a:solidFill>
                <a:latin typeface="Helvetica"/>
                <a:cs typeface="Helvetica"/>
              </a:rPr>
              <a:t> Inc. | </a:t>
            </a:r>
            <a:r>
              <a:rPr lang="en-US" sz="900" b="1" baseline="0" dirty="0" smtClean="0">
                <a:solidFill>
                  <a:srgbClr val="4C4C4C"/>
                </a:solidFill>
                <a:latin typeface="Helvetica"/>
                <a:cs typeface="Helvetica"/>
              </a:rPr>
              <a:t>Proprietary and Confidential </a:t>
            </a:r>
            <a:r>
              <a:rPr lang="en-US" sz="900" baseline="0" dirty="0" smtClean="0">
                <a:solidFill>
                  <a:srgbClr val="4C4C4C"/>
                </a:solidFill>
                <a:latin typeface="Helvetica"/>
                <a:cs typeface="Helvetica"/>
              </a:rPr>
              <a:t>| Do Not Distribute</a:t>
            </a:r>
            <a:endParaRPr lang="en-US" sz="900" dirty="0">
              <a:solidFill>
                <a:srgbClr val="4C4C4C"/>
              </a:solidFill>
              <a:latin typeface="Helvetica"/>
              <a:cs typeface="Helvetic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123950"/>
            <a:ext cx="4038600" cy="3486150"/>
          </a:xfrm>
        </p:spPr>
        <p:txBody>
          <a:bodyPr>
            <a:normAutofit/>
          </a:bodyPr>
          <a:lstStyle>
            <a:lvl1pPr marL="231775" indent="-231775">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23950"/>
            <a:ext cx="4038600" cy="3486150"/>
          </a:xfrm>
        </p:spPr>
        <p:txBody>
          <a:bodyPr>
            <a:normAutofit/>
          </a:bodyPr>
          <a:lstStyle>
            <a:lvl1pPr marL="231775" indent="-231775">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8ED28C-7841-4326-941B-DBAC7B9085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23950"/>
            <a:ext cx="4040188" cy="342900"/>
          </a:xfrm>
        </p:spPr>
        <p:txBody>
          <a:bodyPr>
            <a:normAutofit/>
          </a:bodyPr>
          <a:lstStyle>
            <a:lvl1pPr marL="0" indent="0">
              <a:buNone/>
              <a:defRPr sz="20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24001"/>
            <a:ext cx="4040188" cy="3028950"/>
          </a:xfrm>
        </p:spPr>
        <p:txBody>
          <a:bodyPr>
            <a:normAutofit/>
          </a:bodyPr>
          <a:lstStyle>
            <a:lvl1pPr marL="231775" indent="-231775">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23950"/>
            <a:ext cx="4041775" cy="342900"/>
          </a:xfrm>
        </p:spPr>
        <p:txBody>
          <a:bodyPr>
            <a:normAutofit/>
          </a:bodyPr>
          <a:lstStyle>
            <a:lvl1pPr marL="0" indent="0">
              <a:buNone/>
              <a:defRPr sz="20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524001"/>
            <a:ext cx="4041775" cy="3028950"/>
          </a:xfrm>
        </p:spPr>
        <p:txBody>
          <a:bodyPr>
            <a:normAutofit/>
          </a:bodyPr>
          <a:lstStyle>
            <a:lvl1pPr marL="231775" indent="-231775">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B09031B3-B895-47CE-984A-90F8950B72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B0D55CB3-A229-4D37-98DE-0BA6D5C5D1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B0D55CB3-A229-4D37-98DE-0BA6D5C5D1A9}" type="slidenum">
              <a:rPr lang="en-US"/>
              <a:pPr>
                <a:defRPr/>
              </a:pPr>
              <a:t>‹#›</a:t>
            </a:fld>
            <a:endParaRPr lang="en-US"/>
          </a:p>
        </p:txBody>
      </p:sp>
      <p:sp>
        <p:nvSpPr>
          <p:cNvPr id="5" name="Picture Placeholder 4"/>
          <p:cNvSpPr>
            <a:spLocks noGrp="1"/>
          </p:cNvSpPr>
          <p:nvPr>
            <p:ph type="pic" sz="quarter" idx="11"/>
          </p:nvPr>
        </p:nvSpPr>
        <p:spPr>
          <a:xfrm>
            <a:off x="457200" y="1028700"/>
            <a:ext cx="8229600" cy="3371850"/>
          </a:xfrm>
        </p:spPr>
        <p:txBody>
          <a:bodyPr/>
          <a:lstStyle>
            <a:lvl1pPr>
              <a:buClr>
                <a:schemeClr val="accent2"/>
              </a:buClr>
              <a:defRPr>
                <a:effectLst>
                  <a:outerShdw blurRad="50800" dist="38100" dir="5400000" algn="t" rotWithShape="0">
                    <a:prstClr val="black">
                      <a:alpha val="40000"/>
                    </a:prstClr>
                  </a:outerShdw>
                </a:effectLst>
              </a:defRPr>
            </a:lvl1pPr>
          </a:lstStyle>
          <a:p>
            <a:r>
              <a:rPr lang="en-US" smtClean="0"/>
              <a:t>Drag picture to placeholder or click icon to add</a:t>
            </a:r>
            <a:endParaRPr lang="en-US" dirty="0"/>
          </a:p>
        </p:txBody>
      </p:sp>
      <p:sp>
        <p:nvSpPr>
          <p:cNvPr id="7" name="Text Placeholder 6"/>
          <p:cNvSpPr>
            <a:spLocks noGrp="1"/>
          </p:cNvSpPr>
          <p:nvPr>
            <p:ph type="body" sz="quarter" idx="12" hasCustomPrompt="1"/>
          </p:nvPr>
        </p:nvSpPr>
        <p:spPr>
          <a:xfrm>
            <a:off x="457200" y="4514850"/>
            <a:ext cx="8229600" cy="228600"/>
          </a:xfrm>
        </p:spPr>
        <p:txBody>
          <a:bodyPr>
            <a:normAutofit/>
          </a:bodyPr>
          <a:lstStyle>
            <a:lvl1pPr marL="0" indent="0" algn="ctr">
              <a:buNone/>
              <a:defRPr sz="1600" i="1" baseline="0"/>
            </a:lvl1pPr>
          </a:lstStyle>
          <a:p>
            <a:pPr lvl="0"/>
            <a:r>
              <a:rPr lang="en-US" dirty="0" smtClean="0"/>
              <a:t>Optional caption here. Arial 16pt Italic.</a:t>
            </a:r>
            <a:endParaRPr lang="en-US" dirty="0"/>
          </a:p>
        </p:txBody>
      </p:sp>
    </p:spTree>
    <p:extLst>
      <p:ext uri="{BB962C8B-B14F-4D97-AF65-F5344CB8AC3E}">
        <p14:creationId xmlns:p14="http://schemas.microsoft.com/office/powerpoint/2010/main" val="150062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ChargePoint_logo.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027332" y="165816"/>
            <a:ext cx="1833293" cy="500934"/>
          </a:xfrm>
          <a:prstGeom prst="rect">
            <a:avLst/>
          </a:prstGeom>
        </p:spPr>
      </p:pic>
      <p:sp>
        <p:nvSpPr>
          <p:cNvPr id="1026" name="Title Placeholder 1"/>
          <p:cNvSpPr>
            <a:spLocks noGrp="1"/>
          </p:cNvSpPr>
          <p:nvPr>
            <p:ph type="title"/>
          </p:nvPr>
        </p:nvSpPr>
        <p:spPr bwMode="auto">
          <a:xfrm>
            <a:off x="457200" y="553135"/>
            <a:ext cx="8229600" cy="4001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104900"/>
            <a:ext cx="8229600" cy="360045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7696200" y="4781550"/>
            <a:ext cx="1066800" cy="226317"/>
          </a:xfrm>
          <a:prstGeom prst="rect">
            <a:avLst/>
          </a:prstGeom>
        </p:spPr>
        <p:txBody>
          <a:bodyPr vert="horz" wrap="square" lIns="91440" tIns="45720" rIns="91440" bIns="45720" numCol="1" anchor="ctr" anchorCtr="0" compatLnSpc="1">
            <a:prstTxWarp prst="textNoShape">
              <a:avLst/>
            </a:prstTxWarp>
          </a:bodyPr>
          <a:lstStyle>
            <a:lvl1pPr algn="r">
              <a:defRPr sz="900" b="0">
                <a:solidFill>
                  <a:schemeClr val="tx1"/>
                </a:solidFill>
                <a:latin typeface="Helvetica"/>
                <a:cs typeface="Helvetica"/>
              </a:defRPr>
            </a:lvl1pPr>
          </a:lstStyle>
          <a:p>
            <a:pPr>
              <a:defRPr/>
            </a:pPr>
            <a:fld id="{F3BCCA5C-75CA-43B8-B936-D2315E2FCCF6}" type="slidenum">
              <a:rPr lang="en-US" smtClean="0"/>
              <a:pPr>
                <a:defRPr/>
              </a:pPr>
              <a:t>‹#›</a:t>
            </a:fld>
            <a:endParaRPr lang="en-US" dirty="0"/>
          </a:p>
        </p:txBody>
      </p:sp>
      <p:sp>
        <p:nvSpPr>
          <p:cNvPr id="3" name="TextBox 2"/>
          <p:cNvSpPr txBox="1"/>
          <p:nvPr/>
        </p:nvSpPr>
        <p:spPr>
          <a:xfrm>
            <a:off x="452092" y="4799144"/>
            <a:ext cx="1404009" cy="230832"/>
          </a:xfrm>
          <a:prstGeom prst="rect">
            <a:avLst/>
          </a:prstGeom>
          <a:noFill/>
        </p:spPr>
        <p:txBody>
          <a:bodyPr wrap="none" lIns="0" rtlCol="0">
            <a:spAutoFit/>
          </a:bodyPr>
          <a:lstStyle/>
          <a:p>
            <a:r>
              <a:rPr lang="en-US" sz="900" dirty="0" smtClean="0">
                <a:solidFill>
                  <a:srgbClr val="4C4C4C"/>
                </a:solidFill>
                <a:latin typeface="Helvetica"/>
                <a:cs typeface="Helvetica"/>
              </a:rPr>
              <a:t>©</a:t>
            </a:r>
            <a:r>
              <a:rPr lang="en-US" sz="900" baseline="0" dirty="0" smtClean="0">
                <a:solidFill>
                  <a:srgbClr val="4C4C4C"/>
                </a:solidFill>
                <a:latin typeface="Helvetica"/>
                <a:cs typeface="Helvetica"/>
              </a:rPr>
              <a:t> </a:t>
            </a:r>
            <a:r>
              <a:rPr lang="en-US" sz="900" dirty="0" smtClean="0">
                <a:solidFill>
                  <a:srgbClr val="4C4C4C"/>
                </a:solidFill>
                <a:latin typeface="Helvetica"/>
                <a:cs typeface="Helvetica"/>
              </a:rPr>
              <a:t>2017 ChargePoint,</a:t>
            </a:r>
            <a:r>
              <a:rPr lang="en-US" sz="900" baseline="0" dirty="0" smtClean="0">
                <a:solidFill>
                  <a:srgbClr val="4C4C4C"/>
                </a:solidFill>
                <a:latin typeface="Helvetica"/>
                <a:cs typeface="Helvetica"/>
              </a:rPr>
              <a:t> Inc. </a:t>
            </a:r>
            <a:endParaRPr lang="en-US" sz="900" dirty="0">
              <a:solidFill>
                <a:srgbClr val="4C4C4C"/>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4122" r:id="rId1"/>
    <p:sldLayoutId id="2147484125" r:id="rId2"/>
    <p:sldLayoutId id="2147484123" r:id="rId3"/>
    <p:sldLayoutId id="2147484114" r:id="rId4"/>
    <p:sldLayoutId id="2147484115" r:id="rId5"/>
    <p:sldLayoutId id="2147484116" r:id="rId6"/>
    <p:sldLayoutId id="2147484117" r:id="rId7"/>
    <p:sldLayoutId id="2147484118" r:id="rId8"/>
    <p:sldLayoutId id="2147484126" r:id="rId9"/>
    <p:sldLayoutId id="2147484119" r:id="rId10"/>
    <p:sldLayoutId id="2147484124" r:id="rId11"/>
    <p:sldLayoutId id="2147484120" r:id="rId12"/>
    <p:sldLayoutId id="2147484121" r:id="rId13"/>
  </p:sldLayoutIdLst>
  <p:hf hdr="0" ftr="0" dt="0"/>
  <p:txStyles>
    <p:titleStyle>
      <a:lvl1pPr algn="l" rtl="0" eaLnBrk="1" fontAlgn="base" hangingPunct="1">
        <a:spcBef>
          <a:spcPct val="0"/>
        </a:spcBef>
        <a:spcAft>
          <a:spcPct val="0"/>
        </a:spcAft>
        <a:defRPr sz="2600" b="1" kern="1200">
          <a:solidFill>
            <a:srgbClr val="FF7A14"/>
          </a:solidFill>
          <a:latin typeface="Helvetica"/>
          <a:ea typeface="ＭＳ Ｐゴシック" charset="-128"/>
          <a:cs typeface="ＭＳ Ｐゴシック" pitchFamily="-111" charset="-128"/>
        </a:defRPr>
      </a:lvl1pPr>
      <a:lvl2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2pPr>
      <a:lvl3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3pPr>
      <a:lvl4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4pPr>
      <a:lvl5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5pPr>
      <a:lvl6pPr marL="457200" algn="l" rtl="0" eaLnBrk="1" fontAlgn="base" hangingPunct="1">
        <a:spcBef>
          <a:spcPct val="0"/>
        </a:spcBef>
        <a:spcAft>
          <a:spcPct val="0"/>
        </a:spcAft>
        <a:defRPr sz="3200">
          <a:solidFill>
            <a:srgbClr val="00A94F"/>
          </a:solidFill>
          <a:latin typeface="Arial" charset="0"/>
        </a:defRPr>
      </a:lvl6pPr>
      <a:lvl7pPr marL="914400" algn="l" rtl="0" eaLnBrk="1" fontAlgn="base" hangingPunct="1">
        <a:spcBef>
          <a:spcPct val="0"/>
        </a:spcBef>
        <a:spcAft>
          <a:spcPct val="0"/>
        </a:spcAft>
        <a:defRPr sz="3200">
          <a:solidFill>
            <a:srgbClr val="00A94F"/>
          </a:solidFill>
          <a:latin typeface="Arial" charset="0"/>
        </a:defRPr>
      </a:lvl7pPr>
      <a:lvl8pPr marL="1371600" algn="l" rtl="0" eaLnBrk="1" fontAlgn="base" hangingPunct="1">
        <a:spcBef>
          <a:spcPct val="0"/>
        </a:spcBef>
        <a:spcAft>
          <a:spcPct val="0"/>
        </a:spcAft>
        <a:defRPr sz="3200">
          <a:solidFill>
            <a:srgbClr val="00A94F"/>
          </a:solidFill>
          <a:latin typeface="Arial" charset="0"/>
        </a:defRPr>
      </a:lvl8pPr>
      <a:lvl9pPr marL="1828800" algn="l" rtl="0" eaLnBrk="1" fontAlgn="base" hangingPunct="1">
        <a:spcBef>
          <a:spcPct val="0"/>
        </a:spcBef>
        <a:spcAft>
          <a:spcPct val="0"/>
        </a:spcAft>
        <a:defRPr sz="3200">
          <a:solidFill>
            <a:srgbClr val="00A94F"/>
          </a:solidFill>
          <a:latin typeface="Arial" charset="0"/>
        </a:defRPr>
      </a:lvl9pPr>
    </p:titleStyle>
    <p:bodyStyle>
      <a:lvl1pPr marL="288925" indent="-288925" algn="l" rtl="0" eaLnBrk="1" fontAlgn="base" hangingPunct="1">
        <a:spcBef>
          <a:spcPts val="600"/>
        </a:spcBef>
        <a:spcAft>
          <a:spcPts val="200"/>
        </a:spcAft>
        <a:buClr>
          <a:schemeClr val="accent2"/>
        </a:buClr>
        <a:buSzPct val="100000"/>
        <a:buFont typeface="Arial Bold"/>
        <a:buChar char="+"/>
        <a:defRPr sz="2000" kern="1200">
          <a:solidFill>
            <a:schemeClr val="tx1"/>
          </a:solidFill>
          <a:latin typeface="Helvetica"/>
          <a:ea typeface="Helvetica"/>
          <a:cs typeface="Helvetica"/>
        </a:defRPr>
      </a:lvl1pPr>
      <a:lvl2pPr marL="568325" indent="-222250" algn="l" rtl="0" eaLnBrk="1" fontAlgn="base" hangingPunct="1">
        <a:spcBef>
          <a:spcPts val="300"/>
        </a:spcBef>
        <a:spcAft>
          <a:spcPts val="200"/>
        </a:spcAft>
        <a:buClr>
          <a:schemeClr val="accent2"/>
        </a:buClr>
        <a:buFont typeface="Lucida Grande"/>
        <a:buChar char="•"/>
        <a:defRPr sz="1800" kern="1200">
          <a:solidFill>
            <a:schemeClr val="tx1"/>
          </a:solidFill>
          <a:latin typeface="Helvetica"/>
          <a:ea typeface="Helvetica"/>
          <a:cs typeface="Helvetica"/>
        </a:defRPr>
      </a:lvl2pPr>
      <a:lvl3pPr marL="857250" indent="-233363" algn="l" rtl="0" eaLnBrk="1" fontAlgn="base" hangingPunct="1">
        <a:spcBef>
          <a:spcPts val="400"/>
        </a:spcBef>
        <a:spcAft>
          <a:spcPts val="200"/>
        </a:spcAft>
        <a:buClr>
          <a:schemeClr val="accent2"/>
        </a:buClr>
        <a:buFont typeface="Lucida Grande"/>
        <a:buChar char="−"/>
        <a:defRPr sz="1600" kern="1200">
          <a:solidFill>
            <a:schemeClr val="tx1"/>
          </a:solidFill>
          <a:latin typeface="Helvetica"/>
          <a:ea typeface="Helvetica"/>
          <a:cs typeface="Helvetica"/>
        </a:defRPr>
      </a:lvl3pPr>
      <a:lvl4pPr marL="1081088" indent="-223838" algn="l" rtl="0" eaLnBrk="1" fontAlgn="base" hangingPunct="1">
        <a:spcBef>
          <a:spcPts val="400"/>
        </a:spcBef>
        <a:spcAft>
          <a:spcPts val="200"/>
        </a:spcAft>
        <a:buClr>
          <a:schemeClr val="accent2"/>
        </a:buClr>
        <a:buSzPct val="100000"/>
        <a:buFont typeface="Courier New" charset="0"/>
        <a:buChar char="o"/>
        <a:defRPr sz="1600" kern="1200">
          <a:solidFill>
            <a:schemeClr val="tx1"/>
          </a:solidFill>
          <a:latin typeface="Helvetica"/>
          <a:ea typeface="Helvetica"/>
          <a:cs typeface="Helvetica"/>
        </a:defRPr>
      </a:lvl4pPr>
      <a:lvl5pPr marL="1258888" indent="-177800" algn="l" rtl="0" eaLnBrk="1" fontAlgn="base" hangingPunct="1">
        <a:spcBef>
          <a:spcPts val="400"/>
        </a:spcBef>
        <a:spcAft>
          <a:spcPts val="200"/>
        </a:spcAft>
        <a:buClr>
          <a:schemeClr val="accent2"/>
        </a:buClr>
        <a:buFont typeface="Arial" charset="0"/>
        <a:buChar char="»"/>
        <a:defRPr sz="1600" kern="1200">
          <a:solidFill>
            <a:schemeClr val="tx1"/>
          </a:solidFill>
          <a:latin typeface="Helvetica"/>
          <a:ea typeface="Helvetic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5.jpeg"/><Relationship Id="rId7" Type="http://schemas.openxmlformats.org/officeDocument/2006/relationships/image" Target="../media/image39.tif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tiff"/><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2.png"/><Relationship Id="rId12" Type="http://schemas.openxmlformats.org/officeDocument/2006/relationships/image" Target="../media/image69.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64.png"/><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png"/></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3.xml"/><Relationship Id="rId7"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4.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72465" y="1947574"/>
            <a:ext cx="4945410" cy="977201"/>
          </a:xfrm>
          <a:prstGeom prst="rect">
            <a:avLst/>
          </a:prstGeom>
          <a:noFill/>
        </p:spPr>
        <p:txBody>
          <a:bodyPr wrap="none" lIns="68583" tIns="34295" rIns="68583" bIns="34295" rtlCol="0">
            <a:spAutoFit/>
          </a:bodyPr>
          <a:lstStyle/>
          <a:p>
            <a:r>
              <a:rPr lang="en-US" sz="3500" b="1" dirty="0">
                <a:solidFill>
                  <a:schemeClr val="bg1"/>
                </a:solidFill>
                <a:latin typeface="Helvetica"/>
                <a:cs typeface="Helvetica"/>
              </a:rPr>
              <a:t>Market data:</a:t>
            </a:r>
          </a:p>
          <a:p>
            <a:r>
              <a:rPr lang="en-US" sz="2400" dirty="0">
                <a:solidFill>
                  <a:schemeClr val="bg1"/>
                </a:solidFill>
                <a:latin typeface="Helvetica"/>
                <a:cs typeface="Helvetica"/>
              </a:rPr>
              <a:t>The numbers speak for themselves</a:t>
            </a:r>
          </a:p>
        </p:txBody>
      </p:sp>
      <p:pic>
        <p:nvPicPr>
          <p:cNvPr id="2" name="Picture 1" descr="iStock_000023611080M_150dpi.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7" y="0"/>
            <a:ext cx="9144000" cy="5143500"/>
          </a:xfrm>
          <a:prstGeom prst="rect">
            <a:avLst/>
          </a:prstGeom>
        </p:spPr>
      </p:pic>
      <p:sp>
        <p:nvSpPr>
          <p:cNvPr id="3" name="Title 2"/>
          <p:cNvSpPr>
            <a:spLocks noGrp="1"/>
          </p:cNvSpPr>
          <p:nvPr>
            <p:ph type="ctrTitle"/>
          </p:nvPr>
        </p:nvSpPr>
        <p:spPr/>
        <p:txBody>
          <a:bodyPr>
            <a:noAutofit/>
          </a:bodyPr>
          <a:lstStyle/>
          <a:p>
            <a:r>
              <a:rPr lang="en-US" dirty="0" smtClean="0">
                <a:solidFill>
                  <a:schemeClr val="bg1"/>
                </a:solidFill>
              </a:rPr>
              <a:t>ChargePoint &amp; Fleet </a:t>
            </a:r>
            <a:r>
              <a:rPr lang="en-US" dirty="0" smtClean="0">
                <a:solidFill>
                  <a:schemeClr val="bg1"/>
                </a:solidFill>
              </a:rPr>
              <a:t>Solutions</a:t>
            </a:r>
            <a:endParaRPr lang="en-US" dirty="0">
              <a:solidFill>
                <a:srgbClr val="FF0000"/>
              </a:solidFill>
            </a:endParaRPr>
          </a:p>
        </p:txBody>
      </p:sp>
      <p:sp>
        <p:nvSpPr>
          <p:cNvPr id="4" name="Subtitle 3"/>
          <p:cNvSpPr>
            <a:spLocks noGrp="1"/>
          </p:cNvSpPr>
          <p:nvPr>
            <p:ph type="subTitle" idx="1"/>
          </p:nvPr>
        </p:nvSpPr>
        <p:spPr/>
        <p:txBody>
          <a:bodyPr/>
          <a:lstStyle/>
          <a:p>
            <a:r>
              <a:rPr lang="en-US" dirty="0" smtClean="0">
                <a:solidFill>
                  <a:schemeClr val="bg1"/>
                </a:solidFill>
              </a:rPr>
              <a:t>Justin Ries, Account Executive, New England</a:t>
            </a:r>
            <a:endParaRPr lang="en-US" dirty="0">
              <a:solidFill>
                <a:schemeClr val="bg1"/>
              </a:solidFill>
            </a:endParaRPr>
          </a:p>
        </p:txBody>
      </p:sp>
      <p:sp>
        <p:nvSpPr>
          <p:cNvPr id="5" name="Text Placeholder 4"/>
          <p:cNvSpPr>
            <a:spLocks noGrp="1"/>
          </p:cNvSpPr>
          <p:nvPr>
            <p:ph type="body" sz="quarter" idx="11"/>
          </p:nvPr>
        </p:nvSpPr>
        <p:spPr/>
        <p:txBody>
          <a:bodyPr/>
          <a:lstStyle/>
          <a:p>
            <a:r>
              <a:rPr lang="en-US" dirty="0" smtClean="0">
                <a:solidFill>
                  <a:srgbClr val="FFFFFF"/>
                </a:solidFill>
              </a:rPr>
              <a:t>October </a:t>
            </a:r>
            <a:r>
              <a:rPr lang="en-US" dirty="0" smtClean="0">
                <a:solidFill>
                  <a:srgbClr val="FFFFFF"/>
                </a:solidFill>
              </a:rPr>
              <a:t>2</a:t>
            </a:r>
            <a:r>
              <a:rPr lang="en-US" dirty="0" smtClean="0">
                <a:solidFill>
                  <a:srgbClr val="FFFFFF"/>
                </a:solidFill>
              </a:rPr>
              <a:t>, </a:t>
            </a:r>
            <a:r>
              <a:rPr lang="en-US" dirty="0" smtClean="0">
                <a:solidFill>
                  <a:srgbClr val="FFFFFF"/>
                </a:solidFill>
              </a:rPr>
              <a:t>2017</a:t>
            </a:r>
            <a:endParaRPr lang="en-US" dirty="0">
              <a:solidFill>
                <a:srgbClr val="FFFFFF"/>
              </a:solidFill>
            </a:endParaRPr>
          </a:p>
        </p:txBody>
      </p:sp>
      <p:sp>
        <p:nvSpPr>
          <p:cNvPr id="11" name="Rectangle 10"/>
          <p:cNvSpPr/>
          <p:nvPr/>
        </p:nvSpPr>
        <p:spPr>
          <a:xfrm>
            <a:off x="5562600" y="514351"/>
            <a:ext cx="3581400" cy="945068"/>
          </a:xfrm>
          <a:prstGeom prst="rect">
            <a:avLst/>
          </a:prstGeom>
          <a:solidFill>
            <a:schemeClr val="bg2">
              <a:lumMod val="1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latin typeface="Helvetica"/>
            </a:endParaRPr>
          </a:p>
        </p:txBody>
      </p:sp>
      <p:pic>
        <p:nvPicPr>
          <p:cNvPr id="12" name="Picture 11" descr="ChargePoint_logo.png"/>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5638800" y="554265"/>
            <a:ext cx="3200400" cy="874486"/>
          </a:xfrm>
          <a:prstGeom prst="rect">
            <a:avLst/>
          </a:prstGeom>
          <a:effectLst/>
        </p:spPr>
      </p:pic>
    </p:spTree>
    <p:extLst>
      <p:ext uri="{BB962C8B-B14F-4D97-AF65-F5344CB8AC3E}">
        <p14:creationId xmlns:p14="http://schemas.microsoft.com/office/powerpoint/2010/main" val="3592977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the Dots with Fleet and Facilities </a:t>
            </a:r>
            <a:r>
              <a:rPr lang="en-US" dirty="0" err="1"/>
              <a:t>M</a:t>
            </a:r>
            <a:r>
              <a:rPr lang="en-US" dirty="0" err="1" smtClean="0"/>
              <a:t>gmt</a:t>
            </a:r>
            <a:endParaRPr lang="en-US" dirty="0"/>
          </a:p>
        </p:txBody>
      </p:sp>
      <p:sp>
        <p:nvSpPr>
          <p:cNvPr id="3" name="Content Placeholder 2"/>
          <p:cNvSpPr>
            <a:spLocks noGrp="1"/>
          </p:cNvSpPr>
          <p:nvPr>
            <p:ph idx="1"/>
          </p:nvPr>
        </p:nvSpPr>
        <p:spPr/>
        <p:txBody>
          <a:bodyPr/>
          <a:lstStyle/>
          <a:p>
            <a:r>
              <a:rPr lang="en-US" sz="1800" b="1" dirty="0">
                <a:solidFill>
                  <a:schemeClr val="accent2"/>
                </a:solidFill>
              </a:rPr>
              <a:t>Key Questions</a:t>
            </a:r>
          </a:p>
          <a:p>
            <a:pPr lvl="1"/>
            <a:r>
              <a:rPr lang="en-US" sz="1600" dirty="0" smtClean="0"/>
              <a:t>How many vehicles can be charged with my existing electrical service? </a:t>
            </a:r>
          </a:p>
          <a:p>
            <a:pPr lvl="1"/>
            <a:r>
              <a:rPr lang="en-US" sz="1600" dirty="0" smtClean="0"/>
              <a:t>Are vehicles charging in the most efficient way possible? </a:t>
            </a:r>
          </a:p>
          <a:p>
            <a:pPr lvl="1"/>
            <a:r>
              <a:rPr lang="en-US" sz="1600" dirty="0" smtClean="0"/>
              <a:t>Will the electrical service or panel require an upgrade?</a:t>
            </a:r>
            <a:endParaRPr lang="en-US" sz="1600" dirty="0"/>
          </a:p>
          <a:p>
            <a:r>
              <a:rPr lang="en-US" sz="1800" b="1" dirty="0">
                <a:solidFill>
                  <a:srgbClr val="546E8F"/>
                </a:solidFill>
              </a:rPr>
              <a:t>What You Learn</a:t>
            </a:r>
          </a:p>
          <a:p>
            <a:pPr lvl="1"/>
            <a:r>
              <a:rPr lang="en-US" sz="1600" dirty="0" smtClean="0"/>
              <a:t>Timing and budget for electrical upgrades </a:t>
            </a:r>
          </a:p>
          <a:p>
            <a:pPr lvl="1"/>
            <a:r>
              <a:rPr lang="en-US" sz="1600" dirty="0" smtClean="0"/>
              <a:t>How to minimize unnecessary electrical capacity upgrades</a:t>
            </a:r>
            <a:endParaRPr lang="en-US" sz="1600" dirty="0"/>
          </a:p>
          <a:p>
            <a:r>
              <a:rPr lang="en-US" sz="1800" b="1" dirty="0">
                <a:solidFill>
                  <a:srgbClr val="546E8F"/>
                </a:solidFill>
              </a:rPr>
              <a:t>Pro Analysis</a:t>
            </a:r>
          </a:p>
          <a:p>
            <a:pPr lvl="1"/>
            <a:r>
              <a:rPr lang="en-US" sz="1600" dirty="0" smtClean="0"/>
              <a:t>If the vehicle charging time is less than 75% of the time the vehicle is parked, you should investigate if there is an opportunity to charge more efficiently (e.g., reduce power or allocate power to other vehicles when charging is complete).</a:t>
            </a:r>
            <a:endParaRPr lang="en-US" sz="1600" dirty="0"/>
          </a:p>
          <a:p>
            <a:endParaRPr lang="en-US" dirty="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10</a:t>
            </a:fld>
            <a:endParaRPr lang="en-US"/>
          </a:p>
        </p:txBody>
      </p:sp>
      <p:pic>
        <p:nvPicPr>
          <p:cNvPr id="5" name="Picture 4" descr="Ppt_Fle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581150"/>
            <a:ext cx="990600" cy="601436"/>
          </a:xfrm>
          <a:prstGeom prst="rect">
            <a:avLst/>
          </a:prstGeom>
        </p:spPr>
      </p:pic>
      <p:pic>
        <p:nvPicPr>
          <p:cNvPr id="6" name="Picture 5" descr="Ppt_Fleet_EV.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2571749"/>
            <a:ext cx="990600" cy="567327"/>
          </a:xfrm>
          <a:prstGeom prst="rect">
            <a:avLst/>
          </a:prstGeom>
        </p:spPr>
      </p:pic>
    </p:spTree>
    <p:extLst>
      <p:ext uri="{BB962C8B-B14F-4D97-AF65-F5344CB8AC3E}">
        <p14:creationId xmlns:p14="http://schemas.microsoft.com/office/powerpoint/2010/main" val="609029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4074"/>
          <a:stretch/>
        </p:blipFill>
        <p:spPr>
          <a:xfrm>
            <a:off x="990600" y="3334808"/>
            <a:ext cx="1143000" cy="1370542"/>
          </a:xfrm>
          <a:prstGeom prst="rect">
            <a:avLst/>
          </a:prstGeom>
        </p:spPr>
      </p:pic>
      <p:sp>
        <p:nvSpPr>
          <p:cNvPr id="2" name="Title 1"/>
          <p:cNvSpPr>
            <a:spLocks noGrp="1"/>
          </p:cNvSpPr>
          <p:nvPr>
            <p:ph type="title"/>
          </p:nvPr>
        </p:nvSpPr>
        <p:spPr/>
        <p:txBody>
          <a:bodyPr/>
          <a:lstStyle/>
          <a:p>
            <a:r>
              <a:rPr lang="en-US" dirty="0" smtClean="0"/>
              <a:t>Addressing Every Fleet Vehicle Charging Need</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6136" y="1047750"/>
            <a:ext cx="8089503" cy="2590800"/>
          </a:xfrm>
        </p:spPr>
      </p:pic>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11</a:t>
            </a:fld>
            <a:endParaRPr lang="en-US" dirty="0"/>
          </a:p>
        </p:txBody>
      </p:sp>
      <p:sp>
        <p:nvSpPr>
          <p:cNvPr id="7" name="Rectangle 6"/>
          <p:cNvSpPr/>
          <p:nvPr/>
        </p:nvSpPr>
        <p:spPr>
          <a:xfrm>
            <a:off x="197733" y="3529555"/>
            <a:ext cx="140246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b="1" dirty="0" smtClean="0">
                <a:solidFill>
                  <a:schemeClr val="tx1"/>
                </a:solidFill>
                <a:latin typeface="Helvetica"/>
              </a:rPr>
              <a:t>Depot</a:t>
            </a:r>
          </a:p>
          <a:p>
            <a:r>
              <a:rPr lang="en-US" sz="1000" dirty="0" smtClean="0">
                <a:solidFill>
                  <a:schemeClr val="tx1"/>
                </a:solidFill>
                <a:latin typeface="Helvetica"/>
              </a:rPr>
              <a:t>Dedicated fleet vehicle charging in the depot parking area</a:t>
            </a:r>
            <a:endParaRPr lang="en-US" sz="1000" dirty="0">
              <a:solidFill>
                <a:schemeClr val="tx1"/>
              </a:solidFill>
              <a:latin typeface="Helvetica"/>
            </a:endParaRPr>
          </a:p>
        </p:txBody>
      </p:sp>
      <p:sp>
        <p:nvSpPr>
          <p:cNvPr id="8" name="Rectangle 7"/>
          <p:cNvSpPr/>
          <p:nvPr/>
        </p:nvSpPr>
        <p:spPr>
          <a:xfrm>
            <a:off x="3505200" y="3529555"/>
            <a:ext cx="140246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b="1" dirty="0" smtClean="0">
                <a:solidFill>
                  <a:schemeClr val="tx1"/>
                </a:solidFill>
                <a:latin typeface="Helvetica"/>
              </a:rPr>
              <a:t>Mixed Use</a:t>
            </a:r>
          </a:p>
          <a:p>
            <a:r>
              <a:rPr lang="en-US" sz="1000" dirty="0" smtClean="0">
                <a:solidFill>
                  <a:schemeClr val="tx1"/>
                </a:solidFill>
                <a:latin typeface="Helvetica"/>
              </a:rPr>
              <a:t>Fleet vehicles and employee personal vehicles share access to charging stations</a:t>
            </a:r>
            <a:endParaRPr lang="en-US" sz="1000" dirty="0">
              <a:solidFill>
                <a:schemeClr val="tx1"/>
              </a:solidFill>
              <a:latin typeface="Helvetica"/>
            </a:endParaRPr>
          </a:p>
        </p:txBody>
      </p:sp>
      <p:sp>
        <p:nvSpPr>
          <p:cNvPr id="9" name="Rectangle 8"/>
          <p:cNvSpPr/>
          <p:nvPr/>
        </p:nvSpPr>
        <p:spPr>
          <a:xfrm>
            <a:off x="5280940" y="3535584"/>
            <a:ext cx="140246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b="1" dirty="0" smtClean="0">
                <a:solidFill>
                  <a:schemeClr val="tx1"/>
                </a:solidFill>
                <a:latin typeface="Helvetica"/>
              </a:rPr>
              <a:t>Home Charging</a:t>
            </a:r>
          </a:p>
          <a:p>
            <a:r>
              <a:rPr lang="en-US" sz="1000" dirty="0" smtClean="0">
                <a:solidFill>
                  <a:schemeClr val="tx1"/>
                </a:solidFill>
                <a:latin typeface="Helvetica"/>
              </a:rPr>
              <a:t>Drivers can charge fleet vehicles at home and get reimbursed for electricity costs</a:t>
            </a:r>
            <a:endParaRPr lang="en-US" sz="1000" dirty="0">
              <a:solidFill>
                <a:schemeClr val="tx1"/>
              </a:solidFill>
              <a:latin typeface="Helvetica"/>
            </a:endParaRPr>
          </a:p>
        </p:txBody>
      </p:sp>
      <p:sp>
        <p:nvSpPr>
          <p:cNvPr id="10" name="Rectangle 9"/>
          <p:cNvSpPr/>
          <p:nvPr/>
        </p:nvSpPr>
        <p:spPr>
          <a:xfrm>
            <a:off x="7208133" y="3529555"/>
            <a:ext cx="140246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b="1" dirty="0" smtClean="0">
                <a:solidFill>
                  <a:schemeClr val="tx1"/>
                </a:solidFill>
                <a:latin typeface="Helvetica"/>
              </a:rPr>
              <a:t>On Route Charging</a:t>
            </a:r>
          </a:p>
          <a:p>
            <a:r>
              <a:rPr lang="en-US" sz="1000" dirty="0" smtClean="0">
                <a:solidFill>
                  <a:schemeClr val="tx1"/>
                </a:solidFill>
                <a:latin typeface="Helvetica"/>
              </a:rPr>
              <a:t>Fleets can easily pay for and use public stations that require payment (Fuel Card)</a:t>
            </a:r>
            <a:endParaRPr lang="en-US" sz="1000" dirty="0">
              <a:solidFill>
                <a:schemeClr val="tx1"/>
              </a:solidFill>
              <a:latin typeface="Helvetica"/>
            </a:endParaRPr>
          </a:p>
        </p:txBody>
      </p:sp>
      <p:pic>
        <p:nvPicPr>
          <p:cNvPr id="15" name="Picture 14"/>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94103" y="3257550"/>
            <a:ext cx="1192297" cy="1490371"/>
          </a:xfrm>
          <a:prstGeom prst="rect">
            <a:avLst/>
          </a:prstGeom>
        </p:spPr>
      </p:pic>
      <p:pic>
        <p:nvPicPr>
          <p:cNvPr id="16" name="Picture 15"/>
          <p:cNvPicPr>
            <a:picLocks noChangeAspect="1"/>
          </p:cNvPicPr>
          <p:nvPr/>
        </p:nvPicPr>
        <p:blipFill rotWithShape="1">
          <a:blip r:embed="rId6">
            <a:clrChange>
              <a:clrFrom>
                <a:srgbClr val="FFFFFF"/>
              </a:clrFrom>
              <a:clrTo>
                <a:srgbClr val="FFFFFF">
                  <a:alpha val="0"/>
                </a:srgbClr>
              </a:clrTo>
            </a:clrChange>
          </a:blip>
          <a:srcRect b="14763"/>
          <a:stretch/>
        </p:blipFill>
        <p:spPr>
          <a:xfrm>
            <a:off x="6195340" y="3409950"/>
            <a:ext cx="1043660" cy="1066800"/>
          </a:xfrm>
          <a:prstGeom prst="rect">
            <a:avLst/>
          </a:prstGeom>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62200" y="3181350"/>
            <a:ext cx="914400" cy="1573909"/>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rcRect l="24371" r="23904" b="9935"/>
          <a:stretch>
            <a:fillRect/>
          </a:stretch>
        </p:blipFill>
        <p:spPr bwMode="auto">
          <a:xfrm>
            <a:off x="1828800" y="3409950"/>
            <a:ext cx="59422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615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common fleet hardware: CPF25 vs CT4K</a:t>
            </a:r>
            <a:endParaRPr lang="en-US" dirty="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12</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4074"/>
          <a:stretch/>
        </p:blipFill>
        <p:spPr>
          <a:xfrm>
            <a:off x="-228600" y="1047750"/>
            <a:ext cx="1600200" cy="1918759"/>
          </a:xfrm>
          <a:prstGeom prst="rect">
            <a:avLst/>
          </a:prstGeom>
        </p:spPr>
      </p:pic>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67200" y="1047750"/>
            <a:ext cx="1573297" cy="1966621"/>
          </a:xfrm>
          <a:prstGeom prst="rect">
            <a:avLst/>
          </a:prstGeom>
        </p:spPr>
      </p:pic>
      <p:sp>
        <p:nvSpPr>
          <p:cNvPr id="9" name="Content Placeholder 8"/>
          <p:cNvSpPr>
            <a:spLocks noGrp="1"/>
          </p:cNvSpPr>
          <p:nvPr>
            <p:ph idx="1"/>
          </p:nvPr>
        </p:nvSpPr>
        <p:spPr>
          <a:xfrm>
            <a:off x="838200" y="1104900"/>
            <a:ext cx="3810000" cy="1982906"/>
          </a:xfrm>
        </p:spPr>
        <p:txBody>
          <a:bodyPr/>
          <a:lstStyle/>
          <a:p>
            <a:r>
              <a:rPr lang="en-US" sz="1600" dirty="0" smtClean="0"/>
              <a:t>Dedicated fleet use</a:t>
            </a:r>
          </a:p>
          <a:p>
            <a:r>
              <a:rPr lang="en-US" sz="1600" dirty="0" smtClean="0"/>
              <a:t>RFID can be disabled (behind fence)</a:t>
            </a:r>
          </a:p>
          <a:p>
            <a:r>
              <a:rPr lang="en-US" sz="1600" dirty="0" smtClean="0"/>
              <a:t>Accepts only Fleet Accounts</a:t>
            </a:r>
          </a:p>
          <a:p>
            <a:r>
              <a:rPr lang="en-US" sz="1600" dirty="0" smtClean="0"/>
              <a:t>Driver Accounts not accepted</a:t>
            </a:r>
          </a:p>
          <a:p>
            <a:r>
              <a:rPr lang="en-US" sz="1600" dirty="0" smtClean="0"/>
              <a:t>Access control for individual fleets</a:t>
            </a:r>
            <a:endParaRPr lang="en-US" sz="1600" dirty="0"/>
          </a:p>
        </p:txBody>
      </p:sp>
      <p:sp>
        <p:nvSpPr>
          <p:cNvPr id="10" name="Content Placeholder 8"/>
          <p:cNvSpPr txBox="1">
            <a:spLocks/>
          </p:cNvSpPr>
          <p:nvPr/>
        </p:nvSpPr>
        <p:spPr bwMode="auto">
          <a:xfrm>
            <a:off x="5334000" y="1164815"/>
            <a:ext cx="3810000" cy="198290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88925" indent="-288925" algn="l" rtl="0" eaLnBrk="1" fontAlgn="base" hangingPunct="1">
              <a:spcBef>
                <a:spcPts val="600"/>
              </a:spcBef>
              <a:spcAft>
                <a:spcPts val="200"/>
              </a:spcAft>
              <a:buClr>
                <a:schemeClr val="accent2"/>
              </a:buClr>
              <a:buSzPct val="100000"/>
              <a:buFont typeface="Arial Bold"/>
              <a:buChar char="+"/>
              <a:defRPr sz="2000" kern="1200">
                <a:solidFill>
                  <a:schemeClr val="tx1"/>
                </a:solidFill>
                <a:latin typeface="Helvetica"/>
                <a:ea typeface="Helvetica"/>
                <a:cs typeface="Helvetica"/>
              </a:defRPr>
            </a:lvl1pPr>
            <a:lvl2pPr marL="568325" indent="-222250" algn="l" rtl="0" eaLnBrk="1" fontAlgn="base" hangingPunct="1">
              <a:spcBef>
                <a:spcPts val="300"/>
              </a:spcBef>
              <a:spcAft>
                <a:spcPts val="200"/>
              </a:spcAft>
              <a:buClr>
                <a:schemeClr val="accent2"/>
              </a:buClr>
              <a:buFont typeface="Lucida Grande"/>
              <a:buChar char="•"/>
              <a:defRPr sz="1800" kern="1200">
                <a:solidFill>
                  <a:schemeClr val="tx1"/>
                </a:solidFill>
                <a:latin typeface="Helvetica"/>
                <a:ea typeface="Helvetica"/>
                <a:cs typeface="Helvetica"/>
              </a:defRPr>
            </a:lvl2pPr>
            <a:lvl3pPr marL="857250" indent="-233363" algn="l" rtl="0" eaLnBrk="1" fontAlgn="base" hangingPunct="1">
              <a:spcBef>
                <a:spcPts val="400"/>
              </a:spcBef>
              <a:spcAft>
                <a:spcPts val="200"/>
              </a:spcAft>
              <a:buClr>
                <a:schemeClr val="accent2"/>
              </a:buClr>
              <a:buFont typeface="Lucida Grande"/>
              <a:buChar char="−"/>
              <a:defRPr sz="1600" kern="1200">
                <a:solidFill>
                  <a:schemeClr val="tx1"/>
                </a:solidFill>
                <a:latin typeface="Helvetica"/>
                <a:ea typeface="Helvetica"/>
                <a:cs typeface="Helvetica"/>
              </a:defRPr>
            </a:lvl3pPr>
            <a:lvl4pPr marL="1081088" indent="-223838" algn="l" rtl="0" eaLnBrk="1" fontAlgn="base" hangingPunct="1">
              <a:spcBef>
                <a:spcPts val="400"/>
              </a:spcBef>
              <a:spcAft>
                <a:spcPts val="200"/>
              </a:spcAft>
              <a:buClr>
                <a:schemeClr val="accent2"/>
              </a:buClr>
              <a:buSzPct val="100000"/>
              <a:buFont typeface="Courier New" charset="0"/>
              <a:buChar char="o"/>
              <a:defRPr sz="1600" kern="1200">
                <a:solidFill>
                  <a:schemeClr val="tx1"/>
                </a:solidFill>
                <a:latin typeface="Helvetica"/>
                <a:ea typeface="Helvetica"/>
                <a:cs typeface="Helvetica"/>
              </a:defRPr>
            </a:lvl4pPr>
            <a:lvl5pPr marL="1258888" indent="-177800" algn="l" rtl="0" eaLnBrk="1" fontAlgn="base" hangingPunct="1">
              <a:spcBef>
                <a:spcPts val="400"/>
              </a:spcBef>
              <a:spcAft>
                <a:spcPts val="200"/>
              </a:spcAft>
              <a:buClr>
                <a:schemeClr val="accent2"/>
              </a:buClr>
              <a:buFont typeface="Arial" charset="0"/>
              <a:buChar char="»"/>
              <a:defRPr sz="1600" kern="1200">
                <a:solidFill>
                  <a:schemeClr val="tx1"/>
                </a:solidFill>
                <a:latin typeface="Helvetica"/>
                <a:ea typeface="Helvetic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Shared with non-fleet users</a:t>
            </a:r>
          </a:p>
          <a:p>
            <a:r>
              <a:rPr lang="en-US" sz="1600" dirty="0" smtClean="0"/>
              <a:t>Requires RFID</a:t>
            </a:r>
          </a:p>
          <a:p>
            <a:r>
              <a:rPr lang="en-US" sz="1600" dirty="0" smtClean="0"/>
              <a:t>Fleet &amp; Driver accounts accepted</a:t>
            </a:r>
          </a:p>
          <a:p>
            <a:r>
              <a:rPr lang="en-US" sz="1600" dirty="0" smtClean="0"/>
              <a:t>Driver &amp; Fleet access control</a:t>
            </a:r>
            <a:endParaRPr lang="en-US" sz="1600" dirty="0"/>
          </a:p>
        </p:txBody>
      </p:sp>
      <p:sp>
        <p:nvSpPr>
          <p:cNvPr id="11" name="Content Placeholder 8"/>
          <p:cNvSpPr txBox="1">
            <a:spLocks/>
          </p:cNvSpPr>
          <p:nvPr/>
        </p:nvSpPr>
        <p:spPr bwMode="auto">
          <a:xfrm>
            <a:off x="1908728" y="3757321"/>
            <a:ext cx="986872" cy="94802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88925" indent="-288925" algn="l" rtl="0" eaLnBrk="1" fontAlgn="base" hangingPunct="1">
              <a:spcBef>
                <a:spcPts val="600"/>
              </a:spcBef>
              <a:spcAft>
                <a:spcPts val="200"/>
              </a:spcAft>
              <a:buClr>
                <a:schemeClr val="accent2"/>
              </a:buClr>
              <a:buSzPct val="100000"/>
              <a:buFont typeface="Arial Bold"/>
              <a:buChar char="+"/>
              <a:defRPr sz="2000" kern="1200">
                <a:solidFill>
                  <a:schemeClr val="tx1"/>
                </a:solidFill>
                <a:latin typeface="Helvetica"/>
                <a:ea typeface="Helvetica"/>
                <a:cs typeface="Helvetica"/>
              </a:defRPr>
            </a:lvl1pPr>
            <a:lvl2pPr marL="568325" indent="-222250" algn="l" rtl="0" eaLnBrk="1" fontAlgn="base" hangingPunct="1">
              <a:spcBef>
                <a:spcPts val="300"/>
              </a:spcBef>
              <a:spcAft>
                <a:spcPts val="200"/>
              </a:spcAft>
              <a:buClr>
                <a:schemeClr val="accent2"/>
              </a:buClr>
              <a:buFont typeface="Lucida Grande"/>
              <a:buChar char="•"/>
              <a:defRPr sz="1800" kern="1200">
                <a:solidFill>
                  <a:schemeClr val="tx1"/>
                </a:solidFill>
                <a:latin typeface="Helvetica"/>
                <a:ea typeface="Helvetica"/>
                <a:cs typeface="Helvetica"/>
              </a:defRPr>
            </a:lvl2pPr>
            <a:lvl3pPr marL="857250" indent="-233363" algn="l" rtl="0" eaLnBrk="1" fontAlgn="base" hangingPunct="1">
              <a:spcBef>
                <a:spcPts val="400"/>
              </a:spcBef>
              <a:spcAft>
                <a:spcPts val="200"/>
              </a:spcAft>
              <a:buClr>
                <a:schemeClr val="accent2"/>
              </a:buClr>
              <a:buFont typeface="Lucida Grande"/>
              <a:buChar char="−"/>
              <a:defRPr sz="1600" kern="1200">
                <a:solidFill>
                  <a:schemeClr val="tx1"/>
                </a:solidFill>
                <a:latin typeface="Helvetica"/>
                <a:ea typeface="Helvetica"/>
                <a:cs typeface="Helvetica"/>
              </a:defRPr>
            </a:lvl3pPr>
            <a:lvl4pPr marL="1081088" indent="-223838" algn="l" rtl="0" eaLnBrk="1" fontAlgn="base" hangingPunct="1">
              <a:spcBef>
                <a:spcPts val="400"/>
              </a:spcBef>
              <a:spcAft>
                <a:spcPts val="200"/>
              </a:spcAft>
              <a:buClr>
                <a:schemeClr val="accent2"/>
              </a:buClr>
              <a:buSzPct val="100000"/>
              <a:buFont typeface="Courier New" charset="0"/>
              <a:buChar char="o"/>
              <a:defRPr sz="1600" kern="1200">
                <a:solidFill>
                  <a:schemeClr val="tx1"/>
                </a:solidFill>
                <a:latin typeface="Helvetica"/>
                <a:ea typeface="Helvetica"/>
                <a:cs typeface="Helvetica"/>
              </a:defRPr>
            </a:lvl4pPr>
            <a:lvl5pPr marL="1258888" indent="-177800" algn="l" rtl="0" eaLnBrk="1" fontAlgn="base" hangingPunct="1">
              <a:spcBef>
                <a:spcPts val="400"/>
              </a:spcBef>
              <a:spcAft>
                <a:spcPts val="200"/>
              </a:spcAft>
              <a:buClr>
                <a:schemeClr val="accent2"/>
              </a:buClr>
              <a:buFont typeface="Arial" charset="0"/>
              <a:buChar char="»"/>
              <a:defRPr sz="1600" kern="1200">
                <a:solidFill>
                  <a:schemeClr val="tx1"/>
                </a:solidFill>
                <a:latin typeface="Helvetica"/>
                <a:ea typeface="Helvetic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Power</a:t>
            </a:r>
          </a:p>
          <a:p>
            <a:r>
              <a:rPr lang="en-US" sz="1600" dirty="0" smtClean="0"/>
              <a:t>Data</a:t>
            </a:r>
          </a:p>
        </p:txBody>
      </p:sp>
      <p:sp>
        <p:nvSpPr>
          <p:cNvPr id="12" name="Content Placeholder 8"/>
          <p:cNvSpPr txBox="1">
            <a:spLocks/>
          </p:cNvSpPr>
          <p:nvPr/>
        </p:nvSpPr>
        <p:spPr bwMode="auto">
          <a:xfrm>
            <a:off x="6172200" y="3757321"/>
            <a:ext cx="1752600" cy="94802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88925" indent="-288925" algn="l" rtl="0" eaLnBrk="1" fontAlgn="base" hangingPunct="1">
              <a:spcBef>
                <a:spcPts val="600"/>
              </a:spcBef>
              <a:spcAft>
                <a:spcPts val="200"/>
              </a:spcAft>
              <a:buClr>
                <a:schemeClr val="accent2"/>
              </a:buClr>
              <a:buSzPct val="100000"/>
              <a:buFont typeface="Arial Bold"/>
              <a:buChar char="+"/>
              <a:defRPr sz="2000" kern="1200">
                <a:solidFill>
                  <a:schemeClr val="tx1"/>
                </a:solidFill>
                <a:latin typeface="Helvetica"/>
                <a:ea typeface="Helvetica"/>
                <a:cs typeface="Helvetica"/>
              </a:defRPr>
            </a:lvl1pPr>
            <a:lvl2pPr marL="568325" indent="-222250" algn="l" rtl="0" eaLnBrk="1" fontAlgn="base" hangingPunct="1">
              <a:spcBef>
                <a:spcPts val="300"/>
              </a:spcBef>
              <a:spcAft>
                <a:spcPts val="200"/>
              </a:spcAft>
              <a:buClr>
                <a:schemeClr val="accent2"/>
              </a:buClr>
              <a:buFont typeface="Lucida Grande"/>
              <a:buChar char="•"/>
              <a:defRPr sz="1800" kern="1200">
                <a:solidFill>
                  <a:schemeClr val="tx1"/>
                </a:solidFill>
                <a:latin typeface="Helvetica"/>
                <a:ea typeface="Helvetica"/>
                <a:cs typeface="Helvetica"/>
              </a:defRPr>
            </a:lvl2pPr>
            <a:lvl3pPr marL="857250" indent="-233363" algn="l" rtl="0" eaLnBrk="1" fontAlgn="base" hangingPunct="1">
              <a:spcBef>
                <a:spcPts val="400"/>
              </a:spcBef>
              <a:spcAft>
                <a:spcPts val="200"/>
              </a:spcAft>
              <a:buClr>
                <a:schemeClr val="accent2"/>
              </a:buClr>
              <a:buFont typeface="Lucida Grande"/>
              <a:buChar char="−"/>
              <a:defRPr sz="1600" kern="1200">
                <a:solidFill>
                  <a:schemeClr val="tx1"/>
                </a:solidFill>
                <a:latin typeface="Helvetica"/>
                <a:ea typeface="Helvetica"/>
                <a:cs typeface="Helvetica"/>
              </a:defRPr>
            </a:lvl3pPr>
            <a:lvl4pPr marL="1081088" indent="-223838" algn="l" rtl="0" eaLnBrk="1" fontAlgn="base" hangingPunct="1">
              <a:spcBef>
                <a:spcPts val="400"/>
              </a:spcBef>
              <a:spcAft>
                <a:spcPts val="200"/>
              </a:spcAft>
              <a:buClr>
                <a:schemeClr val="accent2"/>
              </a:buClr>
              <a:buSzPct val="100000"/>
              <a:buFont typeface="Courier New" charset="0"/>
              <a:buChar char="o"/>
              <a:defRPr sz="1600" kern="1200">
                <a:solidFill>
                  <a:schemeClr val="tx1"/>
                </a:solidFill>
                <a:latin typeface="Helvetica"/>
                <a:ea typeface="Helvetica"/>
                <a:cs typeface="Helvetica"/>
              </a:defRPr>
            </a:lvl4pPr>
            <a:lvl5pPr marL="1258888" indent="-177800" algn="l" rtl="0" eaLnBrk="1" fontAlgn="base" hangingPunct="1">
              <a:spcBef>
                <a:spcPts val="400"/>
              </a:spcBef>
              <a:spcAft>
                <a:spcPts val="200"/>
              </a:spcAft>
              <a:buClr>
                <a:schemeClr val="accent2"/>
              </a:buClr>
              <a:buFont typeface="Arial" charset="0"/>
              <a:buChar char="»"/>
              <a:defRPr sz="1600" kern="1200">
                <a:solidFill>
                  <a:schemeClr val="tx1"/>
                </a:solidFill>
                <a:latin typeface="Helvetica"/>
                <a:ea typeface="Helvetic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Commercial</a:t>
            </a:r>
            <a:endParaRPr lang="en-US" sz="1600" dirty="0"/>
          </a:p>
          <a:p>
            <a:r>
              <a:rPr lang="en-US" sz="1600" dirty="0" smtClean="0"/>
              <a:t>Enterprise</a:t>
            </a:r>
          </a:p>
        </p:txBody>
      </p:sp>
      <p:sp>
        <p:nvSpPr>
          <p:cNvPr id="13" name="TextBox 12"/>
          <p:cNvSpPr txBox="1"/>
          <p:nvPr/>
        </p:nvSpPr>
        <p:spPr>
          <a:xfrm>
            <a:off x="3774718" y="3757321"/>
            <a:ext cx="1518364" cy="646331"/>
          </a:xfrm>
          <a:prstGeom prst="rect">
            <a:avLst/>
          </a:prstGeom>
          <a:noFill/>
        </p:spPr>
        <p:txBody>
          <a:bodyPr wrap="none" rtlCol="0">
            <a:spAutoFit/>
          </a:bodyPr>
          <a:lstStyle/>
          <a:p>
            <a:pPr algn="ctr"/>
            <a:r>
              <a:rPr lang="en-US" b="1" dirty="0" smtClean="0">
                <a:solidFill>
                  <a:srgbClr val="546E8F"/>
                </a:solidFill>
              </a:rPr>
              <a:t>Compatible </a:t>
            </a:r>
          </a:p>
          <a:p>
            <a:pPr algn="ctr"/>
            <a:r>
              <a:rPr lang="en-US" b="1" dirty="0" smtClean="0">
                <a:solidFill>
                  <a:srgbClr val="546E8F"/>
                </a:solidFill>
              </a:rPr>
              <a:t>Cloud Plans</a:t>
            </a:r>
            <a:endParaRPr lang="en-US" b="1" dirty="0">
              <a:solidFill>
                <a:srgbClr val="546E8F"/>
              </a:solidFill>
            </a:endParaRPr>
          </a:p>
        </p:txBody>
      </p:sp>
      <p:sp>
        <p:nvSpPr>
          <p:cNvPr id="14" name="TextBox 13"/>
          <p:cNvSpPr txBox="1"/>
          <p:nvPr/>
        </p:nvSpPr>
        <p:spPr>
          <a:xfrm>
            <a:off x="1916589" y="3181350"/>
            <a:ext cx="902811" cy="369332"/>
          </a:xfrm>
          <a:prstGeom prst="rect">
            <a:avLst/>
          </a:prstGeom>
          <a:noFill/>
        </p:spPr>
        <p:txBody>
          <a:bodyPr wrap="none" rtlCol="0">
            <a:spAutoFit/>
          </a:bodyPr>
          <a:lstStyle/>
          <a:p>
            <a:r>
              <a:rPr lang="en-US" b="1">
                <a:solidFill>
                  <a:schemeClr val="accent1"/>
                </a:solidFill>
              </a:rPr>
              <a:t>CPF25</a:t>
            </a:r>
            <a:endParaRPr lang="en-US" b="1" dirty="0">
              <a:solidFill>
                <a:schemeClr val="accent1"/>
              </a:solidFill>
            </a:endParaRPr>
          </a:p>
        </p:txBody>
      </p:sp>
      <p:sp>
        <p:nvSpPr>
          <p:cNvPr id="15" name="TextBox 14"/>
          <p:cNvSpPr txBox="1"/>
          <p:nvPr/>
        </p:nvSpPr>
        <p:spPr>
          <a:xfrm>
            <a:off x="6400800" y="3181350"/>
            <a:ext cx="1005403" cy="369332"/>
          </a:xfrm>
          <a:prstGeom prst="rect">
            <a:avLst/>
          </a:prstGeom>
          <a:noFill/>
        </p:spPr>
        <p:txBody>
          <a:bodyPr wrap="none" rtlCol="0">
            <a:spAutoFit/>
          </a:bodyPr>
          <a:lstStyle/>
          <a:p>
            <a:r>
              <a:rPr lang="en-US" b="1" dirty="0" smtClean="0">
                <a:solidFill>
                  <a:schemeClr val="accent1"/>
                </a:solidFill>
              </a:rPr>
              <a:t>CT4000</a:t>
            </a:r>
            <a:endParaRPr lang="en-US" b="1" dirty="0">
              <a:solidFill>
                <a:schemeClr val="accent1"/>
              </a:solidFill>
            </a:endParaRPr>
          </a:p>
        </p:txBody>
      </p:sp>
    </p:spTree>
    <p:extLst>
      <p:ext uri="{BB962C8B-B14F-4D97-AF65-F5344CB8AC3E}">
        <p14:creationId xmlns:p14="http://schemas.microsoft.com/office/powerpoint/2010/main" val="468784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1"/>
          <p:cNvSpPr>
            <a:spLocks noGrp="1"/>
          </p:cNvSpPr>
          <p:nvPr>
            <p:ph type="title"/>
          </p:nvPr>
        </p:nvSpPr>
        <p:spPr>
          <a:xfrm>
            <a:off x="457200" y="304800"/>
            <a:ext cx="8229600" cy="400050"/>
          </a:xfrm>
        </p:spPr>
        <p:txBody>
          <a:bodyPr/>
          <a:lstStyle/>
          <a:p>
            <a:r>
              <a:rPr lang="en-US" altLang="en-US" smtClean="0">
                <a:ea typeface="ＭＳ Ｐゴシック" panose="020B0600070205080204" pitchFamily="34" charset="-128"/>
              </a:rPr>
              <a:t>Just Introduced - Express Plus Station</a:t>
            </a:r>
          </a:p>
        </p:txBody>
      </p:sp>
      <p:sp>
        <p:nvSpPr>
          <p:cNvPr id="28675" name="Content Placeholder 12"/>
          <p:cNvSpPr>
            <a:spLocks noGrp="1"/>
          </p:cNvSpPr>
          <p:nvPr>
            <p:ph idx="1"/>
          </p:nvPr>
        </p:nvSpPr>
        <p:spPr>
          <a:xfrm>
            <a:off x="312738" y="800100"/>
            <a:ext cx="5462587" cy="3600450"/>
          </a:xfrm>
        </p:spPr>
        <p:txBody>
          <a:bodyPr/>
          <a:lstStyle/>
          <a:p>
            <a:r>
              <a:rPr lang="en-US" altLang="en-US" sz="1400" b="1" dirty="0" smtClean="0">
                <a:ea typeface="ＭＳ Ｐゴシック" panose="020B0600070205080204" pitchFamily="34" charset="-128"/>
              </a:rPr>
              <a:t>Power Capabilities</a:t>
            </a:r>
          </a:p>
          <a:p>
            <a:pPr lvl="1"/>
            <a:r>
              <a:rPr lang="en-US" altLang="en-US" sz="1200" dirty="0" smtClean="0">
                <a:ea typeface="Arial" panose="020B0604020202020204" pitchFamily="34" charset="0"/>
                <a:cs typeface="Arial" panose="020B0604020202020204" pitchFamily="34" charset="0"/>
              </a:rPr>
              <a:t>Standalone supports 2 power modules to deliver up to </a:t>
            </a:r>
            <a:r>
              <a:rPr lang="en-US" altLang="en-US" sz="1200" b="1" dirty="0" smtClean="0">
                <a:ea typeface="Arial" panose="020B0604020202020204" pitchFamily="34" charset="0"/>
                <a:cs typeface="Arial" panose="020B0604020202020204" pitchFamily="34" charset="0"/>
              </a:rPr>
              <a:t>62.5 kW</a:t>
            </a:r>
          </a:p>
          <a:p>
            <a:pPr lvl="1"/>
            <a:r>
              <a:rPr lang="en-US" altLang="en-US" sz="1200" dirty="0" smtClean="0">
                <a:ea typeface="Arial" panose="020B0604020202020204" pitchFamily="34" charset="0"/>
                <a:cs typeface="Arial" panose="020B0604020202020204" pitchFamily="34" charset="0"/>
              </a:rPr>
              <a:t>Two stations can share power for 125kW available to either</a:t>
            </a:r>
          </a:p>
          <a:p>
            <a:pPr lvl="1"/>
            <a:r>
              <a:rPr lang="en-US" altLang="en-US" sz="1200" dirty="0" smtClean="0">
                <a:ea typeface="Arial" panose="020B0604020202020204" pitchFamily="34" charset="0"/>
                <a:cs typeface="Arial" panose="020B0604020202020204" pitchFamily="34" charset="0"/>
              </a:rPr>
              <a:t>Power level can be augmented by sharing with nearby Power Cube with up to 16 more modules</a:t>
            </a:r>
          </a:p>
          <a:p>
            <a:pPr lvl="1"/>
            <a:r>
              <a:rPr lang="en-US" altLang="en-US" sz="1200" dirty="0" smtClean="0">
                <a:ea typeface="Arial" panose="020B0604020202020204" pitchFamily="34" charset="0"/>
                <a:cs typeface="Arial" panose="020B0604020202020204" pitchFamily="34" charset="0"/>
              </a:rPr>
              <a:t>Capable of 400 A max @ 1000 V max (up to 400 kW output!)</a:t>
            </a:r>
          </a:p>
          <a:p>
            <a:r>
              <a:rPr lang="en-US" altLang="en-US" sz="1400" b="1" dirty="0" smtClean="0">
                <a:ea typeface="ＭＳ Ｐゴシック" panose="020B0600070205080204" pitchFamily="34" charset="-128"/>
              </a:rPr>
              <a:t>Aesthetically pleasing, functional design</a:t>
            </a:r>
          </a:p>
          <a:p>
            <a:pPr lvl="1"/>
            <a:r>
              <a:rPr lang="en-US" altLang="en-US" sz="1200" dirty="0" smtClean="0">
                <a:ea typeface="Arial" panose="020B0604020202020204" pitchFamily="34" charset="0"/>
                <a:cs typeface="Arial" panose="020B0604020202020204" pitchFamily="34" charset="0"/>
              </a:rPr>
              <a:t>Dual Displays (10” LCD w/touch for interaction, 20” LED display for status/notification)</a:t>
            </a:r>
          </a:p>
          <a:p>
            <a:pPr lvl="1"/>
            <a:r>
              <a:rPr lang="en-US" altLang="en-US" sz="1200" dirty="0" smtClean="0">
                <a:ea typeface="Arial" panose="020B0604020202020204" pitchFamily="34" charset="0"/>
                <a:cs typeface="Arial" panose="020B0604020202020204" pitchFamily="34" charset="0"/>
              </a:rPr>
              <a:t>Light weight, flexible, liquid-cooled cables with cable management</a:t>
            </a:r>
          </a:p>
          <a:p>
            <a:pPr lvl="1"/>
            <a:r>
              <a:rPr lang="en-US" altLang="en-US" sz="1200" dirty="0" smtClean="0">
                <a:ea typeface="Arial" panose="020B0604020202020204" pitchFamily="34" charset="0"/>
                <a:cs typeface="Arial" panose="020B0604020202020204" pitchFamily="34" charset="0"/>
              </a:rPr>
              <a:t>1 to 3 Connectors from the following types: CCS Type1, CCS Type2, </a:t>
            </a:r>
            <a:r>
              <a:rPr lang="en-US" altLang="en-US" sz="1200" dirty="0" err="1" smtClean="0">
                <a:ea typeface="Arial" panose="020B0604020202020204" pitchFamily="34" charset="0"/>
                <a:cs typeface="Arial" panose="020B0604020202020204" pitchFamily="34" charset="0"/>
              </a:rPr>
              <a:t>CHAdeMO</a:t>
            </a:r>
            <a:r>
              <a:rPr lang="en-US" altLang="en-US" sz="1200" dirty="0" smtClean="0">
                <a:ea typeface="Arial" panose="020B0604020202020204" pitchFamily="34" charset="0"/>
                <a:cs typeface="Arial" panose="020B0604020202020204" pitchFamily="34" charset="0"/>
              </a:rPr>
              <a:t>, GB, and others on an as needed basis</a:t>
            </a:r>
          </a:p>
          <a:p>
            <a:r>
              <a:rPr lang="en-US" altLang="en-US" sz="1400" b="1" dirty="0" smtClean="0">
                <a:ea typeface="ＭＳ Ｐゴシック" panose="020B0600070205080204" pitchFamily="34" charset="-128"/>
              </a:rPr>
              <a:t>Future Proof Technology</a:t>
            </a:r>
          </a:p>
          <a:p>
            <a:pPr lvl="1"/>
            <a:r>
              <a:rPr lang="en-US" altLang="en-US" sz="1200" dirty="0" smtClean="0">
                <a:ea typeface="Arial" panose="020B0604020202020204" pitchFamily="34" charset="0"/>
                <a:cs typeface="Arial" panose="020B0604020202020204" pitchFamily="34" charset="0"/>
              </a:rPr>
              <a:t>Add power cube with more shared power when needed</a:t>
            </a:r>
          </a:p>
          <a:p>
            <a:pPr lvl="1"/>
            <a:r>
              <a:rPr lang="en-US" altLang="en-US" sz="1200" dirty="0" smtClean="0">
                <a:ea typeface="Arial" panose="020B0604020202020204" pitchFamily="34" charset="0"/>
                <a:cs typeface="Arial" panose="020B0604020202020204" pitchFamily="34" charset="0"/>
              </a:rPr>
              <a:t>Minimum of 250 RPH up to 5x as new EV’s technology allows</a:t>
            </a:r>
            <a:endParaRPr lang="en-US" altLang="en-US" sz="1200" dirty="0" smtClean="0">
              <a:ea typeface="Arial" panose="020B0604020202020204" pitchFamily="34" charset="0"/>
              <a:cs typeface="Arial" panose="020B0604020202020204" pitchFamily="34" charset="0"/>
            </a:endParaRPr>
          </a:p>
          <a:p>
            <a:pPr lvl="1"/>
            <a:r>
              <a:rPr lang="en-US" altLang="en-US" sz="1200" dirty="0" smtClean="0">
                <a:ea typeface="Arial" panose="020B0604020202020204" pitchFamily="34" charset="0"/>
                <a:cs typeface="Arial" panose="020B0604020202020204" pitchFamily="34" charset="0"/>
              </a:rPr>
              <a:t>License plate detection, occupancy detection, vehicle identification etc.</a:t>
            </a:r>
          </a:p>
        </p:txBody>
      </p:sp>
      <p:sp>
        <p:nvSpPr>
          <p:cNvPr id="286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405A5AD-2E49-4CD8-A8FA-19715181F6BE}" type="slidenum">
              <a:rPr lang="en-US" altLang="en-US" smtClean="0"/>
              <a:pPr/>
              <a:t>13</a:t>
            </a:fld>
            <a:endParaRPr lang="en-US" altLang="en-US" smtClean="0"/>
          </a:p>
        </p:txBody>
      </p:sp>
      <p:pic>
        <p:nvPicPr>
          <p:cNvPr id="28677" name="Picture 7"/>
          <p:cNvPicPr>
            <a:picLocks noChangeAspect="1"/>
          </p:cNvPicPr>
          <p:nvPr/>
        </p:nvPicPr>
        <p:blipFill>
          <a:blip r:embed="rId3">
            <a:extLst>
              <a:ext uri="{28A0092B-C50C-407E-A947-70E740481C1C}">
                <a14:useLocalDpi xmlns:a14="http://schemas.microsoft.com/office/drawing/2010/main" val="0"/>
              </a:ext>
            </a:extLst>
          </a:blip>
          <a:srcRect l="18843"/>
          <a:stretch>
            <a:fillRect/>
          </a:stretch>
        </p:blipFill>
        <p:spPr bwMode="auto">
          <a:xfrm>
            <a:off x="5948363" y="781050"/>
            <a:ext cx="1409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8063" y="781050"/>
            <a:ext cx="1674812"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2038" y="2949575"/>
            <a:ext cx="153987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8975" y="2952750"/>
            <a:ext cx="1546225"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058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ChargePoint Vehicle and Station Data and Reporting</a:t>
            </a:r>
            <a:endParaRPr lang="en-US" dirty="0"/>
          </a:p>
        </p:txBody>
      </p:sp>
      <p:sp>
        <p:nvSpPr>
          <p:cNvPr id="6" name="Content Placeholder 5"/>
          <p:cNvSpPr>
            <a:spLocks noGrp="1"/>
          </p:cNvSpPr>
          <p:nvPr>
            <p:ph sz="half" idx="1"/>
          </p:nvPr>
        </p:nvSpPr>
        <p:spPr>
          <a:xfrm>
            <a:off x="485386" y="1168251"/>
            <a:ext cx="5086594" cy="3257550"/>
          </a:xfrm>
        </p:spPr>
        <p:txBody>
          <a:bodyPr>
            <a:normAutofit/>
          </a:bodyPr>
          <a:lstStyle/>
          <a:p>
            <a:pPr marL="0" indent="0">
              <a:buNone/>
            </a:pPr>
            <a:r>
              <a:rPr lang="en-US" sz="2600" dirty="0" smtClean="0"/>
              <a:t>Measuring Success</a:t>
            </a:r>
            <a:endParaRPr lang="en-US" dirty="0"/>
          </a:p>
          <a:p>
            <a:r>
              <a:rPr lang="en-US" dirty="0" smtClean="0"/>
              <a:t>Energy </a:t>
            </a:r>
            <a:r>
              <a:rPr lang="en-US" dirty="0"/>
              <a:t>use (</a:t>
            </a:r>
            <a:r>
              <a:rPr lang="en-US" dirty="0" smtClean="0"/>
              <a:t>kWh) and cost </a:t>
            </a:r>
          </a:p>
          <a:p>
            <a:r>
              <a:rPr lang="en-US" dirty="0" smtClean="0"/>
              <a:t>Peak Power Load</a:t>
            </a:r>
            <a:r>
              <a:rPr lang="en-US" dirty="0"/>
              <a:t>, Average </a:t>
            </a:r>
            <a:r>
              <a:rPr lang="en-US" dirty="0" smtClean="0"/>
              <a:t>Power Load </a:t>
            </a:r>
            <a:r>
              <a:rPr lang="en-US" dirty="0"/>
              <a:t>(kW)</a:t>
            </a:r>
          </a:p>
          <a:p>
            <a:r>
              <a:rPr lang="en-US" dirty="0"/>
              <a:t>GHG Avoidance and Gasoline Savings</a:t>
            </a:r>
          </a:p>
          <a:p>
            <a:r>
              <a:rPr lang="en-US" dirty="0" smtClean="0"/>
              <a:t>Utilization of stations</a:t>
            </a:r>
            <a:endParaRPr lang="en-US" dirty="0"/>
          </a:p>
          <a:p>
            <a:r>
              <a:rPr lang="en-US" dirty="0" smtClean="0"/>
              <a:t>Peak occupancy of stations</a:t>
            </a:r>
            <a:endParaRPr lang="en-US" dirty="0"/>
          </a:p>
          <a:p>
            <a:r>
              <a:rPr lang="en-US" dirty="0" smtClean="0"/>
              <a:t>Charging session duration</a:t>
            </a:r>
            <a:endParaRPr lang="en-US" dirty="0"/>
          </a:p>
          <a:p>
            <a:r>
              <a:rPr lang="en-US" dirty="0"/>
              <a:t>Detailed </a:t>
            </a:r>
            <a:r>
              <a:rPr lang="en-US" dirty="0" smtClean="0"/>
              <a:t>transaction data</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14</a:t>
            </a:fld>
            <a:endParaRPr lang="en-US"/>
          </a:p>
        </p:txBody>
      </p:sp>
      <p:pic>
        <p:nvPicPr>
          <p:cNvPr id="24" name="Content Placeholder 1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89151" y="1123950"/>
            <a:ext cx="1347612" cy="765443"/>
          </a:xfrm>
          <a:ln>
            <a:solidFill>
              <a:schemeClr val="tx1"/>
            </a:solidFill>
          </a:ln>
        </p:spPr>
      </p:pic>
      <p:pic>
        <p:nvPicPr>
          <p:cNvPr id="30"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177254" y="1450660"/>
            <a:ext cx="1447800" cy="822350"/>
          </a:xfrm>
          <a:prstGeom prst="rect">
            <a:avLst/>
          </a:prstGeom>
          <a:noFill/>
          <a:ln w="9525">
            <a:solidFill>
              <a:schemeClr val="tx1"/>
            </a:solidFill>
            <a:miter lim="800000"/>
            <a:headEnd/>
            <a:tailEnd/>
          </a:ln>
        </p:spPr>
      </p:pic>
      <p:pic>
        <p:nvPicPr>
          <p:cNvPr id="32" name="Content Placeholder 11"/>
          <p:cNvPicPr>
            <a:picLocks noChangeAspect="1"/>
          </p:cNvPicPr>
          <p:nvPr/>
        </p:nvPicPr>
        <p:blipFill>
          <a:blip r:embed="rId5"/>
          <a:stretch>
            <a:fillRect/>
          </a:stretch>
        </p:blipFill>
        <p:spPr bwMode="auto">
          <a:xfrm>
            <a:off x="5684289" y="2075376"/>
            <a:ext cx="1352473" cy="706147"/>
          </a:xfrm>
          <a:prstGeom prst="rect">
            <a:avLst/>
          </a:prstGeom>
          <a:noFill/>
          <a:ln w="9525">
            <a:solidFill>
              <a:schemeClr val="tx1"/>
            </a:solidFill>
            <a:miter lim="800000"/>
            <a:headEnd/>
            <a:tailEnd/>
          </a:ln>
        </p:spPr>
      </p:pic>
      <p:pic>
        <p:nvPicPr>
          <p:cNvPr id="33" name="Content Placeholder 7"/>
          <p:cNvPicPr>
            <a:picLocks noChangeAspect="1"/>
          </p:cNvPicPr>
          <p:nvPr/>
        </p:nvPicPr>
        <p:blipFill>
          <a:blip r:embed="rId6"/>
          <a:stretch>
            <a:fillRect/>
          </a:stretch>
        </p:blipFill>
        <p:spPr bwMode="auto">
          <a:xfrm>
            <a:off x="7177255" y="3523311"/>
            <a:ext cx="1447800" cy="691387"/>
          </a:xfrm>
          <a:prstGeom prst="rect">
            <a:avLst/>
          </a:prstGeom>
          <a:noFill/>
          <a:ln w="9525">
            <a:solidFill>
              <a:schemeClr val="tx1"/>
            </a:solidFill>
            <a:miter lim="800000"/>
            <a:headEnd/>
            <a:tailEnd/>
          </a:ln>
        </p:spPr>
      </p:pic>
      <p:pic>
        <p:nvPicPr>
          <p:cNvPr id="34" name="Content Placeholder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7177254" y="2462945"/>
            <a:ext cx="1447800" cy="855650"/>
          </a:xfrm>
          <a:prstGeom prst="rect">
            <a:avLst/>
          </a:prstGeom>
          <a:noFill/>
          <a:ln w="9525">
            <a:solidFill>
              <a:schemeClr val="tx1"/>
            </a:solidFill>
            <a:miter lim="800000"/>
            <a:headEnd/>
            <a:tailEnd/>
          </a:ln>
        </p:spPr>
      </p:pic>
      <p:pic>
        <p:nvPicPr>
          <p:cNvPr id="35" name="Content Placeholder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5684288" y="2967527"/>
            <a:ext cx="1352473" cy="799311"/>
          </a:xfrm>
          <a:prstGeom prst="rect">
            <a:avLst/>
          </a:prstGeom>
          <a:noFill/>
          <a:ln w="9525">
            <a:solidFill>
              <a:schemeClr val="tx1"/>
            </a:solidFill>
            <a:miter lim="800000"/>
            <a:headEnd/>
            <a:tailEnd/>
          </a:ln>
        </p:spPr>
      </p:pic>
      <p:pic>
        <p:nvPicPr>
          <p:cNvPr id="36" name="Picture 4" descr="ttp://www.sogosurvey.com/static/sogo_resp_images/tat_resp_images/manageimg/export-to-exce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14100" y="4102249"/>
            <a:ext cx="538538" cy="323552"/>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2" descr="http://cdn1.softproject.onlinebusiness.cc/files/en_sp/en_Adapters/Protocols%20and%20services/WebService-SOAP.jpg"/>
          <p:cNvPicPr>
            <a:picLocks noChangeAspect="1" noChangeArrowheads="1"/>
          </p:cNvPicPr>
          <p:nvPr/>
        </p:nvPicPr>
        <p:blipFill>
          <a:blip r:embed="rId10" cstate="print">
            <a:duotone>
              <a:prstClr val="black"/>
              <a:srgbClr val="5A7E96">
                <a:tint val="45000"/>
                <a:satMod val="400000"/>
              </a:srgbClr>
            </a:duotone>
            <a:extLst>
              <a:ext uri="{28A0092B-C50C-407E-A947-70E740481C1C}">
                <a14:useLocalDpi xmlns:a14="http://schemas.microsoft.com/office/drawing/2010/main" val="0"/>
              </a:ext>
            </a:extLst>
          </a:blip>
          <a:srcRect/>
          <a:stretch>
            <a:fillRect/>
          </a:stretch>
        </p:blipFill>
        <p:spPr bwMode="auto">
          <a:xfrm>
            <a:off x="5727764" y="4017164"/>
            <a:ext cx="493722" cy="49372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1066800" y="4264025"/>
            <a:ext cx="4267531" cy="400110"/>
          </a:xfrm>
          <a:prstGeom prst="rect">
            <a:avLst/>
          </a:prstGeom>
        </p:spPr>
        <p:txBody>
          <a:bodyPr wrap="none">
            <a:spAutoFit/>
          </a:bodyPr>
          <a:lstStyle/>
          <a:p>
            <a:r>
              <a:rPr lang="en-US" sz="2000" i="1" dirty="0">
                <a:solidFill>
                  <a:schemeClr val="accent2"/>
                </a:solidFill>
                <a:latin typeface="Helvetica"/>
                <a:cs typeface="Helvetica"/>
              </a:rPr>
              <a:t>Integrate data into </a:t>
            </a:r>
            <a:r>
              <a:rPr lang="en-US" sz="2000" i="1" dirty="0" smtClean="0">
                <a:solidFill>
                  <a:schemeClr val="accent2"/>
                </a:solidFill>
                <a:latin typeface="Helvetica"/>
                <a:cs typeface="Helvetica"/>
              </a:rPr>
              <a:t>existing </a:t>
            </a:r>
            <a:r>
              <a:rPr lang="en-US" sz="2000" i="1" dirty="0">
                <a:solidFill>
                  <a:schemeClr val="accent2"/>
                </a:solidFill>
                <a:latin typeface="Helvetica"/>
                <a:cs typeface="Helvetica"/>
              </a:rPr>
              <a:t>systems</a:t>
            </a:r>
          </a:p>
        </p:txBody>
      </p:sp>
    </p:spTree>
    <p:extLst>
      <p:ext uri="{BB962C8B-B14F-4D97-AF65-F5344CB8AC3E}">
        <p14:creationId xmlns:p14="http://schemas.microsoft.com/office/powerpoint/2010/main" val="2510057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15</a:t>
            </a:fld>
            <a:endParaRPr lang="en-US"/>
          </a:p>
        </p:txBody>
      </p:sp>
      <p:pic>
        <p:nvPicPr>
          <p:cNvPr id="1026" name="Picture 2" descr="C:\Users\JRies\AppData\Local\Temp\SNAGHTMLa8d26b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98"/>
            <a:ext cx="6295751" cy="512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5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400110"/>
          </a:xfrm>
        </p:spPr>
        <p:txBody>
          <a:bodyPr/>
          <a:lstStyle/>
          <a:p>
            <a:r>
              <a:rPr lang="en-US" dirty="0" smtClean="0"/>
              <a:t>Energy Management</a:t>
            </a:r>
            <a:endParaRPr lang="en-US" dirty="0"/>
          </a:p>
        </p:txBody>
      </p:sp>
      <p:sp>
        <p:nvSpPr>
          <p:cNvPr id="4" name="Slide Number Placeholder 3"/>
          <p:cNvSpPr>
            <a:spLocks noGrp="1"/>
          </p:cNvSpPr>
          <p:nvPr>
            <p:ph type="sldNum" sz="quarter" idx="10"/>
          </p:nvPr>
        </p:nvSpPr>
        <p:spPr>
          <a:xfrm>
            <a:off x="7696200" y="4781550"/>
            <a:ext cx="1066800" cy="226317"/>
          </a:xfrm>
        </p:spPr>
        <p:txBody>
          <a:bodyPr/>
          <a:lstStyle/>
          <a:p>
            <a:pPr>
              <a:defRPr/>
            </a:pPr>
            <a:fld id="{BFB65967-37EE-4D55-82F8-A6494FD55C33}" type="slidenum">
              <a:rPr lang="en-US" smtClean="0"/>
              <a:pPr>
                <a:defRPr/>
              </a:pPr>
              <a:t>16</a:t>
            </a:fld>
            <a:endParaRPr lang="en-US" dirty="0"/>
          </a:p>
        </p:txBody>
      </p:sp>
      <p:sp>
        <p:nvSpPr>
          <p:cNvPr id="33" name="Rounded Rectangle 32"/>
          <p:cNvSpPr/>
          <p:nvPr/>
        </p:nvSpPr>
        <p:spPr>
          <a:xfrm>
            <a:off x="5700329" y="2466919"/>
            <a:ext cx="487001" cy="630859"/>
          </a:xfrm>
          <a:prstGeom prst="roundRect">
            <a:avLst>
              <a:gd name="adj" fmla="val 7814"/>
            </a:avLst>
          </a:prstGeom>
          <a:solidFill>
            <a:srgbClr val="D0DCE6"/>
          </a:solidFill>
          <a:ln w="6350">
            <a:solidFill>
              <a:srgbClr val="3B6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CE6"/>
              </a:solidFill>
              <a:latin typeface="Helvetica"/>
            </a:endParaRPr>
          </a:p>
        </p:txBody>
      </p:sp>
      <p:cxnSp>
        <p:nvCxnSpPr>
          <p:cNvPr id="35" name="Straight Connector 34"/>
          <p:cNvCxnSpPr/>
          <p:nvPr/>
        </p:nvCxnSpPr>
        <p:spPr>
          <a:xfrm>
            <a:off x="5760950" y="2640578"/>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760950" y="2804422"/>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760950" y="2722500"/>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60950" y="2763461"/>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60950" y="2681539"/>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60950" y="2845383"/>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60950" y="2886344"/>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60950" y="2968266"/>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60950" y="3009227"/>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60950" y="2927305"/>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69672" y="2721599"/>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69672" y="2762560"/>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69672" y="2680638"/>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69672" y="2844482"/>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69672" y="2885443"/>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69672" y="3008326"/>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69672" y="2926404"/>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5400000">
            <a:off x="6406605" y="2120256"/>
            <a:ext cx="424790" cy="62070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rot="5400000">
            <a:off x="6114665" y="2247732"/>
            <a:ext cx="424788" cy="365760"/>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31" name="Picture 30" descr="PNGs_Double_st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1214" y="2110527"/>
            <a:ext cx="182880" cy="466215"/>
          </a:xfrm>
          <a:prstGeom prst="rect">
            <a:avLst/>
          </a:prstGeom>
        </p:spPr>
      </p:pic>
      <p:pic>
        <p:nvPicPr>
          <p:cNvPr id="34" name="Picture 33" descr="PNGs_Double_st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8956" y="2108402"/>
            <a:ext cx="182880" cy="466215"/>
          </a:xfrm>
          <a:prstGeom prst="rect">
            <a:avLst/>
          </a:prstGeom>
        </p:spPr>
      </p:pic>
      <p:sp>
        <p:nvSpPr>
          <p:cNvPr id="7" name="Rectangle 6"/>
          <p:cNvSpPr/>
          <p:nvPr/>
        </p:nvSpPr>
        <p:spPr>
          <a:xfrm>
            <a:off x="7047691" y="2048219"/>
            <a:ext cx="903312" cy="584776"/>
          </a:xfrm>
          <a:prstGeom prst="rect">
            <a:avLst/>
          </a:prstGeom>
        </p:spPr>
        <p:txBody>
          <a:bodyPr wrap="none">
            <a:spAutoFit/>
          </a:bodyPr>
          <a:lstStyle/>
          <a:p>
            <a:r>
              <a:rPr lang="en-US" sz="1600" dirty="0" smtClean="0">
                <a:solidFill>
                  <a:schemeClr val="tx2"/>
                </a:solidFill>
                <a:latin typeface="Helvetica"/>
                <a:cs typeface="Helvetica"/>
              </a:rPr>
              <a:t>Share a </a:t>
            </a:r>
          </a:p>
          <a:p>
            <a:r>
              <a:rPr lang="en-US" sz="1600" dirty="0" smtClean="0">
                <a:solidFill>
                  <a:schemeClr val="tx2"/>
                </a:solidFill>
                <a:latin typeface="Helvetica"/>
                <a:cs typeface="Helvetica"/>
              </a:rPr>
              <a:t>circuit</a:t>
            </a:r>
            <a:endParaRPr lang="en-US" sz="1600" dirty="0">
              <a:solidFill>
                <a:schemeClr val="tx2"/>
              </a:solidFill>
              <a:latin typeface="Helvetica"/>
              <a:cs typeface="Helvetica"/>
            </a:endParaRPr>
          </a:p>
        </p:txBody>
      </p:sp>
      <p:grpSp>
        <p:nvGrpSpPr>
          <p:cNvPr id="42" name="Group 41"/>
          <p:cNvGrpSpPr/>
          <p:nvPr/>
        </p:nvGrpSpPr>
        <p:grpSpPr>
          <a:xfrm>
            <a:off x="5674205" y="3813273"/>
            <a:ext cx="487001" cy="630859"/>
            <a:chOff x="6721179" y="1788491"/>
            <a:chExt cx="487001" cy="630859"/>
          </a:xfrm>
        </p:grpSpPr>
        <p:sp>
          <p:nvSpPr>
            <p:cNvPr id="43" name="Rounded Rectangle 42"/>
            <p:cNvSpPr/>
            <p:nvPr/>
          </p:nvSpPr>
          <p:spPr>
            <a:xfrm>
              <a:off x="6721179" y="1788491"/>
              <a:ext cx="487001" cy="630859"/>
            </a:xfrm>
            <a:prstGeom prst="roundRect">
              <a:avLst>
                <a:gd name="adj" fmla="val 7814"/>
              </a:avLst>
            </a:prstGeom>
            <a:solidFill>
              <a:srgbClr val="D0DCE6"/>
            </a:solidFill>
            <a:ln w="6350">
              <a:solidFill>
                <a:srgbClr val="3B6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CE6"/>
                </a:solidFill>
                <a:latin typeface="Helvetica"/>
              </a:endParaRPr>
            </a:p>
          </p:txBody>
        </p:sp>
        <p:cxnSp>
          <p:nvCxnSpPr>
            <p:cNvPr id="44" name="Straight Connector 43"/>
            <p:cNvCxnSpPr/>
            <p:nvPr/>
          </p:nvCxnSpPr>
          <p:spPr>
            <a:xfrm>
              <a:off x="6781800" y="1962150"/>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781800" y="2125994"/>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781800" y="2044072"/>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781800" y="2085033"/>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781800" y="2003111"/>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781800" y="2166955"/>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781800" y="2207916"/>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781800" y="2289838"/>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781800" y="2330799"/>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781800" y="2248877"/>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990522" y="1961249"/>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90522" y="2125093"/>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90522" y="2043171"/>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90522" y="2084132"/>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90522" y="2002210"/>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90522" y="2166054"/>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990522" y="2207015"/>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990522" y="2288937"/>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990522" y="2329898"/>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990522" y="2247976"/>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grpSp>
      <p:cxnSp>
        <p:nvCxnSpPr>
          <p:cNvPr id="64" name="Elbow Connector 63"/>
          <p:cNvCxnSpPr/>
          <p:nvPr/>
        </p:nvCxnSpPr>
        <p:spPr>
          <a:xfrm rot="5400000">
            <a:off x="7011935" y="1494454"/>
            <a:ext cx="424788" cy="2194560"/>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65" name="Picture 64" descr="PNGs_Double_st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570" y="2262927"/>
            <a:ext cx="182880" cy="466215"/>
          </a:xfrm>
          <a:prstGeom prst="rect">
            <a:avLst/>
          </a:prstGeom>
        </p:spPr>
      </p:pic>
      <p:cxnSp>
        <p:nvCxnSpPr>
          <p:cNvPr id="67" name="Elbow Connector 66"/>
          <p:cNvCxnSpPr/>
          <p:nvPr/>
        </p:nvCxnSpPr>
        <p:spPr>
          <a:xfrm rot="5400000">
            <a:off x="7130076" y="1478263"/>
            <a:ext cx="424788" cy="2560320"/>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68" name="Picture 67" descr="PNGs_Double_st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589" y="2419068"/>
            <a:ext cx="182880" cy="466215"/>
          </a:xfrm>
          <a:prstGeom prst="rect">
            <a:avLst/>
          </a:prstGeom>
        </p:spPr>
      </p:pic>
      <p:cxnSp>
        <p:nvCxnSpPr>
          <p:cNvPr id="19" name="Straight Connector 18"/>
          <p:cNvCxnSpPr/>
          <p:nvPr/>
        </p:nvCxnSpPr>
        <p:spPr>
          <a:xfrm>
            <a:off x="5969672" y="2639677"/>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69672" y="2803521"/>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69672" y="2967365"/>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6301486" y="2959944"/>
            <a:ext cx="1766498" cy="338554"/>
          </a:xfrm>
          <a:prstGeom prst="rect">
            <a:avLst/>
          </a:prstGeom>
        </p:spPr>
        <p:txBody>
          <a:bodyPr wrap="square">
            <a:spAutoFit/>
          </a:bodyPr>
          <a:lstStyle/>
          <a:p>
            <a:pPr algn="r"/>
            <a:r>
              <a:rPr lang="en-US" sz="1600" dirty="0" smtClean="0">
                <a:solidFill>
                  <a:schemeClr val="tx2"/>
                </a:solidFill>
                <a:latin typeface="Helvetica"/>
                <a:cs typeface="Helvetica"/>
              </a:rPr>
              <a:t>Share a panel</a:t>
            </a:r>
            <a:endParaRPr lang="en-US" sz="1600" dirty="0">
              <a:solidFill>
                <a:schemeClr val="tx2"/>
              </a:solidFill>
              <a:latin typeface="Helvetica"/>
              <a:cs typeface="Helvetica"/>
            </a:endParaRPr>
          </a:p>
        </p:txBody>
      </p:sp>
      <p:sp>
        <p:nvSpPr>
          <p:cNvPr id="70" name="Rounded Rectangle 69"/>
          <p:cNvSpPr/>
          <p:nvPr/>
        </p:nvSpPr>
        <p:spPr>
          <a:xfrm>
            <a:off x="5674205" y="3813273"/>
            <a:ext cx="487001" cy="630859"/>
          </a:xfrm>
          <a:prstGeom prst="roundRect">
            <a:avLst>
              <a:gd name="adj" fmla="val 7814"/>
            </a:avLst>
          </a:prstGeom>
          <a:solidFill>
            <a:srgbClr val="D0DCE6"/>
          </a:solidFill>
          <a:ln w="6350">
            <a:solidFill>
              <a:srgbClr val="3B6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CE6"/>
              </a:solidFill>
              <a:latin typeface="Helvetica"/>
            </a:endParaRPr>
          </a:p>
        </p:txBody>
      </p:sp>
      <p:cxnSp>
        <p:nvCxnSpPr>
          <p:cNvPr id="71" name="Straight Connector 70"/>
          <p:cNvCxnSpPr/>
          <p:nvPr/>
        </p:nvCxnSpPr>
        <p:spPr>
          <a:xfrm>
            <a:off x="5734826" y="3986932"/>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734826" y="4150776"/>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34826" y="4068854"/>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734826" y="4109815"/>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734826" y="4027893"/>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734826" y="4191737"/>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734826" y="4232698"/>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734826" y="4314620"/>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734826" y="4355581"/>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734826" y="4273659"/>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943548" y="4067953"/>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943548" y="4108914"/>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943548" y="4026992"/>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943548" y="4190836"/>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43548" y="4231797"/>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943548" y="4354680"/>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943548" y="4272758"/>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rot="5400000">
            <a:off x="6380481" y="3466610"/>
            <a:ext cx="424790" cy="62070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rot="5400000">
            <a:off x="6088541" y="3594086"/>
            <a:ext cx="424788" cy="365760"/>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90" name="Picture 89" descr="PNGs_Double_st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5090" y="3456881"/>
            <a:ext cx="182880" cy="466215"/>
          </a:xfrm>
          <a:prstGeom prst="rect">
            <a:avLst/>
          </a:prstGeom>
        </p:spPr>
      </p:pic>
      <p:pic>
        <p:nvPicPr>
          <p:cNvPr id="91" name="Picture 90" descr="PNGs_Double_st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2832" y="3454756"/>
            <a:ext cx="182880" cy="466215"/>
          </a:xfrm>
          <a:prstGeom prst="rect">
            <a:avLst/>
          </a:prstGeom>
        </p:spPr>
      </p:pic>
      <p:cxnSp>
        <p:nvCxnSpPr>
          <p:cNvPr id="93" name="Elbow Connector 92"/>
          <p:cNvCxnSpPr/>
          <p:nvPr/>
        </p:nvCxnSpPr>
        <p:spPr>
          <a:xfrm rot="5400000">
            <a:off x="6993991" y="2830392"/>
            <a:ext cx="424788" cy="2194560"/>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94" name="Picture 93" descr="PNGs_Double_st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5740" y="3609281"/>
            <a:ext cx="182880" cy="466215"/>
          </a:xfrm>
          <a:prstGeom prst="rect">
            <a:avLst/>
          </a:prstGeom>
        </p:spPr>
      </p:pic>
      <p:cxnSp>
        <p:nvCxnSpPr>
          <p:cNvPr id="95" name="Elbow Connector 94"/>
          <p:cNvCxnSpPr/>
          <p:nvPr/>
        </p:nvCxnSpPr>
        <p:spPr>
          <a:xfrm rot="5400000">
            <a:off x="7157907" y="2903707"/>
            <a:ext cx="424788" cy="2468880"/>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96" name="Picture 95" descr="PNGs_Double_st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0759" y="3765422"/>
            <a:ext cx="182880" cy="466215"/>
          </a:xfrm>
          <a:prstGeom prst="rect">
            <a:avLst/>
          </a:prstGeom>
        </p:spPr>
      </p:pic>
      <p:cxnSp>
        <p:nvCxnSpPr>
          <p:cNvPr id="97" name="Straight Connector 96"/>
          <p:cNvCxnSpPr/>
          <p:nvPr/>
        </p:nvCxnSpPr>
        <p:spPr>
          <a:xfrm>
            <a:off x="5943548" y="3986031"/>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943548" y="4149875"/>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943548" y="4313719"/>
            <a:ext cx="182880" cy="0"/>
          </a:xfrm>
          <a:prstGeom prst="line">
            <a:avLst/>
          </a:prstGeom>
          <a:ln w="28575">
            <a:solidFill>
              <a:srgbClr val="3B6E8F"/>
            </a:solidFill>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6334418" y="2057463"/>
            <a:ext cx="1716683" cy="647210"/>
          </a:xfrm>
          <a:prstGeom prst="round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sp>
        <p:nvSpPr>
          <p:cNvPr id="101" name="Rounded Rectangle 100"/>
          <p:cNvSpPr/>
          <p:nvPr/>
        </p:nvSpPr>
        <p:spPr>
          <a:xfrm>
            <a:off x="5611416" y="1982190"/>
            <a:ext cx="3200400" cy="1339873"/>
          </a:xfrm>
          <a:prstGeom prst="round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sp>
        <p:nvSpPr>
          <p:cNvPr id="102" name="Rounded Rectangle 101"/>
          <p:cNvSpPr/>
          <p:nvPr/>
        </p:nvSpPr>
        <p:spPr>
          <a:xfrm>
            <a:off x="5171465" y="1901190"/>
            <a:ext cx="3743935" cy="2651760"/>
          </a:xfrm>
          <a:prstGeom prst="roundRect">
            <a:avLst>
              <a:gd name="adj" fmla="val 6139"/>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sp>
        <p:nvSpPr>
          <p:cNvPr id="103" name="Rectangle 102"/>
          <p:cNvSpPr/>
          <p:nvPr/>
        </p:nvSpPr>
        <p:spPr>
          <a:xfrm>
            <a:off x="6456616" y="4062034"/>
            <a:ext cx="1820236" cy="338554"/>
          </a:xfrm>
          <a:prstGeom prst="rect">
            <a:avLst/>
          </a:prstGeom>
        </p:spPr>
        <p:txBody>
          <a:bodyPr wrap="square">
            <a:spAutoFit/>
          </a:bodyPr>
          <a:lstStyle/>
          <a:p>
            <a:pPr algn="ctr"/>
            <a:r>
              <a:rPr lang="en-US" sz="1600" dirty="0" smtClean="0">
                <a:solidFill>
                  <a:schemeClr val="tx2"/>
                </a:solidFill>
                <a:latin typeface="Helvetica"/>
                <a:cs typeface="Helvetica"/>
              </a:rPr>
              <a:t>Share site power</a:t>
            </a:r>
            <a:endParaRPr lang="en-US" sz="1600" dirty="0">
              <a:solidFill>
                <a:schemeClr val="tx2"/>
              </a:solidFill>
              <a:latin typeface="Helvetica"/>
              <a:cs typeface="Helvetica"/>
            </a:endParaRPr>
          </a:p>
        </p:txBody>
      </p:sp>
      <p:sp>
        <p:nvSpPr>
          <p:cNvPr id="104" name="Rectangle 103"/>
          <p:cNvSpPr/>
          <p:nvPr/>
        </p:nvSpPr>
        <p:spPr>
          <a:xfrm>
            <a:off x="5588459" y="1927561"/>
            <a:ext cx="723275" cy="600164"/>
          </a:xfrm>
          <a:prstGeom prst="rect">
            <a:avLst/>
          </a:prstGeom>
        </p:spPr>
        <p:txBody>
          <a:bodyPr wrap="none">
            <a:spAutoFit/>
          </a:bodyPr>
          <a:lstStyle/>
          <a:p>
            <a:pPr algn="ctr"/>
            <a:r>
              <a:rPr lang="en-US" sz="1100" dirty="0" smtClean="0">
                <a:solidFill>
                  <a:schemeClr val="tx2"/>
                </a:solidFill>
                <a:latin typeface="Helvetica"/>
                <a:cs typeface="Helvetica"/>
              </a:rPr>
              <a:t>Panel</a:t>
            </a:r>
          </a:p>
          <a:p>
            <a:pPr algn="ctr"/>
            <a:r>
              <a:rPr lang="en-US" sz="1100" dirty="0" smtClean="0">
                <a:solidFill>
                  <a:schemeClr val="tx2"/>
                </a:solidFill>
                <a:latin typeface="Helvetica"/>
                <a:cs typeface="Helvetica"/>
              </a:rPr>
              <a:t>400A</a:t>
            </a:r>
          </a:p>
          <a:p>
            <a:pPr algn="ctr"/>
            <a:r>
              <a:rPr lang="en-US" sz="1100" dirty="0" smtClean="0">
                <a:solidFill>
                  <a:schemeClr val="tx2"/>
                </a:solidFill>
                <a:latin typeface="Helvetica"/>
                <a:cs typeface="Helvetica"/>
              </a:rPr>
              <a:t>capacity</a:t>
            </a:r>
            <a:endParaRPr lang="en-US" sz="1100" dirty="0">
              <a:solidFill>
                <a:schemeClr val="tx2"/>
              </a:solidFill>
              <a:latin typeface="Helvetica"/>
              <a:cs typeface="Helvetica"/>
            </a:endParaRPr>
          </a:p>
        </p:txBody>
      </p:sp>
      <p:sp>
        <p:nvSpPr>
          <p:cNvPr id="106" name="Rectangle 105"/>
          <p:cNvSpPr/>
          <p:nvPr/>
        </p:nvSpPr>
        <p:spPr>
          <a:xfrm>
            <a:off x="5111713" y="3156106"/>
            <a:ext cx="761747" cy="646331"/>
          </a:xfrm>
          <a:prstGeom prst="rect">
            <a:avLst/>
          </a:prstGeom>
        </p:spPr>
        <p:txBody>
          <a:bodyPr wrap="none">
            <a:spAutoFit/>
          </a:bodyPr>
          <a:lstStyle/>
          <a:p>
            <a:pPr algn="ctr"/>
            <a:r>
              <a:rPr lang="en-US" sz="1200" dirty="0" smtClean="0">
                <a:solidFill>
                  <a:schemeClr val="tx2"/>
                </a:solidFill>
                <a:latin typeface="Helvetica"/>
                <a:cs typeface="Helvetica"/>
              </a:rPr>
              <a:t>Site</a:t>
            </a:r>
          </a:p>
          <a:p>
            <a:pPr algn="ctr"/>
            <a:r>
              <a:rPr lang="en-US" sz="1200" dirty="0" smtClean="0">
                <a:solidFill>
                  <a:schemeClr val="tx2"/>
                </a:solidFill>
                <a:latin typeface="Helvetica"/>
                <a:cs typeface="Helvetica"/>
              </a:rPr>
              <a:t>800A</a:t>
            </a:r>
          </a:p>
          <a:p>
            <a:pPr algn="ctr"/>
            <a:r>
              <a:rPr lang="en-US" sz="1200" dirty="0" smtClean="0">
                <a:solidFill>
                  <a:schemeClr val="tx2"/>
                </a:solidFill>
                <a:latin typeface="Helvetica"/>
                <a:cs typeface="Helvetica"/>
              </a:rPr>
              <a:t>capacity</a:t>
            </a:r>
            <a:endParaRPr lang="en-US" sz="1200" dirty="0">
              <a:solidFill>
                <a:schemeClr val="tx2"/>
              </a:solidFill>
              <a:latin typeface="Helvetica"/>
              <a:cs typeface="Helvetica"/>
            </a:endParaRPr>
          </a:p>
        </p:txBody>
      </p:sp>
      <p:sp>
        <p:nvSpPr>
          <p:cNvPr id="92" name="Rectangle 91"/>
          <p:cNvSpPr/>
          <p:nvPr/>
        </p:nvSpPr>
        <p:spPr>
          <a:xfrm>
            <a:off x="4485029" y="1158802"/>
            <a:ext cx="4374030" cy="646331"/>
          </a:xfrm>
          <a:prstGeom prst="rect">
            <a:avLst/>
          </a:prstGeom>
        </p:spPr>
        <p:txBody>
          <a:bodyPr wrap="square">
            <a:spAutoFit/>
          </a:bodyPr>
          <a:lstStyle/>
          <a:p>
            <a:pPr algn="ctr"/>
            <a:r>
              <a:rPr lang="en-US" i="1" dirty="0" smtClean="0">
                <a:solidFill>
                  <a:srgbClr val="0070C0"/>
                </a:solidFill>
                <a:latin typeface="Helvetica"/>
                <a:cs typeface="Helvetica"/>
              </a:rPr>
              <a:t>Control</a:t>
            </a:r>
            <a:r>
              <a:rPr lang="en-US" i="1" dirty="0">
                <a:solidFill>
                  <a:srgbClr val="0070C0"/>
                </a:solidFill>
                <a:latin typeface="Helvetica"/>
                <a:cs typeface="Helvetica"/>
              </a:rPr>
              <a:t> </a:t>
            </a:r>
            <a:r>
              <a:rPr lang="en-US" i="1" dirty="0" smtClean="0">
                <a:solidFill>
                  <a:srgbClr val="0070C0"/>
                </a:solidFill>
                <a:latin typeface="Helvetica"/>
                <a:cs typeface="Helvetica"/>
              </a:rPr>
              <a:t>the</a:t>
            </a:r>
            <a:r>
              <a:rPr lang="en-US" i="1" dirty="0" smtClean="0">
                <a:solidFill>
                  <a:schemeClr val="accent6"/>
                </a:solidFill>
                <a:latin typeface="Helvetica"/>
                <a:cs typeface="Helvetica"/>
              </a:rPr>
              <a:t> </a:t>
            </a:r>
            <a:r>
              <a:rPr lang="en-US" i="1" dirty="0" smtClean="0">
                <a:solidFill>
                  <a:srgbClr val="0070C0"/>
                </a:solidFill>
                <a:latin typeface="Helvetica"/>
                <a:cs typeface="Helvetica"/>
              </a:rPr>
              <a:t>flow of power </a:t>
            </a:r>
            <a:br>
              <a:rPr lang="en-US" i="1" dirty="0" smtClean="0">
                <a:solidFill>
                  <a:srgbClr val="0070C0"/>
                </a:solidFill>
                <a:latin typeface="Helvetica"/>
                <a:cs typeface="Helvetica"/>
              </a:rPr>
            </a:br>
            <a:r>
              <a:rPr lang="en-US" i="1" dirty="0" smtClean="0">
                <a:solidFill>
                  <a:srgbClr val="0070C0"/>
                </a:solidFill>
                <a:latin typeface="Helvetica"/>
                <a:cs typeface="Helvetica"/>
              </a:rPr>
              <a:t>at sites with constraints</a:t>
            </a:r>
            <a:endParaRPr lang="en-US" i="1" dirty="0">
              <a:solidFill>
                <a:srgbClr val="0070C0"/>
              </a:solidFill>
              <a:latin typeface="Helvetica"/>
              <a:cs typeface="Helvetica"/>
            </a:endParaRPr>
          </a:p>
        </p:txBody>
      </p:sp>
      <p:pic>
        <p:nvPicPr>
          <p:cNvPr id="105" name="Picture 4" descr="Image result for ul listed energy man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352" y="1158802"/>
            <a:ext cx="847605" cy="702806"/>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 name="Table 5"/>
          <p:cNvGraphicFramePr>
            <a:graphicFrameLocks noGrp="1"/>
          </p:cNvGraphicFramePr>
          <p:nvPr>
            <p:extLst/>
          </p:nvPr>
        </p:nvGraphicFramePr>
        <p:xfrm>
          <a:off x="271375" y="849630"/>
          <a:ext cx="4757825" cy="3931920"/>
        </p:xfrm>
        <a:graphic>
          <a:graphicData uri="http://schemas.openxmlformats.org/drawingml/2006/table">
            <a:tbl>
              <a:tblPr firstRow="1" bandRow="1">
                <a:tableStyleId>{BC89EF96-8CEA-46FF-86C4-4CE0E7609802}</a:tableStyleId>
              </a:tblPr>
              <a:tblGrid>
                <a:gridCol w="1195729">
                  <a:extLst>
                    <a:ext uri="{9D8B030D-6E8A-4147-A177-3AD203B41FA5}">
                      <a16:colId xmlns:a16="http://schemas.microsoft.com/office/drawing/2014/main" val="20000"/>
                    </a:ext>
                  </a:extLst>
                </a:gridCol>
                <a:gridCol w="1686163">
                  <a:extLst>
                    <a:ext uri="{9D8B030D-6E8A-4147-A177-3AD203B41FA5}">
                      <a16:colId xmlns:a16="http://schemas.microsoft.com/office/drawing/2014/main" val="20001"/>
                    </a:ext>
                  </a:extLst>
                </a:gridCol>
                <a:gridCol w="803417">
                  <a:extLst>
                    <a:ext uri="{9D8B030D-6E8A-4147-A177-3AD203B41FA5}">
                      <a16:colId xmlns:a16="http://schemas.microsoft.com/office/drawing/2014/main" val="20002"/>
                    </a:ext>
                  </a:extLst>
                </a:gridCol>
                <a:gridCol w="1072516">
                  <a:extLst>
                    <a:ext uri="{9D8B030D-6E8A-4147-A177-3AD203B41FA5}">
                      <a16:colId xmlns:a16="http://schemas.microsoft.com/office/drawing/2014/main" val="20003"/>
                    </a:ext>
                  </a:extLst>
                </a:gridCol>
              </a:tblGrid>
              <a:tr h="276375">
                <a:tc rowSpan="2">
                  <a:txBody>
                    <a:bodyPr/>
                    <a:lstStyle/>
                    <a:p>
                      <a:pPr algn="ctr"/>
                      <a:r>
                        <a:rPr lang="en-US" sz="1400" dirty="0" smtClean="0"/>
                        <a:t>Feature</a:t>
                      </a:r>
                      <a:endParaRPr lang="en-US" sz="1400" dirty="0"/>
                    </a:p>
                  </a:txBody>
                  <a:tcPr anchor="ctr"/>
                </a:tc>
                <a:tc rowSpan="2">
                  <a:txBody>
                    <a:bodyPr/>
                    <a:lstStyle/>
                    <a:p>
                      <a:pPr algn="ctr"/>
                      <a:r>
                        <a:rPr lang="en-US" sz="1400" dirty="0" smtClean="0"/>
                        <a:t>Description</a:t>
                      </a:r>
                      <a:endParaRPr lang="en-US" sz="1400" dirty="0"/>
                    </a:p>
                  </a:txBody>
                  <a:tcPr anchor="ctr"/>
                </a:tc>
                <a:tc gridSpan="2">
                  <a:txBody>
                    <a:bodyPr/>
                    <a:lstStyle/>
                    <a:p>
                      <a:pPr algn="ctr"/>
                      <a:r>
                        <a:rPr lang="en-US" sz="1400" dirty="0" smtClean="0"/>
                        <a:t>Cloud</a:t>
                      </a:r>
                      <a:r>
                        <a:rPr lang="en-US" sz="1400" baseline="0" dirty="0" smtClean="0"/>
                        <a:t> Plans</a:t>
                      </a:r>
                      <a:endParaRPr lang="en-US" sz="1400" dirty="0"/>
                    </a:p>
                  </a:txBody>
                  <a:tcPr anchor="ctr"/>
                </a:tc>
                <a:tc hMerge="1">
                  <a:txBody>
                    <a:bodyPr/>
                    <a:lstStyle/>
                    <a:p>
                      <a:pPr algn="ctr"/>
                      <a:endParaRPr lang="en-US" sz="1400" dirty="0"/>
                    </a:p>
                  </a:txBody>
                  <a:tcPr anchor="ctr"/>
                </a:tc>
                <a:extLst>
                  <a:ext uri="{0D108BD9-81ED-4DB2-BD59-A6C34878D82A}">
                    <a16:rowId xmlns:a16="http://schemas.microsoft.com/office/drawing/2014/main" val="10000"/>
                  </a:ext>
                </a:extLst>
              </a:tr>
              <a:tr h="276375">
                <a:tc vMerge="1">
                  <a:txBody>
                    <a:bodyPr/>
                    <a:lstStyle/>
                    <a:p>
                      <a:endParaRPr lang="en-US"/>
                    </a:p>
                  </a:txBody>
                  <a:tcPr/>
                </a:tc>
                <a:tc vMerge="1">
                  <a:txBody>
                    <a:bodyPr/>
                    <a:lstStyle/>
                    <a:p>
                      <a:endParaRPr lang="en-US"/>
                    </a:p>
                  </a:txBody>
                  <a:tcPr/>
                </a:tc>
                <a:tc>
                  <a:txBody>
                    <a:bodyPr/>
                    <a:lstStyle/>
                    <a:p>
                      <a:pPr algn="ctr"/>
                      <a:r>
                        <a:rPr lang="en-US" sz="1400" b="1" kern="1200" dirty="0" smtClean="0">
                          <a:solidFill>
                            <a:schemeClr val="tx1"/>
                          </a:solidFill>
                          <a:latin typeface="+mn-lt"/>
                          <a:ea typeface="+mn-ea"/>
                          <a:cs typeface="+mn-cs"/>
                        </a:rPr>
                        <a:t>CPF25</a:t>
                      </a:r>
                      <a:endParaRPr lang="en-US" sz="1400" b="1" kern="1200" dirty="0">
                        <a:solidFill>
                          <a:schemeClr val="tx1"/>
                        </a:solidFill>
                        <a:latin typeface="+mn-lt"/>
                        <a:ea typeface="+mn-ea"/>
                        <a:cs typeface="+mn-cs"/>
                      </a:endParaRPr>
                    </a:p>
                  </a:txBody>
                  <a:tcPr anchor="ctr">
                    <a:solidFill>
                      <a:srgbClr val="FFFF00">
                        <a:alpha val="20000"/>
                      </a:srgbClr>
                    </a:solidFill>
                  </a:tcPr>
                </a:tc>
                <a:tc>
                  <a:txBody>
                    <a:bodyPr/>
                    <a:lstStyle/>
                    <a:p>
                      <a:pPr algn="ctr"/>
                      <a:r>
                        <a:rPr lang="en-US" sz="1400" b="1" kern="1200" dirty="0" smtClean="0">
                          <a:solidFill>
                            <a:schemeClr val="tx1"/>
                          </a:solidFill>
                          <a:latin typeface="+mn-lt"/>
                          <a:ea typeface="+mn-ea"/>
                          <a:cs typeface="+mn-cs"/>
                        </a:rPr>
                        <a:t>CT4K</a:t>
                      </a:r>
                      <a:endParaRPr lang="en-US" sz="1400" b="1" kern="1200" dirty="0">
                        <a:solidFill>
                          <a:schemeClr val="tx1"/>
                        </a:solidFill>
                        <a:latin typeface="+mn-lt"/>
                        <a:ea typeface="+mn-ea"/>
                        <a:cs typeface="+mn-cs"/>
                      </a:endParaRPr>
                    </a:p>
                  </a:txBody>
                  <a:tcPr anchor="ctr">
                    <a:solidFill>
                      <a:srgbClr val="FFFF00">
                        <a:alpha val="20000"/>
                      </a:srgbClr>
                    </a:solidFill>
                  </a:tcPr>
                </a:tc>
                <a:extLst>
                  <a:ext uri="{0D108BD9-81ED-4DB2-BD59-A6C34878D82A}">
                    <a16:rowId xmlns:a16="http://schemas.microsoft.com/office/drawing/2014/main" val="10001"/>
                  </a:ext>
                </a:extLst>
              </a:tr>
              <a:tr h="122023">
                <a:tc>
                  <a:txBody>
                    <a:bodyPr/>
                    <a:lstStyle/>
                    <a:p>
                      <a:r>
                        <a:rPr lang="en-US" sz="1200" dirty="0" smtClean="0"/>
                        <a:t>Power Select</a:t>
                      </a:r>
                      <a:endParaRPr lang="en-US" sz="1200" dirty="0"/>
                    </a:p>
                  </a:txBody>
                  <a:tcPr anchor="ctr"/>
                </a:tc>
                <a:tc>
                  <a:txBody>
                    <a:bodyPr/>
                    <a:lstStyle/>
                    <a:p>
                      <a:r>
                        <a:rPr lang="en-US" sz="1200" dirty="0" smtClean="0"/>
                        <a:t>Permanently de-rate</a:t>
                      </a:r>
                      <a:r>
                        <a:rPr lang="en-US" sz="1200" baseline="0" dirty="0" smtClean="0"/>
                        <a:t> power</a:t>
                      </a:r>
                      <a:endParaRPr lang="en-US" sz="1200" dirty="0"/>
                    </a:p>
                  </a:txBody>
                  <a:tcPr anchor="ctr"/>
                </a:tc>
                <a:tc>
                  <a:txBody>
                    <a:bodyPr/>
                    <a:lstStyle/>
                    <a:p>
                      <a:pPr algn="ctr"/>
                      <a:r>
                        <a:rPr lang="en-US" sz="1200" dirty="0" smtClean="0"/>
                        <a:t>Data</a:t>
                      </a:r>
                      <a:endParaRPr lang="en-US" sz="1200" dirty="0"/>
                    </a:p>
                  </a:txBody>
                  <a:tcPr anchor="ctr"/>
                </a:tc>
                <a:tc>
                  <a:txBody>
                    <a:bodyPr/>
                    <a:lstStyle/>
                    <a:p>
                      <a:pPr algn="ctr"/>
                      <a:r>
                        <a:rPr lang="en-US" sz="1200" dirty="0" smtClean="0"/>
                        <a:t>Commercial</a:t>
                      </a:r>
                      <a:endParaRPr lang="en-US" sz="1200" dirty="0"/>
                    </a:p>
                  </a:txBody>
                  <a:tcPr anchor="ctr"/>
                </a:tc>
                <a:extLst>
                  <a:ext uri="{0D108BD9-81ED-4DB2-BD59-A6C34878D82A}">
                    <a16:rowId xmlns:a16="http://schemas.microsoft.com/office/drawing/2014/main" val="10002"/>
                  </a:ext>
                </a:extLst>
              </a:tr>
              <a:tr h="122023">
                <a:tc>
                  <a:txBody>
                    <a:bodyPr/>
                    <a:lstStyle/>
                    <a:p>
                      <a:r>
                        <a:rPr lang="en-US" sz="1200" dirty="0" smtClean="0"/>
                        <a:t>Scheduled Charging</a:t>
                      </a:r>
                      <a:endParaRPr lang="en-US" sz="1200" dirty="0"/>
                    </a:p>
                  </a:txBody>
                  <a:tcPr anchor="ctr"/>
                </a:tc>
                <a:tc>
                  <a:txBody>
                    <a:bodyPr/>
                    <a:lstStyle/>
                    <a:p>
                      <a:r>
                        <a:rPr lang="en-US" sz="1200" dirty="0" smtClean="0"/>
                        <a:t>Plug-in and start charging at designated times</a:t>
                      </a:r>
                      <a:endParaRPr lang="en-US" sz="1200" dirty="0"/>
                    </a:p>
                  </a:txBody>
                  <a:tcPr anchor="ctr"/>
                </a:tc>
                <a:tc>
                  <a:txBody>
                    <a:bodyPr/>
                    <a:lstStyle/>
                    <a:p>
                      <a:pPr algn="ctr"/>
                      <a:r>
                        <a:rPr lang="en-US" sz="1200" dirty="0" smtClean="0"/>
                        <a:t>Power</a:t>
                      </a:r>
                      <a:endParaRPr lang="en-US" sz="1200" dirty="0"/>
                    </a:p>
                  </a:txBody>
                  <a:tcPr anchor="ctr"/>
                </a:tc>
                <a:tc>
                  <a:txBody>
                    <a:bodyPr/>
                    <a:lstStyle/>
                    <a:p>
                      <a:pPr algn="ctr"/>
                      <a:r>
                        <a:rPr lang="en-US" sz="1200" dirty="0" smtClean="0"/>
                        <a:t>Commercial</a:t>
                      </a:r>
                      <a:endParaRPr lang="en-US" sz="1200" dirty="0"/>
                    </a:p>
                  </a:txBody>
                  <a:tcPr anchor="ctr"/>
                </a:tc>
                <a:extLst>
                  <a:ext uri="{0D108BD9-81ED-4DB2-BD59-A6C34878D82A}">
                    <a16:rowId xmlns:a16="http://schemas.microsoft.com/office/drawing/2014/main" val="10003"/>
                  </a:ext>
                </a:extLst>
              </a:tr>
              <a:tr h="414562">
                <a:tc>
                  <a:txBody>
                    <a:bodyPr/>
                    <a:lstStyle/>
                    <a:p>
                      <a:r>
                        <a:rPr lang="en-US" sz="1200" dirty="0" smtClean="0"/>
                        <a:t>Power Sharing</a:t>
                      </a:r>
                      <a:endParaRPr lang="en-US" sz="1200" dirty="0"/>
                    </a:p>
                  </a:txBody>
                  <a:tcPr anchor="ctr"/>
                </a:tc>
                <a:tc>
                  <a:txBody>
                    <a:bodyPr/>
                    <a:lstStyle/>
                    <a:p>
                      <a:r>
                        <a:rPr lang="en-US" sz="1200" dirty="0" smtClean="0"/>
                        <a:t>Dynamically share power from 1</a:t>
                      </a:r>
                      <a:r>
                        <a:rPr lang="en-US" sz="1200" baseline="0" dirty="0" smtClean="0"/>
                        <a:t> circuit</a:t>
                      </a:r>
                      <a:endParaRPr lang="en-US" sz="1200" dirty="0"/>
                    </a:p>
                  </a:txBody>
                  <a:tcPr anchor="ctr"/>
                </a:tc>
                <a:tc>
                  <a:txBody>
                    <a:bodyPr/>
                    <a:lstStyle/>
                    <a:p>
                      <a:pPr algn="ctr"/>
                      <a:r>
                        <a:rPr lang="en-US" sz="1200" dirty="0" smtClean="0"/>
                        <a:t>Power</a:t>
                      </a:r>
                      <a:endParaRPr lang="en-US" sz="1200" dirty="0"/>
                    </a:p>
                  </a:txBody>
                  <a:tcPr anchor="ctr"/>
                </a:tc>
                <a:tc>
                  <a:txBody>
                    <a:bodyPr/>
                    <a:lstStyle/>
                    <a:p>
                      <a:pPr algn="ctr"/>
                      <a:r>
                        <a:rPr lang="en-US" sz="1200" dirty="0" smtClean="0"/>
                        <a:t>Commercial</a:t>
                      </a:r>
                      <a:endParaRPr lang="en-US" sz="1200" dirty="0"/>
                    </a:p>
                  </a:txBody>
                  <a:tcPr anchor="ctr"/>
                </a:tc>
                <a:extLst>
                  <a:ext uri="{0D108BD9-81ED-4DB2-BD59-A6C34878D82A}">
                    <a16:rowId xmlns:a16="http://schemas.microsoft.com/office/drawing/2014/main" val="10004"/>
                  </a:ext>
                </a:extLst>
              </a:tr>
              <a:tr h="0">
                <a:tc>
                  <a:txBody>
                    <a:bodyPr/>
                    <a:lstStyle/>
                    <a:p>
                      <a:r>
                        <a:rPr lang="en-US" sz="1200" dirty="0" smtClean="0"/>
                        <a:t>Panel</a:t>
                      </a:r>
                      <a:r>
                        <a:rPr lang="en-US" sz="1200" baseline="0" dirty="0" smtClean="0"/>
                        <a:t> Sharing</a:t>
                      </a:r>
                      <a:endParaRPr lang="en-US" sz="1200" dirty="0"/>
                    </a:p>
                  </a:txBody>
                  <a:tcPr anchor="ctr"/>
                </a:tc>
                <a:tc>
                  <a:txBody>
                    <a:bodyPr/>
                    <a:lstStyle/>
                    <a:p>
                      <a:r>
                        <a:rPr lang="en-US" sz="1200" dirty="0" smtClean="0"/>
                        <a:t>Dynamic</a:t>
                      </a:r>
                      <a:r>
                        <a:rPr lang="en-US" sz="1200" baseline="0" dirty="0" smtClean="0"/>
                        <a:t>ally allocate power from an electrical panel</a:t>
                      </a:r>
                      <a:endParaRPr lang="en-US" sz="1200" dirty="0"/>
                    </a:p>
                  </a:txBody>
                  <a:tcPr anchor="ctr"/>
                </a:tc>
                <a:tc>
                  <a:txBody>
                    <a:bodyPr/>
                    <a:lstStyle/>
                    <a:p>
                      <a:pPr algn="ctr"/>
                      <a:r>
                        <a:rPr lang="en-US" sz="1200" dirty="0" smtClean="0"/>
                        <a:t>Power</a:t>
                      </a:r>
                      <a:endParaRPr lang="en-US" sz="1200" dirty="0"/>
                    </a:p>
                  </a:txBody>
                  <a:tcPr anchor="ctr"/>
                </a:tc>
                <a:tc>
                  <a:txBody>
                    <a:bodyPr/>
                    <a:lstStyle/>
                    <a:p>
                      <a:pPr algn="ctr"/>
                      <a:r>
                        <a:rPr lang="en-US" sz="1200" dirty="0" smtClean="0"/>
                        <a:t>Commercial</a:t>
                      </a:r>
                      <a:endParaRPr lang="en-US" sz="1200" dirty="0"/>
                    </a:p>
                  </a:txBody>
                  <a:tcPr anchor="ctr"/>
                </a:tc>
                <a:extLst>
                  <a:ext uri="{0D108BD9-81ED-4DB2-BD59-A6C34878D82A}">
                    <a16:rowId xmlns:a16="http://schemas.microsoft.com/office/drawing/2014/main" val="10005"/>
                  </a:ext>
                </a:extLst>
              </a:tr>
              <a:tr h="137263">
                <a:tc>
                  <a:txBody>
                    <a:bodyPr/>
                    <a:lstStyle/>
                    <a:p>
                      <a:r>
                        <a:rPr lang="en-US" sz="1200" dirty="0" smtClean="0"/>
                        <a:t>Site</a:t>
                      </a:r>
                      <a:r>
                        <a:rPr lang="en-US" sz="1200" baseline="0" dirty="0" smtClean="0"/>
                        <a:t> Management</a:t>
                      </a:r>
                      <a:endParaRPr lang="en-US" sz="1200" dirty="0"/>
                    </a:p>
                  </a:txBody>
                  <a:tcPr anchor="ctr"/>
                </a:tc>
                <a:tc>
                  <a:txBody>
                    <a:bodyPr/>
                    <a:lstStyle/>
                    <a:p>
                      <a:r>
                        <a:rPr lang="en-US" sz="1200" dirty="0" smtClean="0"/>
                        <a:t>Dynamically</a:t>
                      </a:r>
                      <a:r>
                        <a:rPr lang="en-US" sz="1200" baseline="0" dirty="0" smtClean="0"/>
                        <a:t> manage power across multiple groups of stations or sites</a:t>
                      </a:r>
                      <a:endParaRPr lang="en-US" sz="1200" dirty="0"/>
                    </a:p>
                  </a:txBody>
                  <a:tcPr anchor="ctr"/>
                </a:tc>
                <a:tc>
                  <a:txBody>
                    <a:bodyPr/>
                    <a:lstStyle/>
                    <a:p>
                      <a:pPr algn="ctr"/>
                      <a:r>
                        <a:rPr lang="en-US" sz="1200" dirty="0" smtClean="0"/>
                        <a:t>Power</a:t>
                      </a:r>
                      <a:endParaRPr lang="en-US" sz="1200" dirty="0"/>
                    </a:p>
                  </a:txBody>
                  <a:tcPr anchor="ctr"/>
                </a:tc>
                <a:tc>
                  <a:txBody>
                    <a:bodyPr/>
                    <a:lstStyle/>
                    <a:p>
                      <a:pPr algn="ctr"/>
                      <a:r>
                        <a:rPr lang="en-US" sz="1200" dirty="0" smtClean="0"/>
                        <a:t>Commercial</a:t>
                      </a:r>
                      <a:endParaRPr lang="en-US" sz="1200" dirty="0"/>
                    </a:p>
                  </a:txBody>
                  <a:tcPr anchor="ctr"/>
                </a:tc>
                <a:extLst>
                  <a:ext uri="{0D108BD9-81ED-4DB2-BD59-A6C34878D82A}">
                    <a16:rowId xmlns:a16="http://schemas.microsoft.com/office/drawing/2014/main" val="10006"/>
                  </a:ext>
                </a:extLst>
              </a:tr>
              <a:tr h="304800">
                <a:tc>
                  <a:txBody>
                    <a:bodyPr/>
                    <a:lstStyle/>
                    <a:p>
                      <a:r>
                        <a:rPr lang="en-US" sz="1200" dirty="0" smtClean="0"/>
                        <a:t>3</a:t>
                      </a:r>
                      <a:r>
                        <a:rPr lang="en-US" sz="1200" baseline="30000" dirty="0" smtClean="0"/>
                        <a:t>rd</a:t>
                      </a:r>
                      <a:r>
                        <a:rPr lang="en-US" sz="1200" dirty="0" smtClean="0"/>
                        <a:t> Party</a:t>
                      </a:r>
                      <a:endParaRPr lang="en-US" sz="1200" dirty="0"/>
                    </a:p>
                  </a:txBody>
                  <a:tcPr anchor="ctr"/>
                </a:tc>
                <a:tc>
                  <a:txBody>
                    <a:bodyPr/>
                    <a:lstStyle/>
                    <a:p>
                      <a:r>
                        <a:rPr lang="en-US" sz="1200" baseline="0" dirty="0" smtClean="0"/>
                        <a:t>Utility/BMS/etc. </a:t>
                      </a:r>
                      <a:endParaRPr lang="en-US" sz="1200" dirty="0"/>
                    </a:p>
                  </a:txBody>
                  <a:tcPr anchor="ctr"/>
                </a:tc>
                <a:tc>
                  <a:txBody>
                    <a:bodyPr/>
                    <a:lstStyle/>
                    <a:p>
                      <a:pPr algn="ctr"/>
                      <a:r>
                        <a:rPr lang="en-US" sz="1200" b="1" dirty="0" smtClean="0"/>
                        <a:t>Inquire</a:t>
                      </a:r>
                      <a:endParaRPr lang="en-US" sz="1200" b="1" dirty="0"/>
                    </a:p>
                  </a:txBody>
                  <a:tcPr anchor="ctr"/>
                </a:tc>
                <a:tc>
                  <a:txBody>
                    <a:bodyPr/>
                    <a:lstStyle/>
                    <a:p>
                      <a:pPr algn="ctr"/>
                      <a:r>
                        <a:rPr lang="en-US" sz="1200" dirty="0" smtClean="0"/>
                        <a:t>Enterprise</a:t>
                      </a:r>
                      <a:endParaRPr lang="en-US" sz="1200"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02141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Fleet Charging</a:t>
            </a:r>
            <a:endParaRPr lang="en-US" dirty="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17</a:t>
            </a:fld>
            <a:endParaRPr lang="en-US"/>
          </a:p>
        </p:txBody>
      </p:sp>
      <p:pic>
        <p:nvPicPr>
          <p:cNvPr id="6" name="Picture 5" descr="Screen Shot 2017-04-29 at 8.23.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0199"/>
            <a:ext cx="9144000" cy="3382751"/>
          </a:xfrm>
          <a:prstGeom prst="rect">
            <a:avLst/>
          </a:prstGeom>
        </p:spPr>
      </p:pic>
      <p:sp>
        <p:nvSpPr>
          <p:cNvPr id="7" name="TextBox 6"/>
          <p:cNvSpPr txBox="1"/>
          <p:nvPr/>
        </p:nvSpPr>
        <p:spPr>
          <a:xfrm>
            <a:off x="3124200" y="1123950"/>
            <a:ext cx="3199802" cy="369332"/>
          </a:xfrm>
          <a:prstGeom prst="rect">
            <a:avLst/>
          </a:prstGeom>
          <a:solidFill>
            <a:schemeClr val="bg1"/>
          </a:solidFill>
        </p:spPr>
        <p:txBody>
          <a:bodyPr wrap="none" rtlCol="0">
            <a:spAutoFit/>
          </a:bodyPr>
          <a:lstStyle/>
          <a:p>
            <a:r>
              <a:rPr lang="en-US" dirty="0" smtClean="0">
                <a:solidFill>
                  <a:schemeClr val="accent2"/>
                </a:solidFill>
                <a:latin typeface="Helvetica"/>
                <a:cs typeface="Helvetica"/>
              </a:rPr>
              <a:t>Typical Fleet Charging Profile</a:t>
            </a:r>
            <a:endParaRPr lang="en-US" dirty="0">
              <a:solidFill>
                <a:schemeClr val="accent2"/>
              </a:solidFill>
              <a:latin typeface="Helvetica"/>
              <a:cs typeface="Helvetica"/>
            </a:endParaRPr>
          </a:p>
        </p:txBody>
      </p:sp>
    </p:spTree>
    <p:extLst>
      <p:ext uri="{BB962C8B-B14F-4D97-AF65-F5344CB8AC3E}">
        <p14:creationId xmlns:p14="http://schemas.microsoft.com/office/powerpoint/2010/main" val="832919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18</a:t>
            </a:fld>
            <a:endParaRPr lang="en-US"/>
          </a:p>
        </p:txBody>
      </p:sp>
      <p:grpSp>
        <p:nvGrpSpPr>
          <p:cNvPr id="5" name="Group 4"/>
          <p:cNvGrpSpPr/>
          <p:nvPr/>
        </p:nvGrpSpPr>
        <p:grpSpPr>
          <a:xfrm>
            <a:off x="7815" y="1352551"/>
            <a:ext cx="9212385" cy="2743199"/>
            <a:chOff x="114300" y="1047750"/>
            <a:chExt cx="10050585" cy="3154311"/>
          </a:xfrm>
        </p:grpSpPr>
        <p:pic>
          <p:nvPicPr>
            <p:cNvPr id="9" name="Picture 8"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1047750"/>
              <a:ext cx="1218876" cy="535577"/>
            </a:xfrm>
            <a:prstGeom prst="rect">
              <a:avLst/>
            </a:prstGeom>
          </p:spPr>
        </p:pic>
        <p:pic>
          <p:nvPicPr>
            <p:cNvPr id="10" name="Picture 9"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1679284"/>
              <a:ext cx="1218876" cy="535577"/>
            </a:xfrm>
            <a:prstGeom prst="rect">
              <a:avLst/>
            </a:prstGeom>
          </p:spPr>
        </p:pic>
        <p:pic>
          <p:nvPicPr>
            <p:cNvPr id="11" name="Picture 10"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2310819"/>
              <a:ext cx="1218876" cy="535577"/>
            </a:xfrm>
            <a:prstGeom prst="rect">
              <a:avLst/>
            </a:prstGeom>
          </p:spPr>
        </p:pic>
        <p:pic>
          <p:nvPicPr>
            <p:cNvPr id="12" name="Picture 11"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2942353"/>
              <a:ext cx="1218876" cy="535577"/>
            </a:xfrm>
            <a:prstGeom prst="rect">
              <a:avLst/>
            </a:prstGeom>
          </p:spPr>
        </p:pic>
        <p:pic>
          <p:nvPicPr>
            <p:cNvPr id="13" name="Picture 12"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3573889"/>
              <a:ext cx="1218876" cy="535577"/>
            </a:xfrm>
            <a:prstGeom prst="rect">
              <a:avLst/>
            </a:prstGeom>
          </p:spPr>
        </p:pic>
        <p:pic>
          <p:nvPicPr>
            <p:cNvPr id="14" name="Picture 13"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505" y="1047750"/>
              <a:ext cx="1218876" cy="535577"/>
            </a:xfrm>
            <a:prstGeom prst="rect">
              <a:avLst/>
            </a:prstGeom>
          </p:spPr>
        </p:pic>
        <p:pic>
          <p:nvPicPr>
            <p:cNvPr id="15" name="Picture 14"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505" y="1679284"/>
              <a:ext cx="1218876" cy="535577"/>
            </a:xfrm>
            <a:prstGeom prst="rect">
              <a:avLst/>
            </a:prstGeom>
          </p:spPr>
        </p:pic>
        <p:pic>
          <p:nvPicPr>
            <p:cNvPr id="16" name="Picture 15"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505" y="2297430"/>
              <a:ext cx="1218876" cy="535577"/>
            </a:xfrm>
            <a:prstGeom prst="rect">
              <a:avLst/>
            </a:prstGeom>
          </p:spPr>
        </p:pic>
        <p:pic>
          <p:nvPicPr>
            <p:cNvPr id="17" name="Picture 16"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505" y="2942353"/>
              <a:ext cx="1218876" cy="535577"/>
            </a:xfrm>
            <a:prstGeom prst="rect">
              <a:avLst/>
            </a:prstGeom>
          </p:spPr>
        </p:pic>
        <p:pic>
          <p:nvPicPr>
            <p:cNvPr id="18" name="Picture 17"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505" y="3573889"/>
              <a:ext cx="1218876" cy="535577"/>
            </a:xfrm>
            <a:prstGeom prst="rect">
              <a:avLst/>
            </a:prstGeom>
          </p:spPr>
        </p:pic>
        <p:pic>
          <p:nvPicPr>
            <p:cNvPr id="19" name="Picture 18"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710" y="1047750"/>
              <a:ext cx="1218876" cy="535577"/>
            </a:xfrm>
            <a:prstGeom prst="rect">
              <a:avLst/>
            </a:prstGeom>
          </p:spPr>
        </p:pic>
        <p:pic>
          <p:nvPicPr>
            <p:cNvPr id="20" name="Picture 19"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710" y="1679284"/>
              <a:ext cx="1218876" cy="535577"/>
            </a:xfrm>
            <a:prstGeom prst="rect">
              <a:avLst/>
            </a:prstGeom>
          </p:spPr>
        </p:pic>
        <p:pic>
          <p:nvPicPr>
            <p:cNvPr id="21" name="Picture 20"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710" y="2310819"/>
              <a:ext cx="1218876" cy="535577"/>
            </a:xfrm>
            <a:prstGeom prst="rect">
              <a:avLst/>
            </a:prstGeom>
          </p:spPr>
        </p:pic>
        <p:pic>
          <p:nvPicPr>
            <p:cNvPr id="22" name="Picture 21"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710" y="2942353"/>
              <a:ext cx="1218876" cy="535577"/>
            </a:xfrm>
            <a:prstGeom prst="rect">
              <a:avLst/>
            </a:prstGeom>
          </p:spPr>
        </p:pic>
        <p:pic>
          <p:nvPicPr>
            <p:cNvPr id="23" name="Picture 22"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710" y="3573889"/>
              <a:ext cx="1218876" cy="535577"/>
            </a:xfrm>
            <a:prstGeom prst="rect">
              <a:avLst/>
            </a:prstGeom>
          </p:spPr>
        </p:pic>
        <p:pic>
          <p:nvPicPr>
            <p:cNvPr id="24" name="Picture 23"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4915" y="1110234"/>
              <a:ext cx="1218876" cy="535577"/>
            </a:xfrm>
            <a:prstGeom prst="rect">
              <a:avLst/>
            </a:prstGeom>
          </p:spPr>
        </p:pic>
        <p:pic>
          <p:nvPicPr>
            <p:cNvPr id="25" name="Picture 24"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4915" y="1741768"/>
              <a:ext cx="1218876" cy="535577"/>
            </a:xfrm>
            <a:prstGeom prst="rect">
              <a:avLst/>
            </a:prstGeom>
          </p:spPr>
        </p:pic>
        <p:pic>
          <p:nvPicPr>
            <p:cNvPr id="26" name="Picture 25"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4915" y="2373303"/>
              <a:ext cx="1218876" cy="535577"/>
            </a:xfrm>
            <a:prstGeom prst="rect">
              <a:avLst/>
            </a:prstGeom>
          </p:spPr>
        </p:pic>
        <p:pic>
          <p:nvPicPr>
            <p:cNvPr id="27" name="Picture 26"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4915" y="3004837"/>
              <a:ext cx="1218876" cy="535577"/>
            </a:xfrm>
            <a:prstGeom prst="rect">
              <a:avLst/>
            </a:prstGeom>
          </p:spPr>
        </p:pic>
        <p:pic>
          <p:nvPicPr>
            <p:cNvPr id="28" name="Picture 27"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4915" y="3636373"/>
              <a:ext cx="1218876" cy="535577"/>
            </a:xfrm>
            <a:prstGeom prst="rect">
              <a:avLst/>
            </a:prstGeom>
          </p:spPr>
        </p:pic>
        <p:pic>
          <p:nvPicPr>
            <p:cNvPr id="29" name="Picture 28"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119" y="1110234"/>
              <a:ext cx="1218876" cy="535577"/>
            </a:xfrm>
            <a:prstGeom prst="rect">
              <a:avLst/>
            </a:prstGeom>
          </p:spPr>
        </p:pic>
        <p:pic>
          <p:nvPicPr>
            <p:cNvPr id="30" name="Picture 29"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119" y="1741768"/>
              <a:ext cx="1218876" cy="535577"/>
            </a:xfrm>
            <a:prstGeom prst="rect">
              <a:avLst/>
            </a:prstGeom>
          </p:spPr>
        </p:pic>
        <p:pic>
          <p:nvPicPr>
            <p:cNvPr id="31" name="Picture 30"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119" y="2373303"/>
              <a:ext cx="1218876" cy="535577"/>
            </a:xfrm>
            <a:prstGeom prst="rect">
              <a:avLst/>
            </a:prstGeom>
          </p:spPr>
        </p:pic>
        <p:pic>
          <p:nvPicPr>
            <p:cNvPr id="32" name="Picture 31"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119" y="3004837"/>
              <a:ext cx="1218876" cy="535577"/>
            </a:xfrm>
            <a:prstGeom prst="rect">
              <a:avLst/>
            </a:prstGeom>
          </p:spPr>
        </p:pic>
        <p:pic>
          <p:nvPicPr>
            <p:cNvPr id="33" name="Picture 32"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119" y="3636373"/>
              <a:ext cx="1218876" cy="535577"/>
            </a:xfrm>
            <a:prstGeom prst="rect">
              <a:avLst/>
            </a:prstGeom>
          </p:spPr>
        </p:pic>
        <p:pic>
          <p:nvPicPr>
            <p:cNvPr id="34" name="Picture 33"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324" y="1119741"/>
              <a:ext cx="1218876" cy="535577"/>
            </a:xfrm>
            <a:prstGeom prst="rect">
              <a:avLst/>
            </a:prstGeom>
          </p:spPr>
        </p:pic>
        <p:pic>
          <p:nvPicPr>
            <p:cNvPr id="35" name="Picture 34"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324" y="1751275"/>
              <a:ext cx="1218876" cy="535577"/>
            </a:xfrm>
            <a:prstGeom prst="rect">
              <a:avLst/>
            </a:prstGeom>
          </p:spPr>
        </p:pic>
        <p:pic>
          <p:nvPicPr>
            <p:cNvPr id="36" name="Picture 35"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324" y="2382810"/>
              <a:ext cx="1218876" cy="535577"/>
            </a:xfrm>
            <a:prstGeom prst="rect">
              <a:avLst/>
            </a:prstGeom>
          </p:spPr>
        </p:pic>
        <p:pic>
          <p:nvPicPr>
            <p:cNvPr id="37" name="Picture 36"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324" y="3004837"/>
              <a:ext cx="1218876" cy="535577"/>
            </a:xfrm>
            <a:prstGeom prst="rect">
              <a:avLst/>
            </a:prstGeom>
          </p:spPr>
        </p:pic>
        <p:pic>
          <p:nvPicPr>
            <p:cNvPr id="38" name="Picture 37"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324" y="3636373"/>
              <a:ext cx="1218876" cy="535577"/>
            </a:xfrm>
            <a:prstGeom prst="rect">
              <a:avLst/>
            </a:prstGeom>
          </p:spPr>
        </p:pic>
        <p:pic>
          <p:nvPicPr>
            <p:cNvPr id="44" name="Picture 43"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140345"/>
              <a:ext cx="1218876" cy="535577"/>
            </a:xfrm>
            <a:prstGeom prst="rect">
              <a:avLst/>
            </a:prstGeom>
          </p:spPr>
        </p:pic>
        <p:pic>
          <p:nvPicPr>
            <p:cNvPr id="45" name="Picture 44"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771879"/>
              <a:ext cx="1218876" cy="535577"/>
            </a:xfrm>
            <a:prstGeom prst="rect">
              <a:avLst/>
            </a:prstGeom>
          </p:spPr>
        </p:pic>
        <p:pic>
          <p:nvPicPr>
            <p:cNvPr id="46" name="Picture 45"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403414"/>
              <a:ext cx="1218876" cy="535577"/>
            </a:xfrm>
            <a:prstGeom prst="rect">
              <a:avLst/>
            </a:prstGeom>
          </p:spPr>
        </p:pic>
        <p:pic>
          <p:nvPicPr>
            <p:cNvPr id="47" name="Picture 46"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034948"/>
              <a:ext cx="1218876" cy="535577"/>
            </a:xfrm>
            <a:prstGeom prst="rect">
              <a:avLst/>
            </a:prstGeom>
          </p:spPr>
        </p:pic>
        <p:pic>
          <p:nvPicPr>
            <p:cNvPr id="48" name="Picture 47"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666484"/>
              <a:ext cx="1218876" cy="535577"/>
            </a:xfrm>
            <a:prstGeom prst="rect">
              <a:avLst/>
            </a:prstGeom>
          </p:spPr>
        </p:pic>
        <p:pic>
          <p:nvPicPr>
            <p:cNvPr id="49" name="Picture 48"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804" y="1140345"/>
              <a:ext cx="1218876" cy="535577"/>
            </a:xfrm>
            <a:prstGeom prst="rect">
              <a:avLst/>
            </a:prstGeom>
          </p:spPr>
        </p:pic>
        <p:pic>
          <p:nvPicPr>
            <p:cNvPr id="50" name="Picture 49"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804" y="1771879"/>
              <a:ext cx="1218876" cy="535577"/>
            </a:xfrm>
            <a:prstGeom prst="rect">
              <a:avLst/>
            </a:prstGeom>
          </p:spPr>
        </p:pic>
        <p:pic>
          <p:nvPicPr>
            <p:cNvPr id="51" name="Picture 50"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804" y="2403414"/>
              <a:ext cx="1218876" cy="535577"/>
            </a:xfrm>
            <a:prstGeom prst="rect">
              <a:avLst/>
            </a:prstGeom>
          </p:spPr>
        </p:pic>
        <p:pic>
          <p:nvPicPr>
            <p:cNvPr id="52" name="Picture 51"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804" y="3034948"/>
              <a:ext cx="1218876" cy="535577"/>
            </a:xfrm>
            <a:prstGeom prst="rect">
              <a:avLst/>
            </a:prstGeom>
          </p:spPr>
        </p:pic>
        <p:pic>
          <p:nvPicPr>
            <p:cNvPr id="53" name="Picture 52"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514" y="3666484"/>
              <a:ext cx="1218876" cy="535577"/>
            </a:xfrm>
            <a:prstGeom prst="rect">
              <a:avLst/>
            </a:prstGeom>
          </p:spPr>
        </p:pic>
        <p:pic>
          <p:nvPicPr>
            <p:cNvPr id="54" name="Picture 53"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009" y="1149852"/>
              <a:ext cx="1218876" cy="535577"/>
            </a:xfrm>
            <a:prstGeom prst="rect">
              <a:avLst/>
            </a:prstGeom>
          </p:spPr>
        </p:pic>
        <p:pic>
          <p:nvPicPr>
            <p:cNvPr id="55" name="Picture 54"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009" y="1781386"/>
              <a:ext cx="1218876" cy="535577"/>
            </a:xfrm>
            <a:prstGeom prst="rect">
              <a:avLst/>
            </a:prstGeom>
          </p:spPr>
        </p:pic>
        <p:pic>
          <p:nvPicPr>
            <p:cNvPr id="56" name="Picture 55"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009" y="2412921"/>
              <a:ext cx="1218876" cy="535577"/>
            </a:xfrm>
            <a:prstGeom prst="rect">
              <a:avLst/>
            </a:prstGeom>
          </p:spPr>
        </p:pic>
        <p:pic>
          <p:nvPicPr>
            <p:cNvPr id="57" name="Picture 56"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009" y="3034948"/>
              <a:ext cx="1218876" cy="535577"/>
            </a:xfrm>
            <a:prstGeom prst="rect">
              <a:avLst/>
            </a:prstGeom>
          </p:spPr>
        </p:pic>
        <p:pic>
          <p:nvPicPr>
            <p:cNvPr id="58" name="Picture 57"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3719" y="3636373"/>
              <a:ext cx="1218876" cy="535577"/>
            </a:xfrm>
            <a:prstGeom prst="rect">
              <a:avLst/>
            </a:prstGeom>
          </p:spPr>
        </p:pic>
      </p:grpSp>
    </p:spTree>
    <p:extLst>
      <p:ext uri="{BB962C8B-B14F-4D97-AF65-F5344CB8AC3E}">
        <p14:creationId xmlns:p14="http://schemas.microsoft.com/office/powerpoint/2010/main" val="2104574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19</a:t>
            </a:fld>
            <a:endParaRPr lang="en-US"/>
          </a:p>
        </p:txBody>
      </p:sp>
      <p:grpSp>
        <p:nvGrpSpPr>
          <p:cNvPr id="5" name="Group 4"/>
          <p:cNvGrpSpPr/>
          <p:nvPr/>
        </p:nvGrpSpPr>
        <p:grpSpPr>
          <a:xfrm>
            <a:off x="7815" y="1352551"/>
            <a:ext cx="9212385" cy="2743199"/>
            <a:chOff x="114300" y="1047750"/>
            <a:chExt cx="10050585" cy="3154311"/>
          </a:xfrm>
        </p:grpSpPr>
        <p:pic>
          <p:nvPicPr>
            <p:cNvPr id="9" name="Picture 8"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 y="1047750"/>
              <a:ext cx="1218876" cy="535577"/>
            </a:xfrm>
            <a:prstGeom prst="rect">
              <a:avLst/>
            </a:prstGeom>
          </p:spPr>
        </p:pic>
        <p:pic>
          <p:nvPicPr>
            <p:cNvPr id="10" name="Picture 9"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 y="1679284"/>
              <a:ext cx="1218876" cy="535577"/>
            </a:xfrm>
            <a:prstGeom prst="rect">
              <a:avLst/>
            </a:prstGeom>
          </p:spPr>
        </p:pic>
        <p:pic>
          <p:nvPicPr>
            <p:cNvPr id="11" name="Picture 10"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 y="2310819"/>
              <a:ext cx="1218876" cy="535577"/>
            </a:xfrm>
            <a:prstGeom prst="rect">
              <a:avLst/>
            </a:prstGeom>
          </p:spPr>
        </p:pic>
        <p:pic>
          <p:nvPicPr>
            <p:cNvPr id="12" name="Picture 11"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 y="2942353"/>
              <a:ext cx="1218876" cy="535577"/>
            </a:xfrm>
            <a:prstGeom prst="rect">
              <a:avLst/>
            </a:prstGeom>
          </p:spPr>
        </p:pic>
        <p:pic>
          <p:nvPicPr>
            <p:cNvPr id="13" name="Picture 12"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4300" y="3573889"/>
              <a:ext cx="1218876" cy="535577"/>
            </a:xfrm>
            <a:prstGeom prst="rect">
              <a:avLst/>
            </a:prstGeom>
          </p:spPr>
        </p:pic>
        <p:pic>
          <p:nvPicPr>
            <p:cNvPr id="14" name="Picture 13"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234505" y="1047750"/>
              <a:ext cx="1218876" cy="535577"/>
            </a:xfrm>
            <a:prstGeom prst="rect">
              <a:avLst/>
            </a:prstGeom>
          </p:spPr>
        </p:pic>
        <p:pic>
          <p:nvPicPr>
            <p:cNvPr id="15" name="Picture 14"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234505" y="1679284"/>
              <a:ext cx="1218876" cy="535577"/>
            </a:xfrm>
            <a:prstGeom prst="rect">
              <a:avLst/>
            </a:prstGeom>
          </p:spPr>
        </p:pic>
        <p:pic>
          <p:nvPicPr>
            <p:cNvPr id="16" name="Picture 15"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234505" y="2297430"/>
              <a:ext cx="1218876" cy="535577"/>
            </a:xfrm>
            <a:prstGeom prst="rect">
              <a:avLst/>
            </a:prstGeom>
          </p:spPr>
        </p:pic>
        <p:pic>
          <p:nvPicPr>
            <p:cNvPr id="17" name="Picture 16"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234505" y="2942353"/>
              <a:ext cx="1218876" cy="535577"/>
            </a:xfrm>
            <a:prstGeom prst="rect">
              <a:avLst/>
            </a:prstGeom>
          </p:spPr>
        </p:pic>
        <p:pic>
          <p:nvPicPr>
            <p:cNvPr id="18" name="Picture 17"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234505" y="3573889"/>
              <a:ext cx="1218876" cy="535577"/>
            </a:xfrm>
            <a:prstGeom prst="rect">
              <a:avLst/>
            </a:prstGeom>
          </p:spPr>
        </p:pic>
        <p:pic>
          <p:nvPicPr>
            <p:cNvPr id="19" name="Picture 18"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2354710" y="1047750"/>
              <a:ext cx="1218876" cy="535577"/>
            </a:xfrm>
            <a:prstGeom prst="rect">
              <a:avLst/>
            </a:prstGeom>
          </p:spPr>
        </p:pic>
        <p:pic>
          <p:nvPicPr>
            <p:cNvPr id="20" name="Picture 19"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2354710" y="1679284"/>
              <a:ext cx="1218876" cy="535577"/>
            </a:xfrm>
            <a:prstGeom prst="rect">
              <a:avLst/>
            </a:prstGeom>
          </p:spPr>
        </p:pic>
        <p:pic>
          <p:nvPicPr>
            <p:cNvPr id="21" name="Picture 20"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2354710" y="2310819"/>
              <a:ext cx="1218876" cy="535577"/>
            </a:xfrm>
            <a:prstGeom prst="rect">
              <a:avLst/>
            </a:prstGeom>
          </p:spPr>
        </p:pic>
        <p:pic>
          <p:nvPicPr>
            <p:cNvPr id="22" name="Picture 21"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2354710" y="2942353"/>
              <a:ext cx="1218876" cy="535577"/>
            </a:xfrm>
            <a:prstGeom prst="rect">
              <a:avLst/>
            </a:prstGeom>
          </p:spPr>
        </p:pic>
        <p:pic>
          <p:nvPicPr>
            <p:cNvPr id="23" name="Picture 22"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2354710" y="3573889"/>
              <a:ext cx="1218876" cy="535577"/>
            </a:xfrm>
            <a:prstGeom prst="rect">
              <a:avLst/>
            </a:prstGeom>
          </p:spPr>
        </p:pic>
        <p:pic>
          <p:nvPicPr>
            <p:cNvPr id="24" name="Picture 23"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474915" y="1110234"/>
              <a:ext cx="1218876" cy="535577"/>
            </a:xfrm>
            <a:prstGeom prst="rect">
              <a:avLst/>
            </a:prstGeom>
          </p:spPr>
        </p:pic>
        <p:pic>
          <p:nvPicPr>
            <p:cNvPr id="25" name="Picture 24"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474915" y="1741768"/>
              <a:ext cx="1218876" cy="535577"/>
            </a:xfrm>
            <a:prstGeom prst="rect">
              <a:avLst/>
            </a:prstGeom>
          </p:spPr>
        </p:pic>
        <p:pic>
          <p:nvPicPr>
            <p:cNvPr id="26" name="Picture 25"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474915" y="2373303"/>
              <a:ext cx="1218876" cy="535577"/>
            </a:xfrm>
            <a:prstGeom prst="rect">
              <a:avLst/>
            </a:prstGeom>
          </p:spPr>
        </p:pic>
        <p:pic>
          <p:nvPicPr>
            <p:cNvPr id="27" name="Picture 26"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474915" y="3004837"/>
              <a:ext cx="1218876" cy="535577"/>
            </a:xfrm>
            <a:prstGeom prst="rect">
              <a:avLst/>
            </a:prstGeom>
          </p:spPr>
        </p:pic>
        <p:pic>
          <p:nvPicPr>
            <p:cNvPr id="28" name="Picture 27"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474915" y="3636373"/>
              <a:ext cx="1218876" cy="535577"/>
            </a:xfrm>
            <a:prstGeom prst="rect">
              <a:avLst/>
            </a:prstGeom>
          </p:spPr>
        </p:pic>
        <p:pic>
          <p:nvPicPr>
            <p:cNvPr id="29" name="Picture 28"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595119" y="1110234"/>
              <a:ext cx="1218876" cy="535577"/>
            </a:xfrm>
            <a:prstGeom prst="rect">
              <a:avLst/>
            </a:prstGeom>
          </p:spPr>
        </p:pic>
        <p:pic>
          <p:nvPicPr>
            <p:cNvPr id="30" name="Picture 29"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595119" y="1741768"/>
              <a:ext cx="1218876" cy="535577"/>
            </a:xfrm>
            <a:prstGeom prst="rect">
              <a:avLst/>
            </a:prstGeom>
          </p:spPr>
        </p:pic>
        <p:pic>
          <p:nvPicPr>
            <p:cNvPr id="31" name="Picture 30"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595119" y="2373303"/>
              <a:ext cx="1218876" cy="535577"/>
            </a:xfrm>
            <a:prstGeom prst="rect">
              <a:avLst/>
            </a:prstGeom>
          </p:spPr>
        </p:pic>
        <p:pic>
          <p:nvPicPr>
            <p:cNvPr id="32" name="Picture 31"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595119" y="3004837"/>
              <a:ext cx="1218876" cy="535577"/>
            </a:xfrm>
            <a:prstGeom prst="rect">
              <a:avLst/>
            </a:prstGeom>
          </p:spPr>
        </p:pic>
        <p:pic>
          <p:nvPicPr>
            <p:cNvPr id="33" name="Picture 32"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595119" y="3636373"/>
              <a:ext cx="1218876" cy="535577"/>
            </a:xfrm>
            <a:prstGeom prst="rect">
              <a:avLst/>
            </a:prstGeom>
          </p:spPr>
        </p:pic>
        <p:pic>
          <p:nvPicPr>
            <p:cNvPr id="34" name="Picture 33"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15324" y="1119741"/>
              <a:ext cx="1218876" cy="535577"/>
            </a:xfrm>
            <a:prstGeom prst="rect">
              <a:avLst/>
            </a:prstGeom>
          </p:spPr>
        </p:pic>
        <p:pic>
          <p:nvPicPr>
            <p:cNvPr id="35" name="Picture 34"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15324" y="1751275"/>
              <a:ext cx="1218876" cy="535577"/>
            </a:xfrm>
            <a:prstGeom prst="rect">
              <a:avLst/>
            </a:prstGeom>
          </p:spPr>
        </p:pic>
        <p:pic>
          <p:nvPicPr>
            <p:cNvPr id="36" name="Picture 35"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15324" y="2382810"/>
              <a:ext cx="1218876" cy="535577"/>
            </a:xfrm>
            <a:prstGeom prst="rect">
              <a:avLst/>
            </a:prstGeom>
          </p:spPr>
        </p:pic>
        <p:pic>
          <p:nvPicPr>
            <p:cNvPr id="37" name="Picture 36"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15324" y="3004837"/>
              <a:ext cx="1218876" cy="535577"/>
            </a:xfrm>
            <a:prstGeom prst="rect">
              <a:avLst/>
            </a:prstGeom>
          </p:spPr>
        </p:pic>
        <p:pic>
          <p:nvPicPr>
            <p:cNvPr id="38" name="Picture 37"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15324" y="3636373"/>
              <a:ext cx="1218876" cy="535577"/>
            </a:xfrm>
            <a:prstGeom prst="rect">
              <a:avLst/>
            </a:prstGeom>
          </p:spPr>
        </p:pic>
        <p:pic>
          <p:nvPicPr>
            <p:cNvPr id="44" name="Picture 43"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705600" y="1140345"/>
              <a:ext cx="1218876" cy="535577"/>
            </a:xfrm>
            <a:prstGeom prst="rect">
              <a:avLst/>
            </a:prstGeom>
          </p:spPr>
        </p:pic>
        <p:pic>
          <p:nvPicPr>
            <p:cNvPr id="45" name="Picture 44"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705600" y="1771879"/>
              <a:ext cx="1218876" cy="535577"/>
            </a:xfrm>
            <a:prstGeom prst="rect">
              <a:avLst/>
            </a:prstGeom>
          </p:spPr>
        </p:pic>
        <p:pic>
          <p:nvPicPr>
            <p:cNvPr id="46" name="Picture 45"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705600" y="2403414"/>
              <a:ext cx="1218876" cy="535577"/>
            </a:xfrm>
            <a:prstGeom prst="rect">
              <a:avLst/>
            </a:prstGeom>
          </p:spPr>
        </p:pic>
        <p:pic>
          <p:nvPicPr>
            <p:cNvPr id="47" name="Picture 46"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705600" y="3034948"/>
              <a:ext cx="1218876" cy="535577"/>
            </a:xfrm>
            <a:prstGeom prst="rect">
              <a:avLst/>
            </a:prstGeom>
          </p:spPr>
        </p:pic>
        <p:pic>
          <p:nvPicPr>
            <p:cNvPr id="48" name="Picture 47"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705600" y="3666484"/>
              <a:ext cx="1218876" cy="535577"/>
            </a:xfrm>
            <a:prstGeom prst="rect">
              <a:avLst/>
            </a:prstGeom>
          </p:spPr>
        </p:pic>
        <p:pic>
          <p:nvPicPr>
            <p:cNvPr id="49" name="Picture 48"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825804" y="1140345"/>
              <a:ext cx="1218876" cy="535577"/>
            </a:xfrm>
            <a:prstGeom prst="rect">
              <a:avLst/>
            </a:prstGeom>
          </p:spPr>
        </p:pic>
        <p:pic>
          <p:nvPicPr>
            <p:cNvPr id="50" name="Picture 49"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825804" y="1771879"/>
              <a:ext cx="1218876" cy="535577"/>
            </a:xfrm>
            <a:prstGeom prst="rect">
              <a:avLst/>
            </a:prstGeom>
          </p:spPr>
        </p:pic>
        <p:pic>
          <p:nvPicPr>
            <p:cNvPr id="51" name="Picture 50"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825804" y="2403414"/>
              <a:ext cx="1218876" cy="535577"/>
            </a:xfrm>
            <a:prstGeom prst="rect">
              <a:avLst/>
            </a:prstGeom>
          </p:spPr>
        </p:pic>
        <p:pic>
          <p:nvPicPr>
            <p:cNvPr id="52" name="Picture 51"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825804" y="3034948"/>
              <a:ext cx="1218876" cy="535577"/>
            </a:xfrm>
            <a:prstGeom prst="rect">
              <a:avLst/>
            </a:prstGeom>
          </p:spPr>
        </p:pic>
        <p:pic>
          <p:nvPicPr>
            <p:cNvPr id="53" name="Picture 52"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813514" y="3666484"/>
              <a:ext cx="1218876" cy="535577"/>
            </a:xfrm>
            <a:prstGeom prst="rect">
              <a:avLst/>
            </a:prstGeom>
          </p:spPr>
        </p:pic>
        <p:pic>
          <p:nvPicPr>
            <p:cNvPr id="54" name="Picture 53"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946009" y="1149852"/>
              <a:ext cx="1218876" cy="535577"/>
            </a:xfrm>
            <a:prstGeom prst="rect">
              <a:avLst/>
            </a:prstGeom>
          </p:spPr>
        </p:pic>
        <p:pic>
          <p:nvPicPr>
            <p:cNvPr id="55" name="Picture 54"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946009" y="1781386"/>
              <a:ext cx="1218876" cy="535577"/>
            </a:xfrm>
            <a:prstGeom prst="rect">
              <a:avLst/>
            </a:prstGeom>
          </p:spPr>
        </p:pic>
        <p:pic>
          <p:nvPicPr>
            <p:cNvPr id="56" name="Picture 55"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946009" y="2412921"/>
              <a:ext cx="1218876" cy="535577"/>
            </a:xfrm>
            <a:prstGeom prst="rect">
              <a:avLst/>
            </a:prstGeom>
          </p:spPr>
        </p:pic>
        <p:pic>
          <p:nvPicPr>
            <p:cNvPr id="57" name="Picture 56"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946009" y="3034948"/>
              <a:ext cx="1218876" cy="535577"/>
            </a:xfrm>
            <a:prstGeom prst="rect">
              <a:avLst/>
            </a:prstGeom>
          </p:spPr>
        </p:pic>
        <p:pic>
          <p:nvPicPr>
            <p:cNvPr id="58" name="Picture 57" descr="2017-Chevy-Bolt-Summit-White_o.jpg"/>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933719" y="3636373"/>
              <a:ext cx="1218876" cy="535577"/>
            </a:xfrm>
            <a:prstGeom prst="rect">
              <a:avLst/>
            </a:prstGeom>
          </p:spPr>
        </p:pic>
      </p:grpSp>
      <p:sp>
        <p:nvSpPr>
          <p:cNvPr id="59" name="TextBox 58"/>
          <p:cNvSpPr txBox="1"/>
          <p:nvPr/>
        </p:nvSpPr>
        <p:spPr>
          <a:xfrm>
            <a:off x="1371600" y="2397264"/>
            <a:ext cx="6477000" cy="738664"/>
          </a:xfrm>
          <a:prstGeom prst="rect">
            <a:avLst/>
          </a:prstGeom>
          <a:noFill/>
        </p:spPr>
        <p:txBody>
          <a:bodyPr wrap="square" rtlCol="0">
            <a:spAutoFit/>
          </a:bodyPr>
          <a:lstStyle/>
          <a:p>
            <a:r>
              <a:rPr lang="en-US" sz="3200" b="1" dirty="0" smtClean="0">
                <a:solidFill>
                  <a:schemeClr val="accent1"/>
                </a:solidFill>
                <a:effectLst>
                  <a:outerShdw blurRad="38100" dist="38100" dir="2700000" algn="tl">
                    <a:srgbClr val="000000">
                      <a:alpha val="43137"/>
                    </a:srgbClr>
                  </a:outerShdw>
                </a:effectLst>
                <a:latin typeface="Helvetica"/>
                <a:cs typeface="Helvetica"/>
              </a:rPr>
              <a:t>40 Amps x 45 cars = 1800 Amps</a:t>
            </a:r>
          </a:p>
          <a:p>
            <a:endParaRPr lang="en-US" sz="1000" dirty="0">
              <a:solidFill>
                <a:schemeClr val="accent1"/>
              </a:solidFill>
              <a:latin typeface="Helvetica"/>
              <a:cs typeface="Helvetica"/>
            </a:endParaRPr>
          </a:p>
        </p:txBody>
      </p:sp>
    </p:spTree>
    <p:extLst>
      <p:ext uri="{BB962C8B-B14F-4D97-AF65-F5344CB8AC3E}">
        <p14:creationId xmlns:p14="http://schemas.microsoft.com/office/powerpoint/2010/main" val="376589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1"/>
          <p:cNvSpPr txBox="1">
            <a:spLocks noChangeArrowheads="1"/>
          </p:cNvSpPr>
          <p:nvPr/>
        </p:nvSpPr>
        <p:spPr bwMode="auto">
          <a:xfrm>
            <a:off x="2188959" y="4049826"/>
            <a:ext cx="4767669" cy="80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dirty="0">
                <a:solidFill>
                  <a:schemeClr val="accent1"/>
                </a:solidFill>
                <a:cs typeface="Arial" panose="020B0604020202020204" pitchFamily="34" charset="0"/>
              </a:rPr>
              <a:t>We Are the Industry Leader</a:t>
            </a:r>
            <a:r>
              <a:rPr lang="en-US" altLang="en-US" sz="2000" dirty="0">
                <a:solidFill>
                  <a:schemeClr val="accent1"/>
                </a:solidFill>
                <a:cs typeface="Arial" panose="020B0604020202020204" pitchFamily="34" charset="0"/>
              </a:rPr>
              <a:t/>
            </a:r>
            <a:br>
              <a:rPr lang="en-US" altLang="en-US" sz="2000" dirty="0">
                <a:solidFill>
                  <a:schemeClr val="accent1"/>
                </a:solidFill>
                <a:cs typeface="Arial" panose="020B0604020202020204" pitchFamily="34" charset="0"/>
              </a:rPr>
            </a:br>
            <a:r>
              <a:rPr lang="en-US" altLang="en-US" sz="1400" dirty="0">
                <a:cs typeface="Arial" panose="020B0604020202020204" pitchFamily="34" charset="0"/>
              </a:rPr>
              <a:t>According to Time, Bloomberg, CNBC, Navigant Research</a:t>
            </a:r>
            <a:br>
              <a:rPr lang="en-US" altLang="en-US" sz="1400" dirty="0">
                <a:cs typeface="Arial" panose="020B0604020202020204" pitchFamily="34" charset="0"/>
              </a:rPr>
            </a:br>
            <a:r>
              <a:rPr lang="en-US" altLang="en-US" sz="1400" dirty="0">
                <a:cs typeface="Arial" panose="020B0604020202020204" pitchFamily="34" charset="0"/>
              </a:rPr>
              <a:t>and many others </a:t>
            </a:r>
          </a:p>
        </p:txBody>
      </p:sp>
      <p:sp>
        <p:nvSpPr>
          <p:cNvPr id="14339" name="TextBox 23"/>
          <p:cNvSpPr txBox="1">
            <a:spLocks noChangeArrowheads="1"/>
          </p:cNvSpPr>
          <p:nvPr/>
        </p:nvSpPr>
        <p:spPr bwMode="auto">
          <a:xfrm>
            <a:off x="533400" y="2581275"/>
            <a:ext cx="24384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marL="117475" indent="-117475">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450"/>
              </a:spcAft>
            </a:pPr>
            <a:r>
              <a:rPr lang="en-US" altLang="en-US" sz="1600" b="1">
                <a:solidFill>
                  <a:srgbClr val="323232"/>
                </a:solidFill>
                <a:cs typeface="Arial" panose="020B0604020202020204" pitchFamily="34" charset="0"/>
              </a:rPr>
              <a:t>Largest Community of EV drivers</a:t>
            </a:r>
          </a:p>
          <a:p>
            <a:pPr>
              <a:spcAft>
                <a:spcPts val="450"/>
              </a:spcAft>
            </a:pPr>
            <a:r>
              <a:rPr lang="en-US" altLang="en-US" sz="1200">
                <a:solidFill>
                  <a:schemeClr val="accent2"/>
                </a:solidFill>
                <a:cs typeface="Arial" panose="020B0604020202020204" pitchFamily="34" charset="0"/>
              </a:rPr>
              <a:t>+</a:t>
            </a:r>
            <a:r>
              <a:rPr lang="en-US" altLang="en-US" sz="1200">
                <a:solidFill>
                  <a:srgbClr val="323232"/>
                </a:solidFill>
                <a:cs typeface="Arial" panose="020B0604020202020204" pitchFamily="34" charset="0"/>
              </a:rPr>
              <a:t> 80% of new EV drivers join ChargePoint network every month</a:t>
            </a:r>
          </a:p>
          <a:p>
            <a:pPr>
              <a:spcAft>
                <a:spcPts val="450"/>
              </a:spcAft>
            </a:pPr>
            <a:r>
              <a:rPr lang="en-US" altLang="en-US" sz="1200">
                <a:solidFill>
                  <a:schemeClr val="accent2"/>
                </a:solidFill>
                <a:cs typeface="Arial" panose="020B0604020202020204" pitchFamily="34" charset="0"/>
              </a:rPr>
              <a:t>+</a:t>
            </a:r>
            <a:r>
              <a:rPr lang="en-US" altLang="en-US" sz="1200">
                <a:solidFill>
                  <a:srgbClr val="323232"/>
                </a:solidFill>
                <a:cs typeface="Arial" panose="020B0604020202020204" pitchFamily="34" charset="0"/>
              </a:rPr>
              <a:t> A driver plugs into our network every 2 seconds</a:t>
            </a:r>
          </a:p>
          <a:p>
            <a:pPr>
              <a:spcAft>
                <a:spcPts val="450"/>
              </a:spcAft>
            </a:pPr>
            <a:endParaRPr lang="en-US" altLang="en-US" sz="1200">
              <a:solidFill>
                <a:srgbClr val="323232"/>
              </a:solidFill>
              <a:cs typeface="Arial" panose="020B0604020202020204" pitchFamily="34" charset="0"/>
            </a:endParaRPr>
          </a:p>
        </p:txBody>
      </p:sp>
      <p:sp>
        <p:nvSpPr>
          <p:cNvPr id="14340" name="TextBox 24"/>
          <p:cNvSpPr txBox="1">
            <a:spLocks noChangeArrowheads="1"/>
          </p:cNvSpPr>
          <p:nvPr/>
        </p:nvSpPr>
        <p:spPr bwMode="auto">
          <a:xfrm>
            <a:off x="3382963" y="2581275"/>
            <a:ext cx="235743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450"/>
              </a:spcAft>
            </a:pPr>
            <a:r>
              <a:rPr lang="en-US" altLang="en-US" sz="1600" b="1">
                <a:solidFill>
                  <a:srgbClr val="323232"/>
                </a:solidFill>
                <a:cs typeface="Arial" panose="020B0604020202020204" pitchFamily="34" charset="0"/>
              </a:rPr>
              <a:t>Charging Everywhere</a:t>
            </a:r>
          </a:p>
          <a:p>
            <a:pPr>
              <a:spcAft>
                <a:spcPts val="450"/>
              </a:spcAft>
            </a:pPr>
            <a:r>
              <a:rPr lang="en-US" altLang="en-US" sz="1200">
                <a:solidFill>
                  <a:schemeClr val="accent2"/>
                </a:solidFill>
                <a:cs typeface="Arial" panose="020B0604020202020204" pitchFamily="34" charset="0"/>
              </a:rPr>
              <a:t>+</a:t>
            </a:r>
            <a:r>
              <a:rPr lang="en-US" altLang="en-US" sz="1200">
                <a:solidFill>
                  <a:srgbClr val="323232"/>
                </a:solidFill>
                <a:cs typeface="Arial" panose="020B0604020202020204" pitchFamily="34" charset="0"/>
              </a:rPr>
              <a:t> 40,000+ charging spots</a:t>
            </a:r>
          </a:p>
          <a:p>
            <a:pPr>
              <a:spcAft>
                <a:spcPts val="450"/>
              </a:spcAft>
            </a:pPr>
            <a:r>
              <a:rPr lang="en-US" altLang="en-US" sz="1200">
                <a:solidFill>
                  <a:schemeClr val="accent2"/>
                </a:solidFill>
                <a:cs typeface="Arial" panose="020B0604020202020204" pitchFamily="34" charset="0"/>
              </a:rPr>
              <a:t>+ </a:t>
            </a:r>
            <a:r>
              <a:rPr lang="en-US" altLang="en-US" sz="1200">
                <a:solidFill>
                  <a:srgbClr val="323232"/>
                </a:solidFill>
                <a:cs typeface="Arial" panose="020B0604020202020204" pitchFamily="34" charset="0"/>
              </a:rPr>
              <a:t>700+ ports added every month</a:t>
            </a:r>
          </a:p>
        </p:txBody>
      </p:sp>
      <p:sp>
        <p:nvSpPr>
          <p:cNvPr id="14341" name="TextBox 25"/>
          <p:cNvSpPr txBox="1">
            <a:spLocks noChangeArrowheads="1"/>
          </p:cNvSpPr>
          <p:nvPr/>
        </p:nvSpPr>
        <p:spPr bwMode="auto">
          <a:xfrm>
            <a:off x="6324600" y="2581275"/>
            <a:ext cx="2362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450"/>
              </a:spcAft>
            </a:pPr>
            <a:r>
              <a:rPr lang="en-US" altLang="en-US" sz="1600" b="1">
                <a:solidFill>
                  <a:srgbClr val="323232"/>
                </a:solidFill>
                <a:cs typeface="Arial" panose="020B0604020202020204" pitchFamily="34" charset="0"/>
              </a:rPr>
              <a:t>We’re Established and Growing</a:t>
            </a:r>
          </a:p>
          <a:p>
            <a:pPr>
              <a:spcAft>
                <a:spcPts val="450"/>
              </a:spcAft>
            </a:pPr>
            <a:r>
              <a:rPr lang="en-US" altLang="en-US" sz="1200">
                <a:solidFill>
                  <a:schemeClr val="accent2"/>
                </a:solidFill>
                <a:cs typeface="Arial" panose="020B0604020202020204" pitchFamily="34" charset="0"/>
              </a:rPr>
              <a:t>+</a:t>
            </a:r>
            <a:r>
              <a:rPr lang="en-US" altLang="en-US" sz="1200">
                <a:solidFill>
                  <a:srgbClr val="323232"/>
                </a:solidFill>
                <a:cs typeface="Arial" panose="020B0604020202020204" pitchFamily="34" charset="0"/>
              </a:rPr>
              <a:t> Almost $500 million in funding </a:t>
            </a:r>
          </a:p>
          <a:p>
            <a:pPr>
              <a:spcAft>
                <a:spcPts val="450"/>
              </a:spcAft>
            </a:pPr>
            <a:r>
              <a:rPr lang="en-US" altLang="en-US" sz="1200">
                <a:solidFill>
                  <a:schemeClr val="accent2"/>
                </a:solidFill>
                <a:cs typeface="Arial" panose="020B0604020202020204" pitchFamily="34" charset="0"/>
              </a:rPr>
              <a:t>+</a:t>
            </a:r>
            <a:r>
              <a:rPr lang="en-US" altLang="en-US" sz="1200">
                <a:solidFill>
                  <a:srgbClr val="323232"/>
                </a:solidFill>
                <a:cs typeface="Arial" panose="020B0604020202020204" pitchFamily="34" charset="0"/>
              </a:rPr>
              <a:t> 74%+ share of commercial</a:t>
            </a:r>
            <a:br>
              <a:rPr lang="en-US" altLang="en-US" sz="1200">
                <a:solidFill>
                  <a:srgbClr val="323232"/>
                </a:solidFill>
                <a:cs typeface="Arial" panose="020B0604020202020204" pitchFamily="34" charset="0"/>
              </a:rPr>
            </a:br>
            <a:r>
              <a:rPr lang="en-US" altLang="en-US" sz="1200">
                <a:solidFill>
                  <a:srgbClr val="323232"/>
                </a:solidFill>
                <a:cs typeface="Arial" panose="020B0604020202020204" pitchFamily="34" charset="0"/>
              </a:rPr>
              <a:t>   smart charging marketshare</a:t>
            </a:r>
          </a:p>
        </p:txBody>
      </p:sp>
      <p:sp>
        <p:nvSpPr>
          <p:cNvPr id="14342" name="Title 4"/>
          <p:cNvSpPr>
            <a:spLocks noGrp="1"/>
          </p:cNvSpPr>
          <p:nvPr>
            <p:ph type="title"/>
          </p:nvPr>
        </p:nvSpPr>
        <p:spPr/>
        <p:txBody>
          <a:bodyPr/>
          <a:lstStyle/>
          <a:p>
            <a:r>
              <a:rPr lang="en-US" altLang="en-US" smtClean="0">
                <a:ea typeface="ＭＳ Ｐゴシック" panose="020B0600070205080204" pitchFamily="34" charset="-128"/>
              </a:rPr>
              <a:t>The World’s Largest and Most Open</a:t>
            </a:r>
            <a:br>
              <a:rPr lang="en-US" altLang="en-US" smtClean="0">
                <a:ea typeface="ＭＳ Ｐゴシック" panose="020B0600070205080204" pitchFamily="34" charset="-128"/>
              </a:rPr>
            </a:br>
            <a:r>
              <a:rPr lang="en-US" altLang="en-US" smtClean="0">
                <a:ea typeface="ＭＳ Ｐゴシック" panose="020B0600070205080204" pitchFamily="34" charset="-128"/>
              </a:rPr>
              <a:t>EV Charging Network</a:t>
            </a:r>
          </a:p>
        </p:txBody>
      </p:sp>
      <p:sp>
        <p:nvSpPr>
          <p:cNvPr id="1434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9531E7-6854-4BD5-85FE-6F619D3E976E}" type="slidenum">
              <a:rPr lang="en-US" altLang="en-US" smtClean="0"/>
              <a:pPr/>
              <a:t>2</a:t>
            </a:fld>
            <a:endParaRPr lang="en-US" altLang="en-US" smtClean="0"/>
          </a:p>
        </p:txBody>
      </p:sp>
      <p:pic>
        <p:nvPicPr>
          <p:cNvPr id="14344" name="Picture 1" descr="ChargePoint_car_2015_tri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782763"/>
            <a:ext cx="18161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5" descr="Pin_green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754188"/>
            <a:ext cx="304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732213" y="1987550"/>
            <a:ext cx="1676400" cy="584200"/>
          </a:xfrm>
          <a:prstGeom prst="rect">
            <a:avLst/>
          </a:prstGeom>
          <a:noFill/>
        </p:spPr>
        <p:txBody>
          <a:bodyPr wrap="none">
            <a:spAutoFit/>
          </a:bodyPr>
          <a:lstStyle/>
          <a:p>
            <a:pPr algn="ctr">
              <a:defRPr/>
            </a:pPr>
            <a:r>
              <a:rPr lang="en-US" sz="3200" b="1" dirty="0">
                <a:solidFill>
                  <a:schemeClr val="accent3">
                    <a:lumMod val="60000"/>
                    <a:lumOff val="40000"/>
                  </a:schemeClr>
                </a:solidFill>
              </a:rPr>
              <a:t>40,000+</a:t>
            </a:r>
          </a:p>
        </p:txBody>
      </p:sp>
      <p:pic>
        <p:nvPicPr>
          <p:cNvPr id="14347" name="Picture 18" descr="Pin_green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720850"/>
            <a:ext cx="304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9" descr="Pin_green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6224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5" descr="growing.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971550"/>
            <a:ext cx="20081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489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20</a:t>
            </a:fld>
            <a:endParaRPr lang="en-US"/>
          </a:p>
        </p:txBody>
      </p:sp>
      <p:pic>
        <p:nvPicPr>
          <p:cNvPr id="9" name="Picture 8"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1047750"/>
            <a:ext cx="1600200" cy="653143"/>
          </a:xfrm>
          <a:prstGeom prst="rect">
            <a:avLst/>
          </a:prstGeom>
        </p:spPr>
      </p:pic>
      <p:pic>
        <p:nvPicPr>
          <p:cNvPr id="10" name="Picture 9"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1817914"/>
            <a:ext cx="1600200" cy="653143"/>
          </a:xfrm>
          <a:prstGeom prst="rect">
            <a:avLst/>
          </a:prstGeom>
        </p:spPr>
      </p:pic>
      <p:pic>
        <p:nvPicPr>
          <p:cNvPr id="11" name="Picture 10"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2588078"/>
            <a:ext cx="1600200" cy="653143"/>
          </a:xfrm>
          <a:prstGeom prst="rect">
            <a:avLst/>
          </a:prstGeom>
        </p:spPr>
      </p:pic>
      <p:pic>
        <p:nvPicPr>
          <p:cNvPr id="12" name="Picture 11"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3358242"/>
            <a:ext cx="1600200" cy="653143"/>
          </a:xfrm>
          <a:prstGeom prst="rect">
            <a:avLst/>
          </a:prstGeom>
        </p:spPr>
      </p:pic>
      <p:pic>
        <p:nvPicPr>
          <p:cNvPr id="13" name="Picture 12"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4128407"/>
            <a:ext cx="1600200" cy="653143"/>
          </a:xfrm>
          <a:prstGeom prst="rect">
            <a:avLst/>
          </a:prstGeom>
        </p:spPr>
      </p:pic>
      <p:pic>
        <p:nvPicPr>
          <p:cNvPr id="14" name="Picture 13"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960" y="1047750"/>
            <a:ext cx="1600200" cy="653143"/>
          </a:xfrm>
          <a:prstGeom prst="rect">
            <a:avLst/>
          </a:prstGeom>
        </p:spPr>
      </p:pic>
      <p:pic>
        <p:nvPicPr>
          <p:cNvPr id="15" name="Picture 14"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960" y="1817914"/>
            <a:ext cx="1600200" cy="653143"/>
          </a:xfrm>
          <a:prstGeom prst="rect">
            <a:avLst/>
          </a:prstGeom>
        </p:spPr>
      </p:pic>
      <p:pic>
        <p:nvPicPr>
          <p:cNvPr id="16" name="Picture 15"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960" y="2588078"/>
            <a:ext cx="1600200" cy="653143"/>
          </a:xfrm>
          <a:prstGeom prst="rect">
            <a:avLst/>
          </a:prstGeom>
        </p:spPr>
      </p:pic>
      <p:pic>
        <p:nvPicPr>
          <p:cNvPr id="17" name="Picture 16"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960" y="3358242"/>
            <a:ext cx="1600200" cy="653143"/>
          </a:xfrm>
          <a:prstGeom prst="rect">
            <a:avLst/>
          </a:prstGeom>
        </p:spPr>
      </p:pic>
      <p:pic>
        <p:nvPicPr>
          <p:cNvPr id="18" name="Picture 17"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960" y="4128407"/>
            <a:ext cx="1600200" cy="653143"/>
          </a:xfrm>
          <a:prstGeom prst="rect">
            <a:avLst/>
          </a:prstGeom>
        </p:spPr>
      </p:pic>
      <p:sp>
        <p:nvSpPr>
          <p:cNvPr id="39" name="TextBox 38"/>
          <p:cNvSpPr txBox="1"/>
          <p:nvPr/>
        </p:nvSpPr>
        <p:spPr>
          <a:xfrm>
            <a:off x="228600" y="344213"/>
            <a:ext cx="5181600" cy="523220"/>
          </a:xfrm>
          <a:prstGeom prst="rect">
            <a:avLst/>
          </a:prstGeom>
          <a:solidFill>
            <a:schemeClr val="bg1"/>
          </a:solidFill>
        </p:spPr>
        <p:txBody>
          <a:bodyPr wrap="square" rtlCol="0">
            <a:spAutoFit/>
          </a:bodyPr>
          <a:lstStyle/>
          <a:p>
            <a:r>
              <a:rPr lang="en-US" sz="2800" dirty="0" smtClean="0">
                <a:solidFill>
                  <a:schemeClr val="accent1"/>
                </a:solidFill>
                <a:latin typeface="Helvetica"/>
                <a:cs typeface="Helvetica"/>
              </a:rPr>
              <a:t>40 Amps x 15 cars = 600 Amps</a:t>
            </a:r>
            <a:endParaRPr lang="en-US" sz="2800" dirty="0">
              <a:solidFill>
                <a:schemeClr val="accent1"/>
              </a:solidFill>
              <a:latin typeface="Helvetica"/>
              <a:cs typeface="Helvetica"/>
            </a:endParaRPr>
          </a:p>
        </p:txBody>
      </p:sp>
      <p:sp>
        <p:nvSpPr>
          <p:cNvPr id="40" name="Content Placeholder 2"/>
          <p:cNvSpPr>
            <a:spLocks noGrp="1"/>
          </p:cNvSpPr>
          <p:nvPr>
            <p:ph idx="1"/>
          </p:nvPr>
        </p:nvSpPr>
        <p:spPr>
          <a:xfrm>
            <a:off x="4800600" y="1581150"/>
            <a:ext cx="4114800" cy="2971800"/>
          </a:xfrm>
          <a:noFill/>
          <a:ln>
            <a:noFill/>
          </a:ln>
        </p:spPr>
        <p:style>
          <a:lnRef idx="1">
            <a:schemeClr val="accent2"/>
          </a:lnRef>
          <a:fillRef idx="2">
            <a:schemeClr val="accent2"/>
          </a:fillRef>
          <a:effectRef idx="1">
            <a:schemeClr val="accent2"/>
          </a:effectRef>
          <a:fontRef idx="minor">
            <a:schemeClr val="dk1"/>
          </a:fontRef>
        </p:style>
        <p:txBody>
          <a:bodyPr/>
          <a:lstStyle/>
          <a:p>
            <a:endParaRPr lang="en-US" sz="2400" dirty="0" smtClean="0"/>
          </a:p>
          <a:p>
            <a:r>
              <a:rPr lang="en-US" sz="2400" dirty="0"/>
              <a:t>6</a:t>
            </a:r>
            <a:r>
              <a:rPr lang="en-US" sz="2400" dirty="0" smtClean="0"/>
              <a:t>00 Amps can charge 45 vehicles</a:t>
            </a:r>
          </a:p>
          <a:p>
            <a:endParaRPr lang="en-US" sz="2400" dirty="0" smtClean="0"/>
          </a:p>
          <a:p>
            <a:r>
              <a:rPr lang="en-US" sz="2400" dirty="0" smtClean="0"/>
              <a:t>1/3 of the infrastructure typically required</a:t>
            </a:r>
          </a:p>
          <a:p>
            <a:pPr marL="0" indent="0">
              <a:buNone/>
            </a:pPr>
            <a:endParaRPr lang="en-US" sz="1800" dirty="0" smtClean="0"/>
          </a:p>
        </p:txBody>
      </p:sp>
      <p:pic>
        <p:nvPicPr>
          <p:cNvPr id="19" name="Picture 18"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047750"/>
            <a:ext cx="1600200" cy="653143"/>
          </a:xfrm>
          <a:prstGeom prst="rect">
            <a:avLst/>
          </a:prstGeom>
        </p:spPr>
      </p:pic>
      <p:pic>
        <p:nvPicPr>
          <p:cNvPr id="20" name="Picture 19"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817914"/>
            <a:ext cx="1600200" cy="653143"/>
          </a:xfrm>
          <a:prstGeom prst="rect">
            <a:avLst/>
          </a:prstGeom>
        </p:spPr>
      </p:pic>
      <p:pic>
        <p:nvPicPr>
          <p:cNvPr id="21" name="Picture 20"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588078"/>
            <a:ext cx="1600200" cy="653143"/>
          </a:xfrm>
          <a:prstGeom prst="rect">
            <a:avLst/>
          </a:prstGeom>
        </p:spPr>
      </p:pic>
      <p:pic>
        <p:nvPicPr>
          <p:cNvPr id="22" name="Picture 21"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358242"/>
            <a:ext cx="1600200" cy="653143"/>
          </a:xfrm>
          <a:prstGeom prst="rect">
            <a:avLst/>
          </a:prstGeom>
        </p:spPr>
      </p:pic>
      <p:pic>
        <p:nvPicPr>
          <p:cNvPr id="23" name="Picture 22" descr="2017-Chevy-Bolt-Summit-White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128407"/>
            <a:ext cx="1600200" cy="653143"/>
          </a:xfrm>
          <a:prstGeom prst="rect">
            <a:avLst/>
          </a:prstGeom>
        </p:spPr>
      </p:pic>
    </p:spTree>
    <p:extLst>
      <p:ext uri="{BB962C8B-B14F-4D97-AF65-F5344CB8AC3E}">
        <p14:creationId xmlns:p14="http://schemas.microsoft.com/office/powerpoint/2010/main" val="70283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Capital Savings with Energy Management </a:t>
            </a:r>
            <a:endParaRPr lang="en-US" dirty="0"/>
          </a:p>
        </p:txBody>
      </p:sp>
      <p:sp>
        <p:nvSpPr>
          <p:cNvPr id="3" name="Content Placeholder 2"/>
          <p:cNvSpPr>
            <a:spLocks noGrp="1"/>
          </p:cNvSpPr>
          <p:nvPr>
            <p:ph idx="1"/>
          </p:nvPr>
        </p:nvSpPr>
        <p:spPr>
          <a:xfrm>
            <a:off x="5105400" y="1428750"/>
            <a:ext cx="3810000" cy="2990850"/>
          </a:xfrm>
        </p:spPr>
        <p:txBody>
          <a:bodyPr/>
          <a:lstStyle/>
          <a:p>
            <a:r>
              <a:rPr lang="en-US" sz="1400" b="1" dirty="0" smtClean="0"/>
              <a:t>Over 60% </a:t>
            </a:r>
            <a:r>
              <a:rPr lang="en-US" sz="1400" b="1" dirty="0" err="1" smtClean="0"/>
              <a:t>CapEx</a:t>
            </a:r>
            <a:r>
              <a:rPr lang="en-US" sz="1400" b="1" dirty="0" smtClean="0"/>
              <a:t> Savings</a:t>
            </a:r>
          </a:p>
          <a:p>
            <a:r>
              <a:rPr lang="en-US" sz="1400" dirty="0" smtClean="0"/>
              <a:t>Assumes 45 EVs at a single site</a:t>
            </a:r>
          </a:p>
          <a:p>
            <a:r>
              <a:rPr lang="en-US" sz="1400" dirty="0" smtClean="0"/>
              <a:t>Significant cost reduction in:</a:t>
            </a:r>
          </a:p>
          <a:p>
            <a:pPr lvl="1"/>
            <a:r>
              <a:rPr lang="en-US" sz="1200" dirty="0" smtClean="0"/>
              <a:t>Electrical Panels</a:t>
            </a:r>
          </a:p>
          <a:p>
            <a:pPr lvl="1"/>
            <a:r>
              <a:rPr lang="en-US" sz="1200" dirty="0" smtClean="0"/>
              <a:t>Conduit and Wiring</a:t>
            </a:r>
          </a:p>
          <a:p>
            <a:pPr lvl="1"/>
            <a:r>
              <a:rPr lang="en-US" sz="1200" dirty="0" smtClean="0"/>
              <a:t>Transformer</a:t>
            </a:r>
          </a:p>
          <a:p>
            <a:r>
              <a:rPr lang="en-US" sz="1400" dirty="0" smtClean="0"/>
              <a:t>Analysis excludes cost of installing stations (this is common across both scenarios)</a:t>
            </a:r>
          </a:p>
          <a:p>
            <a:r>
              <a:rPr lang="en-US" sz="1400" dirty="0" smtClean="0"/>
              <a:t>Key features:</a:t>
            </a:r>
          </a:p>
          <a:p>
            <a:pPr lvl="1"/>
            <a:r>
              <a:rPr lang="en-US" sz="1200" dirty="0" smtClean="0"/>
              <a:t>Scheduled Charging </a:t>
            </a:r>
          </a:p>
          <a:p>
            <a:pPr lvl="1"/>
            <a:r>
              <a:rPr lang="en-US" sz="1200" dirty="0" smtClean="0"/>
              <a:t>Panel Sharing</a:t>
            </a:r>
            <a:endParaRPr lang="en-US" sz="1200" dirty="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21</a:t>
            </a:fld>
            <a:endParaRPr lang="en-US"/>
          </a:p>
        </p:txBody>
      </p:sp>
      <p:graphicFrame>
        <p:nvGraphicFramePr>
          <p:cNvPr id="5" name="Chart 4"/>
          <p:cNvGraphicFramePr>
            <a:graphicFrameLocks/>
          </p:cNvGraphicFramePr>
          <p:nvPr>
            <p:extLst/>
          </p:nvPr>
        </p:nvGraphicFramePr>
        <p:xfrm>
          <a:off x="304800" y="135255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373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Fuel Savings with Energy Management</a:t>
            </a:r>
            <a:endParaRPr lang="en-US" dirty="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22</a:t>
            </a:fld>
            <a:endParaRPr lang="en-US" dirty="0"/>
          </a:p>
        </p:txBody>
      </p:sp>
      <p:sp>
        <p:nvSpPr>
          <p:cNvPr id="6" name="Content Placeholder 2"/>
          <p:cNvSpPr>
            <a:spLocks noGrp="1"/>
          </p:cNvSpPr>
          <p:nvPr>
            <p:ph idx="1"/>
          </p:nvPr>
        </p:nvSpPr>
        <p:spPr>
          <a:xfrm>
            <a:off x="5105400" y="1428750"/>
            <a:ext cx="3810000" cy="2990850"/>
          </a:xfrm>
        </p:spPr>
        <p:txBody>
          <a:bodyPr/>
          <a:lstStyle/>
          <a:p>
            <a:r>
              <a:rPr lang="en-US" sz="1400" b="1" dirty="0" smtClean="0"/>
              <a:t>57% Fuel Savings</a:t>
            </a:r>
          </a:p>
          <a:p>
            <a:r>
              <a:rPr lang="en-US" sz="1400" dirty="0" smtClean="0"/>
              <a:t>Utilize utility off-peak energy rates </a:t>
            </a:r>
          </a:p>
          <a:p>
            <a:r>
              <a:rPr lang="en-US" sz="1400" dirty="0" smtClean="0"/>
              <a:t>Significant demand charge reduction</a:t>
            </a:r>
          </a:p>
          <a:p>
            <a:r>
              <a:rPr lang="en-US" sz="1400" dirty="0" smtClean="0"/>
              <a:t>Power allocation is flexible and will never exceed a static or dynamic power ceiling </a:t>
            </a:r>
          </a:p>
        </p:txBody>
      </p:sp>
      <p:graphicFrame>
        <p:nvGraphicFramePr>
          <p:cNvPr id="7" name="Chart 6"/>
          <p:cNvGraphicFramePr>
            <a:graphicFrameLocks/>
          </p:cNvGraphicFramePr>
          <p:nvPr>
            <p:extLst>
              <p:ext uri="{D42A27DB-BD31-4B8C-83A1-F6EECF244321}">
                <p14:modId xmlns:p14="http://schemas.microsoft.com/office/powerpoint/2010/main" val="1213954227"/>
              </p:ext>
            </p:extLst>
          </p:nvPr>
        </p:nvGraphicFramePr>
        <p:xfrm>
          <a:off x="551935" y="127635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724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62638"/>
            <a:ext cx="8229600" cy="400110"/>
          </a:xfrm>
        </p:spPr>
        <p:txBody>
          <a:bodyPr/>
          <a:lstStyle/>
          <a:p>
            <a:r>
              <a:rPr lang="en-US" dirty="0" smtClean="0"/>
              <a:t>ChargePoint Maintenance - Assure</a:t>
            </a:r>
            <a:endParaRPr lang="en-US" dirty="0"/>
          </a:p>
        </p:txBody>
      </p:sp>
      <p:sp>
        <p:nvSpPr>
          <p:cNvPr id="3" name="Content Placeholder 2"/>
          <p:cNvSpPr>
            <a:spLocks noGrp="1"/>
          </p:cNvSpPr>
          <p:nvPr>
            <p:ph idx="1"/>
          </p:nvPr>
        </p:nvSpPr>
        <p:spPr>
          <a:xfrm>
            <a:off x="334244" y="936046"/>
            <a:ext cx="8229600" cy="3600450"/>
          </a:xfrm>
        </p:spPr>
        <p:txBody>
          <a:bodyPr/>
          <a:lstStyle/>
          <a:p>
            <a:r>
              <a:rPr lang="en-US" sz="1800" dirty="0"/>
              <a:t>ChargePoint Assure is a full service maintenance and support program designed specifically for ChargePoint customers </a:t>
            </a:r>
          </a:p>
          <a:p>
            <a:r>
              <a:rPr lang="en-US" sz="1800" dirty="0"/>
              <a:t>Assure’s #1 goal is customer satisfaction </a:t>
            </a:r>
          </a:p>
          <a:p>
            <a:pPr lvl="1"/>
            <a:r>
              <a:rPr lang="en-US" dirty="0"/>
              <a:t>Greater satisfaction = more loyal customers = more repeat business</a:t>
            </a:r>
          </a:p>
          <a:p>
            <a:r>
              <a:rPr lang="en-US" sz="1800" dirty="0"/>
              <a:t>Assure Overview:</a:t>
            </a:r>
          </a:p>
          <a:p>
            <a:pPr lvl="1"/>
            <a:r>
              <a:rPr lang="en-US" sz="1600" dirty="0"/>
              <a:t>All parts and on-site labor to repair or replace product defects </a:t>
            </a:r>
          </a:p>
          <a:p>
            <a:pPr lvl="1"/>
            <a:r>
              <a:rPr lang="en-US" sz="1600" dirty="0"/>
              <a:t>1 business day response time</a:t>
            </a:r>
          </a:p>
          <a:p>
            <a:pPr lvl="1"/>
            <a:r>
              <a:rPr lang="en-US" sz="1600" dirty="0"/>
              <a:t>Labor Coverage for Vandalism and </a:t>
            </a:r>
            <a:r>
              <a:rPr lang="en-US" sz="1600" dirty="0" smtClean="0"/>
              <a:t>Accidental Damage</a:t>
            </a:r>
            <a:endParaRPr lang="en-US" sz="1600" dirty="0"/>
          </a:p>
          <a:p>
            <a:pPr lvl="1"/>
            <a:r>
              <a:rPr lang="en-US" sz="1600" dirty="0"/>
              <a:t>Proactive </a:t>
            </a:r>
            <a:r>
              <a:rPr lang="en-US" sz="1600" dirty="0" smtClean="0"/>
              <a:t>Station </a:t>
            </a:r>
            <a:r>
              <a:rPr lang="en-US" sz="1600" dirty="0"/>
              <a:t>Monitoring and Proactive Dispatch</a:t>
            </a:r>
          </a:p>
          <a:p>
            <a:pPr lvl="1"/>
            <a:r>
              <a:rPr lang="en-US" sz="1600" dirty="0"/>
              <a:t>Unlimited Software Moves, Adds and Changes</a:t>
            </a:r>
          </a:p>
          <a:p>
            <a:pPr lvl="1"/>
            <a:r>
              <a:rPr lang="en-US" sz="1600" dirty="0"/>
              <a:t>Coverage in all 50 US states + Canada</a:t>
            </a:r>
          </a:p>
          <a:p>
            <a:pPr lvl="1"/>
            <a:endParaRPr lang="en-US" sz="1400" dirty="0"/>
          </a:p>
          <a:p>
            <a:endParaRPr lang="en-US" sz="1600" dirty="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23</a:t>
            </a:fld>
            <a:endParaRPr lang="en-US"/>
          </a:p>
        </p:txBody>
      </p:sp>
      <p:pic>
        <p:nvPicPr>
          <p:cNvPr id="5" name="Picture 4" descr="OnRamp_StationSupp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1053" y="2683005"/>
            <a:ext cx="1565706" cy="1869945"/>
          </a:xfrm>
          <a:prstGeom prst="rect">
            <a:avLst/>
          </a:prstGeom>
        </p:spPr>
      </p:pic>
    </p:spTree>
    <p:extLst>
      <p:ext uri="{BB962C8B-B14F-4D97-AF65-F5344CB8AC3E}">
        <p14:creationId xmlns:p14="http://schemas.microsoft.com/office/powerpoint/2010/main" val="230803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94" y="454770"/>
            <a:ext cx="8229600" cy="369332"/>
          </a:xfrm>
        </p:spPr>
        <p:txBody>
          <a:bodyPr/>
          <a:lstStyle/>
          <a:p>
            <a:r>
              <a:rPr lang="en-US" sz="2400" dirty="0" smtClean="0"/>
              <a:t>World Class Support</a:t>
            </a:r>
            <a:endParaRPr lang="en-US" sz="2400" dirty="0"/>
          </a:p>
        </p:txBody>
      </p:sp>
      <p:sp>
        <p:nvSpPr>
          <p:cNvPr id="3" name="Slide Number Placeholder 2"/>
          <p:cNvSpPr>
            <a:spLocks noGrp="1"/>
          </p:cNvSpPr>
          <p:nvPr>
            <p:ph type="sldNum" sz="quarter" idx="10"/>
          </p:nvPr>
        </p:nvSpPr>
        <p:spPr>
          <a:xfrm>
            <a:off x="7773232" y="4936233"/>
            <a:ext cx="1066800" cy="226317"/>
          </a:xfrm>
        </p:spPr>
        <p:txBody>
          <a:bodyPr/>
          <a:lstStyle/>
          <a:p>
            <a:pPr>
              <a:defRPr/>
            </a:pPr>
            <a:fld id="{B0D55CB3-A229-4D37-98DE-0BA6D5C5D1A9}" type="slidenum">
              <a:rPr lang="en-US" smtClean="0"/>
              <a:pPr>
                <a:defRPr/>
              </a:pPr>
              <a:t>24</a:t>
            </a:fld>
            <a:endParaRPr lang="en-US" dirty="0"/>
          </a:p>
        </p:txBody>
      </p:sp>
      <p:cxnSp>
        <p:nvCxnSpPr>
          <p:cNvPr id="4" name="Straight Connector 3"/>
          <p:cNvCxnSpPr/>
          <p:nvPr/>
        </p:nvCxnSpPr>
        <p:spPr>
          <a:xfrm flipV="1">
            <a:off x="2569564" y="2722793"/>
            <a:ext cx="3948929" cy="2772"/>
          </a:xfrm>
          <a:prstGeom prst="lin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7" name="Group 6"/>
          <p:cNvGrpSpPr/>
          <p:nvPr/>
        </p:nvGrpSpPr>
        <p:grpSpPr>
          <a:xfrm>
            <a:off x="5546134" y="3273893"/>
            <a:ext cx="2323866" cy="1380750"/>
            <a:chOff x="5721855" y="3887508"/>
            <a:chExt cx="3283084" cy="2071907"/>
          </a:xfrm>
        </p:grpSpPr>
        <p:sp>
          <p:nvSpPr>
            <p:cNvPr id="8" name="TextBox 75"/>
            <p:cNvSpPr txBox="1">
              <a:spLocks noChangeArrowheads="1"/>
            </p:cNvSpPr>
            <p:nvPr/>
          </p:nvSpPr>
          <p:spPr bwMode="auto">
            <a:xfrm>
              <a:off x="5721855" y="5370570"/>
              <a:ext cx="3283084" cy="588845"/>
            </a:xfrm>
            <a:prstGeom prst="rect">
              <a:avLst/>
            </a:prstGeom>
            <a:noFill/>
            <a:ln w="9525">
              <a:noFill/>
              <a:miter lim="800000"/>
              <a:headEnd/>
              <a:tailEnd/>
            </a:ln>
          </p:spPr>
          <p:txBody>
            <a:bodyPr wrap="square">
              <a:spAutoFit/>
            </a:bodyPr>
            <a:lstStyle/>
            <a:p>
              <a:pPr algn="ctr"/>
              <a:r>
                <a:rPr lang="en-US" sz="1050" b="1" dirty="0">
                  <a:solidFill>
                    <a:srgbClr val="546E8F"/>
                  </a:solidFill>
                  <a:latin typeface="Helvetica"/>
                  <a:cs typeface="Helvetica"/>
                </a:rPr>
                <a:t>Driver Applications &amp; Services</a:t>
              </a:r>
            </a:p>
            <a:p>
              <a:pPr algn="ctr"/>
              <a:r>
                <a:rPr lang="en-US" sz="900" i="1" dirty="0">
                  <a:solidFill>
                    <a:srgbClr val="546E8F"/>
                  </a:solidFill>
                  <a:latin typeface="Helvetica"/>
                  <a:cs typeface="Helvetica"/>
                </a:rPr>
                <a:t>Web, mobile</a:t>
              </a:r>
              <a:r>
                <a:rPr lang="en-US" sz="900" i="1" dirty="0" smtClean="0">
                  <a:solidFill>
                    <a:srgbClr val="546E8F"/>
                  </a:solidFill>
                  <a:latin typeface="Helvetica"/>
                  <a:cs typeface="Helvetica"/>
                </a:rPr>
                <a:t>, fleet card service</a:t>
              </a:r>
              <a:endParaRPr lang="en-US" sz="900" i="1" dirty="0">
                <a:solidFill>
                  <a:srgbClr val="546E8F"/>
                </a:solidFill>
                <a:latin typeface="Helvetica"/>
                <a:cs typeface="Helvetica"/>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06046" y="4530153"/>
              <a:ext cx="514703" cy="87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9" descr="Ppt_ChargePoint_card.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932377">
              <a:off x="7628255" y="4885209"/>
              <a:ext cx="598745" cy="367254"/>
            </a:xfrm>
            <a:prstGeom prst="rect">
              <a:avLst/>
            </a:prstGeom>
          </p:spPr>
        </p:pic>
        <p:sp>
          <p:nvSpPr>
            <p:cNvPr id="11" name="Down Arrow 10"/>
            <p:cNvSpPr/>
            <p:nvPr/>
          </p:nvSpPr>
          <p:spPr>
            <a:xfrm>
              <a:off x="7338599" y="3887508"/>
              <a:ext cx="595591" cy="642645"/>
            </a:xfrm>
            <a:prstGeom prst="downArrow">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grpSp>
      <p:sp>
        <p:nvSpPr>
          <p:cNvPr id="12" name="TextBox 11"/>
          <p:cNvSpPr txBox="1"/>
          <p:nvPr/>
        </p:nvSpPr>
        <p:spPr>
          <a:xfrm>
            <a:off x="1600736" y="3000387"/>
            <a:ext cx="1259384" cy="230832"/>
          </a:xfrm>
          <a:prstGeom prst="rect">
            <a:avLst/>
          </a:prstGeom>
          <a:solidFill>
            <a:schemeClr val="bg1"/>
          </a:solidFill>
        </p:spPr>
        <p:txBody>
          <a:bodyPr wrap="square" rtlCol="0">
            <a:spAutoFit/>
          </a:bodyPr>
          <a:lstStyle/>
          <a:p>
            <a:pPr algn="ctr"/>
            <a:r>
              <a:rPr lang="en-US" sz="900" b="1" dirty="0" smtClean="0">
                <a:latin typeface="Helvetica"/>
                <a:cs typeface="Helvetica"/>
              </a:rPr>
              <a:t>Fleet manager</a:t>
            </a:r>
            <a:endParaRPr lang="en-US" sz="900" b="1" dirty="0">
              <a:latin typeface="Helvetica"/>
              <a:cs typeface="Helvetica"/>
            </a:endParaRPr>
          </a:p>
        </p:txBody>
      </p:sp>
      <p:sp>
        <p:nvSpPr>
          <p:cNvPr id="13" name="TextBox 12"/>
          <p:cNvSpPr txBox="1"/>
          <p:nvPr/>
        </p:nvSpPr>
        <p:spPr>
          <a:xfrm>
            <a:off x="6444271" y="2956444"/>
            <a:ext cx="1023457" cy="230832"/>
          </a:xfrm>
          <a:prstGeom prst="rect">
            <a:avLst/>
          </a:prstGeom>
          <a:solidFill>
            <a:schemeClr val="bg1"/>
          </a:solidFill>
        </p:spPr>
        <p:txBody>
          <a:bodyPr wrap="square" rtlCol="0">
            <a:spAutoFit/>
          </a:bodyPr>
          <a:lstStyle/>
          <a:p>
            <a:pPr algn="ctr"/>
            <a:r>
              <a:rPr lang="en-US" sz="900" b="1" dirty="0" smtClean="0">
                <a:latin typeface="Helvetica"/>
                <a:cs typeface="Helvetica"/>
              </a:rPr>
              <a:t>Fleet Drivers</a:t>
            </a:r>
            <a:endParaRPr lang="en-US" sz="900" b="1" dirty="0">
              <a:latin typeface="Helvetica"/>
              <a:cs typeface="Helvetica"/>
            </a:endParaRPr>
          </a:p>
        </p:txBody>
      </p:sp>
      <p:pic>
        <p:nvPicPr>
          <p:cNvPr id="14" name="Picture 13" descr="Ppt_Card_activating_Stn.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51803" y="3830383"/>
            <a:ext cx="584450" cy="589563"/>
          </a:xfrm>
          <a:prstGeom prst="rect">
            <a:avLst/>
          </a:prstGeom>
        </p:spPr>
      </p:pic>
      <p:sp>
        <p:nvSpPr>
          <p:cNvPr id="15" name="TextBox 14"/>
          <p:cNvSpPr txBox="1"/>
          <p:nvPr/>
        </p:nvSpPr>
        <p:spPr>
          <a:xfrm>
            <a:off x="3985539" y="4308523"/>
            <a:ext cx="1070205" cy="369332"/>
          </a:xfrm>
          <a:prstGeom prst="rect">
            <a:avLst/>
          </a:prstGeom>
          <a:noFill/>
        </p:spPr>
        <p:txBody>
          <a:bodyPr wrap="square" rtlCol="0">
            <a:spAutoFit/>
          </a:bodyPr>
          <a:lstStyle/>
          <a:p>
            <a:pPr algn="ctr"/>
            <a:r>
              <a:rPr lang="en-US" sz="900" b="1" dirty="0">
                <a:latin typeface="Helvetica"/>
                <a:cs typeface="Helvetica"/>
              </a:rPr>
              <a:t>Charging Stations</a:t>
            </a:r>
          </a:p>
        </p:txBody>
      </p:sp>
      <p:cxnSp>
        <p:nvCxnSpPr>
          <p:cNvPr id="17" name="Straight Connector 16"/>
          <p:cNvCxnSpPr/>
          <p:nvPr/>
        </p:nvCxnSpPr>
        <p:spPr>
          <a:xfrm flipH="1">
            <a:off x="4513740" y="1661515"/>
            <a:ext cx="0" cy="2155256"/>
          </a:xfrm>
          <a:prstGeom prst="line">
            <a:avLst/>
          </a:prstGeom>
          <a:noFill/>
          <a:ln>
            <a:solidFill>
              <a:schemeClr val="accent3"/>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18" name="Group 17"/>
          <p:cNvGrpSpPr/>
          <p:nvPr/>
        </p:nvGrpSpPr>
        <p:grpSpPr>
          <a:xfrm>
            <a:off x="3294813" y="2000783"/>
            <a:ext cx="2376428" cy="1466828"/>
            <a:chOff x="6872724" y="3165044"/>
            <a:chExt cx="1752600" cy="1157817"/>
          </a:xfrm>
        </p:grpSpPr>
        <p:pic>
          <p:nvPicPr>
            <p:cNvPr id="19" name="Picture 18" descr="Ppt_generic_cloud.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72724" y="3165044"/>
              <a:ext cx="1752600" cy="1157817"/>
            </a:xfrm>
            <a:prstGeom prst="rect">
              <a:avLst/>
            </a:prstGeom>
          </p:spPr>
        </p:pic>
        <p:pic>
          <p:nvPicPr>
            <p:cNvPr id="20" name="Picture 19" descr="ChargePoint_logo.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99228" y="3523865"/>
              <a:ext cx="1447800" cy="395601"/>
            </a:xfrm>
            <a:prstGeom prst="rect">
              <a:avLst/>
            </a:prstGeom>
          </p:spPr>
        </p:pic>
      </p:grpSp>
      <p:pic>
        <p:nvPicPr>
          <p:cNvPr id="22" name="Picture 21" descr="Ppt_Driver.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35830" y="2306327"/>
            <a:ext cx="403072" cy="623987"/>
          </a:xfrm>
          <a:prstGeom prst="rect">
            <a:avLst/>
          </a:prstGeom>
        </p:spPr>
      </p:pic>
      <p:pic>
        <p:nvPicPr>
          <p:cNvPr id="23" name="Picture 22" descr="Ppt_StationOwner.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09169" y="2361591"/>
            <a:ext cx="323620" cy="614296"/>
          </a:xfrm>
          <a:prstGeom prst="rect">
            <a:avLst/>
          </a:prstGeom>
        </p:spPr>
      </p:pic>
      <p:grpSp>
        <p:nvGrpSpPr>
          <p:cNvPr id="24" name="Group 23"/>
          <p:cNvGrpSpPr/>
          <p:nvPr/>
        </p:nvGrpSpPr>
        <p:grpSpPr>
          <a:xfrm>
            <a:off x="3341109" y="895350"/>
            <a:ext cx="1050288" cy="759073"/>
            <a:chOff x="3753409" y="945668"/>
            <a:chExt cx="1483815" cy="1139038"/>
          </a:xfrm>
        </p:grpSpPr>
        <p:sp>
          <p:nvSpPr>
            <p:cNvPr id="25" name="TextBox 24"/>
            <p:cNvSpPr txBox="1"/>
            <p:nvPr/>
          </p:nvSpPr>
          <p:spPr>
            <a:xfrm>
              <a:off x="3753409" y="1738328"/>
              <a:ext cx="1483815" cy="346378"/>
            </a:xfrm>
            <a:prstGeom prst="rect">
              <a:avLst/>
            </a:prstGeom>
            <a:solidFill>
              <a:schemeClr val="bg1"/>
            </a:solidFill>
          </p:spPr>
          <p:txBody>
            <a:bodyPr wrap="none" rtlCol="0">
              <a:spAutoFit/>
            </a:bodyPr>
            <a:lstStyle/>
            <a:p>
              <a:pPr algn="ctr"/>
              <a:r>
                <a:rPr lang="en-US" sz="900" b="1" dirty="0" smtClean="0">
                  <a:latin typeface="Helvetica"/>
                  <a:cs typeface="Helvetica"/>
                </a:rPr>
                <a:t>Station Support</a:t>
              </a:r>
            </a:p>
          </p:txBody>
        </p:sp>
        <p:pic>
          <p:nvPicPr>
            <p:cNvPr id="26" name="Picture 25" descr="Ppt_Customer_support.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278643" y="945668"/>
              <a:ext cx="433342" cy="822570"/>
            </a:xfrm>
            <a:prstGeom prst="rect">
              <a:avLst/>
            </a:prstGeom>
          </p:spPr>
        </p:pic>
      </p:grpSp>
      <p:grpSp>
        <p:nvGrpSpPr>
          <p:cNvPr id="27" name="Group 26"/>
          <p:cNvGrpSpPr/>
          <p:nvPr/>
        </p:nvGrpSpPr>
        <p:grpSpPr>
          <a:xfrm>
            <a:off x="1143000" y="3220783"/>
            <a:ext cx="2330261" cy="1361908"/>
            <a:chOff x="-262859" y="4123921"/>
            <a:chExt cx="3292119" cy="2043633"/>
          </a:xfrm>
        </p:grpSpPr>
        <p:sp>
          <p:nvSpPr>
            <p:cNvPr id="28" name="TextBox 77"/>
            <p:cNvSpPr txBox="1">
              <a:spLocks noChangeArrowheads="1"/>
            </p:cNvSpPr>
            <p:nvPr/>
          </p:nvSpPr>
          <p:spPr bwMode="auto">
            <a:xfrm>
              <a:off x="-262859" y="5370880"/>
              <a:ext cx="3292119" cy="796674"/>
            </a:xfrm>
            <a:prstGeom prst="rect">
              <a:avLst/>
            </a:prstGeom>
            <a:noFill/>
            <a:ln w="9525">
              <a:noFill/>
              <a:miter lim="800000"/>
              <a:headEnd/>
              <a:tailEnd/>
            </a:ln>
          </p:spPr>
          <p:txBody>
            <a:bodyPr wrap="square">
              <a:spAutoFit/>
            </a:bodyPr>
            <a:lstStyle/>
            <a:p>
              <a:pPr algn="ctr"/>
              <a:r>
                <a:rPr lang="en-US" sz="1050" b="1" dirty="0">
                  <a:solidFill>
                    <a:srgbClr val="546E8F"/>
                  </a:solidFill>
                  <a:latin typeface="Helvetica"/>
                  <a:cs typeface="Helvetica"/>
                </a:rPr>
                <a:t>ChargePoint Services</a:t>
              </a:r>
            </a:p>
            <a:p>
              <a:pPr algn="ctr"/>
              <a:r>
                <a:rPr lang="en-US" sz="900" i="1" dirty="0">
                  <a:solidFill>
                    <a:srgbClr val="546E8F"/>
                  </a:solidFill>
                  <a:latin typeface="Helvetica"/>
                  <a:cs typeface="Helvetica"/>
                </a:rPr>
                <a:t>Cloud-based solutions for </a:t>
              </a:r>
            </a:p>
            <a:p>
              <a:pPr algn="ctr"/>
              <a:r>
                <a:rPr lang="en-US" sz="900" i="1" dirty="0">
                  <a:solidFill>
                    <a:srgbClr val="546E8F"/>
                  </a:solidFill>
                  <a:latin typeface="Helvetica"/>
                  <a:cs typeface="Helvetica"/>
                </a:rPr>
                <a:t>managing </a:t>
              </a:r>
              <a:r>
                <a:rPr lang="en-US" sz="900" i="1" dirty="0" smtClean="0">
                  <a:solidFill>
                    <a:srgbClr val="546E8F"/>
                  </a:solidFill>
                  <a:latin typeface="Helvetica"/>
                  <a:cs typeface="Helvetica"/>
                </a:rPr>
                <a:t>your fleet</a:t>
              </a:r>
              <a:endParaRPr lang="en-US" sz="900" i="1" dirty="0">
                <a:solidFill>
                  <a:srgbClr val="546E8F"/>
                </a:solidFill>
                <a:latin typeface="Helvetica"/>
                <a:cs typeface="Helvetica"/>
              </a:endParaRPr>
            </a:p>
          </p:txBody>
        </p:sp>
        <p:grpSp>
          <p:nvGrpSpPr>
            <p:cNvPr id="29" name="Group 28"/>
            <p:cNvGrpSpPr/>
            <p:nvPr/>
          </p:nvGrpSpPr>
          <p:grpSpPr>
            <a:xfrm>
              <a:off x="776380" y="4508703"/>
              <a:ext cx="1044847" cy="804496"/>
              <a:chOff x="609600" y="1301772"/>
              <a:chExt cx="1828800" cy="1408113"/>
            </a:xfrm>
          </p:grpSpPr>
          <p:pic>
            <p:nvPicPr>
              <p:cNvPr id="32" name="Picture 52"/>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09600" y="1301772"/>
                <a:ext cx="1828800" cy="1408113"/>
              </a:xfrm>
              <a:prstGeom prst="rect">
                <a:avLst/>
              </a:prstGeom>
              <a:noFill/>
              <a:ln w="9525">
                <a:noFill/>
                <a:miter lim="800000"/>
                <a:headEnd/>
                <a:tailEnd/>
              </a:ln>
            </p:spPr>
          </p:pic>
          <p:pic>
            <p:nvPicPr>
              <p:cNvPr id="33" name="Picture 4"/>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692752" y="1367408"/>
                <a:ext cx="1676401" cy="1032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31" name="Down Arrow 30"/>
            <p:cNvSpPr/>
            <p:nvPr/>
          </p:nvSpPr>
          <p:spPr>
            <a:xfrm>
              <a:off x="1014686" y="4123921"/>
              <a:ext cx="595591" cy="383416"/>
            </a:xfrm>
            <a:prstGeom prst="downArrow">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grpSp>
      <p:grpSp>
        <p:nvGrpSpPr>
          <p:cNvPr id="34" name="Group 33"/>
          <p:cNvGrpSpPr/>
          <p:nvPr/>
        </p:nvGrpSpPr>
        <p:grpSpPr>
          <a:xfrm>
            <a:off x="4544028" y="895350"/>
            <a:ext cx="992579" cy="759073"/>
            <a:chOff x="3794173" y="945668"/>
            <a:chExt cx="1402285" cy="1139038"/>
          </a:xfrm>
        </p:grpSpPr>
        <p:sp>
          <p:nvSpPr>
            <p:cNvPr id="35" name="TextBox 34"/>
            <p:cNvSpPr txBox="1"/>
            <p:nvPr/>
          </p:nvSpPr>
          <p:spPr>
            <a:xfrm>
              <a:off x="3794173" y="1738328"/>
              <a:ext cx="1402285" cy="346378"/>
            </a:xfrm>
            <a:prstGeom prst="rect">
              <a:avLst/>
            </a:prstGeom>
            <a:solidFill>
              <a:schemeClr val="bg1"/>
            </a:solidFill>
          </p:spPr>
          <p:txBody>
            <a:bodyPr wrap="none" rtlCol="0">
              <a:spAutoFit/>
            </a:bodyPr>
            <a:lstStyle/>
            <a:p>
              <a:pPr algn="ctr"/>
              <a:r>
                <a:rPr lang="en-US" sz="900" b="1" dirty="0" smtClean="0">
                  <a:latin typeface="Helvetica"/>
                  <a:cs typeface="Helvetica"/>
                </a:rPr>
                <a:t>Driver </a:t>
              </a:r>
              <a:r>
                <a:rPr lang="en-US" sz="900" b="1" dirty="0">
                  <a:latin typeface="Helvetica"/>
                  <a:cs typeface="Helvetica"/>
                </a:rPr>
                <a:t>Support</a:t>
              </a:r>
            </a:p>
          </p:txBody>
        </p:sp>
        <p:pic>
          <p:nvPicPr>
            <p:cNvPr id="36" name="Picture 35" descr="Ppt_Customer_support.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278643" y="945668"/>
              <a:ext cx="433342" cy="822570"/>
            </a:xfrm>
            <a:prstGeom prst="rect">
              <a:avLst/>
            </a:prstGeom>
          </p:spPr>
        </p:pic>
      </p:grpSp>
      <p:sp>
        <p:nvSpPr>
          <p:cNvPr id="30" name="Oval 29"/>
          <p:cNvSpPr/>
          <p:nvPr/>
        </p:nvSpPr>
        <p:spPr>
          <a:xfrm>
            <a:off x="2740624" y="1661515"/>
            <a:ext cx="3581948" cy="2145364"/>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a:endParaRPr>
          </a:p>
        </p:txBody>
      </p:sp>
    </p:spTree>
    <p:extLst>
      <p:ext uri="{BB962C8B-B14F-4D97-AF65-F5344CB8AC3E}">
        <p14:creationId xmlns:p14="http://schemas.microsoft.com/office/powerpoint/2010/main" val="4045915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62638"/>
            <a:ext cx="8229600" cy="400110"/>
          </a:xfrm>
        </p:spPr>
        <p:txBody>
          <a:bodyPr/>
          <a:lstStyle/>
          <a:p>
            <a:r>
              <a:rPr lang="en-US" dirty="0" err="1" smtClean="0"/>
              <a:t>Fleetification</a:t>
            </a:r>
            <a:r>
              <a:rPr lang="en-US" dirty="0" smtClean="0"/>
              <a:t> Summation</a:t>
            </a:r>
            <a:endParaRPr lang="en-US" dirty="0"/>
          </a:p>
        </p:txBody>
      </p:sp>
      <p:sp>
        <p:nvSpPr>
          <p:cNvPr id="3" name="Content Placeholder 2"/>
          <p:cNvSpPr>
            <a:spLocks noGrp="1"/>
          </p:cNvSpPr>
          <p:nvPr>
            <p:ph idx="1"/>
          </p:nvPr>
        </p:nvSpPr>
        <p:spPr>
          <a:xfrm>
            <a:off x="334244" y="936046"/>
            <a:ext cx="8229600" cy="3600450"/>
          </a:xfrm>
        </p:spPr>
        <p:txBody>
          <a:bodyPr/>
          <a:lstStyle/>
          <a:p>
            <a:r>
              <a:rPr lang="en-US" sz="1800" dirty="0" smtClean="0"/>
              <a:t>Expert Guidance for Appropriate Stations &amp; Services</a:t>
            </a:r>
            <a:endParaRPr lang="en-US" sz="1800" dirty="0"/>
          </a:p>
          <a:p>
            <a:r>
              <a:rPr lang="en-US" sz="1800" dirty="0" smtClean="0"/>
              <a:t>Smart Networked Charging:</a:t>
            </a:r>
            <a:endParaRPr lang="en-US" sz="1800" dirty="0"/>
          </a:p>
          <a:p>
            <a:pPr lvl="1"/>
            <a:r>
              <a:rPr lang="en-US" sz="1600" dirty="0" smtClean="0"/>
              <a:t>Single dashboard to view and manager your fleet vehicles</a:t>
            </a:r>
          </a:p>
          <a:p>
            <a:pPr lvl="1"/>
            <a:r>
              <a:rPr lang="en-US" sz="1600" dirty="0" smtClean="0"/>
              <a:t>Access restricted to specific drivers </a:t>
            </a:r>
          </a:p>
          <a:p>
            <a:pPr lvl="1"/>
            <a:r>
              <a:rPr lang="en-US" sz="1600" dirty="0" smtClean="0"/>
              <a:t>Data analytics &amp; reporting to make informed decisions</a:t>
            </a:r>
          </a:p>
          <a:p>
            <a:pPr lvl="1"/>
            <a:r>
              <a:rPr lang="en-US" sz="1600" dirty="0" smtClean="0"/>
              <a:t>Easy to use mobile app to locate stations and charge up</a:t>
            </a:r>
          </a:p>
          <a:p>
            <a:pPr lvl="1"/>
            <a:r>
              <a:rPr lang="en-US" sz="1600" dirty="0" smtClean="0"/>
              <a:t>Power Management – saving </a:t>
            </a:r>
            <a:r>
              <a:rPr lang="en-US" sz="1600" dirty="0" err="1" smtClean="0"/>
              <a:t>CapEx</a:t>
            </a:r>
            <a:r>
              <a:rPr lang="en-US" sz="1600" dirty="0" smtClean="0"/>
              <a:t> and </a:t>
            </a:r>
            <a:r>
              <a:rPr lang="en-US" sz="1600" dirty="0" err="1" smtClean="0"/>
              <a:t>OpEx</a:t>
            </a:r>
            <a:endParaRPr lang="en-US" sz="1600" dirty="0" smtClean="0"/>
          </a:p>
          <a:p>
            <a:r>
              <a:rPr lang="en-US" sz="1800" dirty="0" smtClean="0"/>
              <a:t>Assure Insurance, Parts &amp; Labor, Fully Covered</a:t>
            </a:r>
            <a:endParaRPr lang="en-US" sz="1800" dirty="0"/>
          </a:p>
          <a:p>
            <a:pPr lvl="1"/>
            <a:r>
              <a:rPr lang="en-US" sz="1600" dirty="0" smtClean="0"/>
              <a:t>24/7/365 Driver support in 3 languages</a:t>
            </a:r>
          </a:p>
          <a:p>
            <a:pPr lvl="1"/>
            <a:r>
              <a:rPr lang="en-US" sz="1600" dirty="0" smtClean="0"/>
              <a:t>Proactive Monitoring &amp; solution dispatch</a:t>
            </a:r>
          </a:p>
          <a:p>
            <a:pPr lvl="1"/>
            <a:endParaRPr lang="en-US" sz="1600" dirty="0"/>
          </a:p>
          <a:p>
            <a:pPr lvl="1"/>
            <a:endParaRPr lang="en-US" sz="1600" dirty="0"/>
          </a:p>
          <a:p>
            <a:pPr lvl="1"/>
            <a:endParaRPr lang="en-US" sz="1400" dirty="0"/>
          </a:p>
          <a:p>
            <a:endParaRPr lang="en-US" sz="1600" dirty="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25</a:t>
            </a:fld>
            <a:endParaRPr lang="en-US"/>
          </a:p>
        </p:txBody>
      </p:sp>
      <p:pic>
        <p:nvPicPr>
          <p:cNvPr id="5" name="Picture 4" descr="OnRamp_StationSupp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1053" y="2683005"/>
            <a:ext cx="1565706" cy="1869945"/>
          </a:xfrm>
          <a:prstGeom prst="rect">
            <a:avLst/>
          </a:prstGeom>
        </p:spPr>
      </p:pic>
    </p:spTree>
    <p:extLst>
      <p:ext uri="{BB962C8B-B14F-4D97-AF65-F5344CB8AC3E}">
        <p14:creationId xmlns:p14="http://schemas.microsoft.com/office/powerpoint/2010/main" val="2232012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353404"/>
            <a:ext cx="7315200" cy="532546"/>
          </a:xfrm>
        </p:spPr>
        <p:txBody>
          <a:bodyPr/>
          <a:lstStyle/>
          <a:p>
            <a:r>
              <a:rPr lang="en-US" dirty="0" smtClean="0"/>
              <a:t>Thank You</a:t>
            </a:r>
            <a:endParaRPr lang="en-US" dirty="0"/>
          </a:p>
        </p:txBody>
      </p:sp>
      <p:sp>
        <p:nvSpPr>
          <p:cNvPr id="3" name="Slide Number Placeholder 2"/>
          <p:cNvSpPr>
            <a:spLocks noGrp="1"/>
          </p:cNvSpPr>
          <p:nvPr>
            <p:ph type="sldNum" sz="quarter" idx="10"/>
          </p:nvPr>
        </p:nvSpPr>
        <p:spPr/>
        <p:txBody>
          <a:bodyPr/>
          <a:lstStyle/>
          <a:p>
            <a:pPr>
              <a:defRPr/>
            </a:pPr>
            <a:fld id="{F3BCCA5C-75CA-43B8-B936-D2315E2FCCF6}" type="slidenum">
              <a:rPr lang="en-US" smtClean="0"/>
              <a:pPr>
                <a:defRPr/>
              </a:pPr>
              <a:t>26</a:t>
            </a:fld>
            <a:endParaRPr lang="en-US" dirty="0"/>
          </a:p>
        </p:txBody>
      </p:sp>
      <p:sp>
        <p:nvSpPr>
          <p:cNvPr id="2" name="Rectangle 1"/>
          <p:cNvSpPr/>
          <p:nvPr/>
        </p:nvSpPr>
        <p:spPr>
          <a:xfrm>
            <a:off x="2286000" y="2110085"/>
            <a:ext cx="4572000" cy="1231106"/>
          </a:xfrm>
          <a:prstGeom prst="rect">
            <a:avLst/>
          </a:prstGeom>
        </p:spPr>
        <p:txBody>
          <a:bodyPr>
            <a:spAutoFit/>
          </a:bodyPr>
          <a:lstStyle/>
          <a:p>
            <a:pPr algn="ctr"/>
            <a:r>
              <a:rPr lang="en-US" altLang="en-US" sz="2000" b="1" dirty="0" smtClean="0">
                <a:ea typeface="ＭＳ Ｐゴシック" panose="020B0600070205080204" pitchFamily="34" charset="-128"/>
              </a:rPr>
              <a:t>Justin Ries, LEED AP</a:t>
            </a:r>
          </a:p>
          <a:p>
            <a:pPr algn="ctr"/>
            <a:r>
              <a:rPr lang="en-US" altLang="en-US" dirty="0" smtClean="0">
                <a:ea typeface="ＭＳ Ｐゴシック" panose="020B0600070205080204" pitchFamily="34" charset="-128"/>
              </a:rPr>
              <a:t>Account Executive, New England</a:t>
            </a:r>
            <a:endParaRPr lang="en-US" altLang="en-US" dirty="0">
              <a:ea typeface="ＭＳ Ｐゴシック" panose="020B0600070205080204" pitchFamily="34" charset="-128"/>
            </a:endParaRPr>
          </a:p>
          <a:p>
            <a:pPr algn="ctr"/>
            <a:r>
              <a:rPr lang="en-US" altLang="en-US" u="sng" dirty="0" smtClean="0">
                <a:solidFill>
                  <a:srgbClr val="50A1D9"/>
                </a:solidFill>
                <a:ea typeface="ＭＳ Ｐゴシック" panose="020B0600070205080204" pitchFamily="34" charset="-128"/>
              </a:rPr>
              <a:t>Justin.ries@chargepoint.com</a:t>
            </a:r>
            <a:endParaRPr lang="en-US" altLang="en-US" u="sng" dirty="0">
              <a:solidFill>
                <a:srgbClr val="50A1D9"/>
              </a:solidFill>
              <a:ea typeface="ＭＳ Ｐゴシック" panose="020B0600070205080204" pitchFamily="34" charset="-128"/>
            </a:endParaRPr>
          </a:p>
          <a:p>
            <a:pPr algn="ctr"/>
            <a:r>
              <a:rPr lang="en-US" altLang="en-US" dirty="0">
                <a:ea typeface="ＭＳ Ｐゴシック" panose="020B0600070205080204" pitchFamily="34" charset="-128"/>
              </a:rPr>
              <a:t>+1.904.613.9363</a:t>
            </a:r>
            <a:endParaRPr lang="en-US" dirty="0"/>
          </a:p>
        </p:txBody>
      </p:sp>
    </p:spTree>
    <p:extLst>
      <p:ext uri="{BB962C8B-B14F-4D97-AF65-F5344CB8AC3E}">
        <p14:creationId xmlns:p14="http://schemas.microsoft.com/office/powerpoint/2010/main" val="3690657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flipH="1">
            <a:off x="304800" y="1100666"/>
            <a:ext cx="8839200" cy="3666067"/>
          </a:xfrm>
          <a:prstGeom prst="rect">
            <a:avLst/>
          </a:prstGeom>
          <a:gradFill flip="none" rotWithShape="1">
            <a:gsLst>
              <a:gs pos="0">
                <a:schemeClr val="accent2">
                  <a:lumMod val="40000"/>
                  <a:lumOff val="60000"/>
                  <a:alpha val="44000"/>
                </a:schemeClr>
              </a:gs>
              <a:gs pos="100000">
                <a:srgbClr val="FFFFFF">
                  <a:alpha val="44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Helvetica"/>
            </a:endParaRPr>
          </a:p>
        </p:txBody>
      </p:sp>
      <p:sp>
        <p:nvSpPr>
          <p:cNvPr id="7" name="Title 6"/>
          <p:cNvSpPr>
            <a:spLocks noGrp="1"/>
          </p:cNvSpPr>
          <p:nvPr>
            <p:ph type="title"/>
          </p:nvPr>
        </p:nvSpPr>
        <p:spPr/>
        <p:txBody>
          <a:bodyPr/>
          <a:lstStyle/>
          <a:p>
            <a:r>
              <a:rPr lang="en-US" dirty="0"/>
              <a:t>Largest EV Charging Network in </a:t>
            </a:r>
            <a:r>
              <a:rPr lang="en-US" dirty="0" smtClean="0"/>
              <a:t>North America</a:t>
            </a:r>
            <a:endParaRPr lang="en-US" dirty="0"/>
          </a:p>
        </p:txBody>
      </p:sp>
      <p:sp>
        <p:nvSpPr>
          <p:cNvPr id="30" name="Slide Number Placeholder 3"/>
          <p:cNvSpPr>
            <a:spLocks noGrp="1"/>
          </p:cNvSpPr>
          <p:nvPr>
            <p:ph type="sldNum" sz="quarter" idx="10"/>
          </p:nvPr>
        </p:nvSpPr>
        <p:spPr/>
        <p:txBody>
          <a:bodyPr/>
          <a:lstStyle/>
          <a:p>
            <a:fld id="{BFB65967-37EE-4D55-82F8-A6494FD55C33}" type="slidenum">
              <a:rPr lang="en-US" smtClean="0"/>
              <a:pPr/>
              <a:t>3</a:t>
            </a:fld>
            <a:endParaRPr lang="en-US" dirty="0"/>
          </a:p>
        </p:txBody>
      </p:sp>
      <p:sp>
        <p:nvSpPr>
          <p:cNvPr id="5" name="Rectangle 4"/>
          <p:cNvSpPr/>
          <p:nvPr/>
        </p:nvSpPr>
        <p:spPr>
          <a:xfrm>
            <a:off x="304800" y="1200150"/>
            <a:ext cx="3276600" cy="2616101"/>
          </a:xfrm>
          <a:prstGeom prst="rect">
            <a:avLst/>
          </a:prstGeom>
        </p:spPr>
        <p:txBody>
          <a:bodyPr wrap="square">
            <a:spAutoFit/>
          </a:bodyPr>
          <a:lstStyle/>
          <a:p>
            <a:endParaRPr lang="en-US" sz="2000" b="1" dirty="0" smtClean="0">
              <a:solidFill>
                <a:schemeClr val="accent1"/>
              </a:solidFill>
              <a:latin typeface="Helvetica"/>
              <a:cs typeface="Helvetica"/>
            </a:endParaRPr>
          </a:p>
          <a:p>
            <a:endParaRPr lang="en-US" sz="2000" b="1" dirty="0" smtClean="0">
              <a:solidFill>
                <a:schemeClr val="accent1"/>
              </a:solidFill>
              <a:latin typeface="Helvetica"/>
              <a:cs typeface="Helvetica"/>
            </a:endParaRPr>
          </a:p>
          <a:p>
            <a:endParaRPr lang="en-US" sz="2000" b="1" dirty="0">
              <a:solidFill>
                <a:schemeClr val="accent1"/>
              </a:solidFill>
              <a:latin typeface="Helvetica"/>
              <a:cs typeface="Helvetica"/>
            </a:endParaRPr>
          </a:p>
          <a:p>
            <a:r>
              <a:rPr lang="en-US" sz="2000" b="1" dirty="0" smtClean="0">
                <a:solidFill>
                  <a:schemeClr val="accent1"/>
                </a:solidFill>
                <a:latin typeface="Helvetica"/>
                <a:cs typeface="Helvetica"/>
              </a:rPr>
              <a:t>40</a:t>
            </a:r>
            <a:r>
              <a:rPr lang="en-US" sz="2000" b="1" dirty="0" smtClean="0">
                <a:solidFill>
                  <a:schemeClr val="accent1"/>
                </a:solidFill>
                <a:latin typeface="Helvetica"/>
                <a:cs typeface="Helvetica"/>
              </a:rPr>
              <a:t>,000</a:t>
            </a:r>
            <a:r>
              <a:rPr lang="en-US" sz="2000" b="1" dirty="0">
                <a:solidFill>
                  <a:schemeClr val="accent1"/>
                </a:solidFill>
                <a:latin typeface="Helvetica"/>
                <a:cs typeface="Helvetica"/>
              </a:rPr>
              <a:t>+ </a:t>
            </a:r>
          </a:p>
          <a:p>
            <a:r>
              <a:rPr lang="en-US" sz="1600" dirty="0">
                <a:latin typeface="Helvetica"/>
                <a:cs typeface="Helvetica"/>
              </a:rPr>
              <a:t>Charging Spots </a:t>
            </a:r>
            <a:br>
              <a:rPr lang="en-US" sz="1600" dirty="0">
                <a:latin typeface="Helvetica"/>
                <a:cs typeface="Helvetica"/>
              </a:rPr>
            </a:br>
            <a:r>
              <a:rPr lang="en-US" sz="1600" dirty="0" smtClean="0">
                <a:latin typeface="Helvetica"/>
                <a:cs typeface="Helvetica"/>
              </a:rPr>
              <a:t>(600</a:t>
            </a:r>
            <a:r>
              <a:rPr lang="en-US" sz="1600" dirty="0" smtClean="0">
                <a:latin typeface="Helvetica"/>
                <a:cs typeface="Helvetica"/>
              </a:rPr>
              <a:t>+ </a:t>
            </a:r>
            <a:r>
              <a:rPr lang="en-US" sz="1600" dirty="0">
                <a:latin typeface="Helvetica"/>
                <a:cs typeface="Helvetica"/>
              </a:rPr>
              <a:t>DC)</a:t>
            </a:r>
          </a:p>
          <a:p>
            <a:endParaRPr lang="en-US" sz="800" dirty="0">
              <a:latin typeface="Helvetica"/>
              <a:cs typeface="Helvetica"/>
            </a:endParaRPr>
          </a:p>
          <a:p>
            <a:r>
              <a:rPr lang="en-US" sz="2000" b="1" dirty="0" smtClean="0">
                <a:solidFill>
                  <a:schemeClr val="accent1"/>
                </a:solidFill>
                <a:latin typeface="Helvetica"/>
                <a:cs typeface="Helvetica"/>
              </a:rPr>
              <a:t>24M </a:t>
            </a:r>
            <a:endParaRPr lang="en-US" sz="2000" b="1" dirty="0">
              <a:solidFill>
                <a:srgbClr val="FB6B15"/>
              </a:solidFill>
              <a:latin typeface="Helvetica"/>
              <a:cs typeface="Helvetica"/>
            </a:endParaRPr>
          </a:p>
          <a:p>
            <a:r>
              <a:rPr lang="en-US" sz="1600" dirty="0" smtClean="0">
                <a:latin typeface="Helvetica"/>
                <a:cs typeface="Helvetica"/>
              </a:rPr>
              <a:t>Charges Delivered </a:t>
            </a:r>
            <a:endParaRPr lang="en-US" sz="1600" dirty="0">
              <a:latin typeface="Helvetica"/>
              <a:cs typeface="Helvetica"/>
            </a:endParaRPr>
          </a:p>
          <a:p>
            <a:endParaRPr lang="en-US" sz="800" dirty="0">
              <a:latin typeface="Helvetica"/>
              <a:cs typeface="Helvetica"/>
            </a:endParaRPr>
          </a:p>
        </p:txBody>
      </p:sp>
      <p:pic>
        <p:nvPicPr>
          <p:cNvPr id="8" name="Picture 7"/>
          <p:cNvPicPr>
            <a:picLocks noChangeAspect="1"/>
          </p:cNvPicPr>
          <p:nvPr/>
        </p:nvPicPr>
        <p:blipFill rotWithShape="1">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34904" b="83077" l="9167" r="60677">
                        <a14:foregroundMark x1="55417" y1="50962" x2="55156" y2="55096"/>
                        <a14:foregroundMark x1="57969" y1="54038" x2="57969" y2="54038"/>
                        <a14:foregroundMark x1="60313" y1="51442" x2="60313" y2="51442"/>
                        <a14:foregroundMark x1="60313" y1="45962" x2="60313" y2="45962"/>
                        <a14:foregroundMark x1="56979" y1="46058" x2="56979" y2="46058"/>
                        <a14:foregroundMark x1="55313" y1="52981" x2="55313" y2="52981"/>
                        <a14:foregroundMark x1="56771" y1="53750" x2="56771" y2="53750"/>
                        <a14:foregroundMark x1="59271" y1="51635" x2="59271" y2="51635"/>
                        <a14:foregroundMark x1="58490" y1="51346" x2="58490" y2="51346"/>
                        <a14:foregroundMark x1="60052" y1="49519" x2="60052" y2="49519"/>
                        <a14:foregroundMark x1="58750" y1="49423" x2="58750" y2="49423"/>
                        <a14:foregroundMark x1="59115" y1="46635" x2="59115" y2="46635"/>
                        <a14:foregroundMark x1="60208" y1="52404" x2="60208" y2="52404"/>
                        <a14:foregroundMark x1="60365" y1="50096" x2="60365" y2="50096"/>
                        <a14:foregroundMark x1="20625" y1="80769" x2="20625" y2="80769"/>
                        <a14:foregroundMark x1="56979" y1="72019" x2="56979" y2="72019"/>
                        <a14:foregroundMark x1="10729" y1="38077" x2="10729" y2="38077"/>
                        <a14:foregroundMark x1="10885" y1="39327" x2="10885" y2="39327"/>
                        <a14:foregroundMark x1="12552" y1="42788" x2="12552" y2="42788"/>
                        <a14:foregroundMark x1="12031" y1="41635" x2="12031" y2="41635"/>
                        <a14:foregroundMark x1="12656" y1="44327" x2="12656" y2="44327"/>
                        <a14:foregroundMark x1="12865" y1="46250" x2="12865" y2="46250"/>
                        <a14:foregroundMark x1="13542" y1="60577" x2="13542" y2="60577"/>
                        <a14:foregroundMark x1="15365" y1="68077" x2="15365" y2="68077"/>
                        <a14:foregroundMark x1="14063" y1="65577" x2="14063" y2="65577"/>
                        <a14:foregroundMark x1="12917" y1="59904" x2="12917" y2="59904"/>
                        <a14:foregroundMark x1="12604" y1="62115" x2="12604" y2="62115"/>
                        <a14:foregroundMark x1="13229" y1="62115" x2="13229" y2="62115"/>
                        <a14:foregroundMark x1="12083" y1="61635" x2="12083" y2="61635"/>
                        <a14:foregroundMark x1="11979" y1="62788" x2="11979" y2="62788"/>
                        <a14:foregroundMark x1="12760" y1="63365" x2="12760" y2="63365"/>
                        <a14:foregroundMark x1="12240" y1="62981" x2="12240" y2="62981"/>
                      </a14:backgroundRemoval>
                    </a14:imgEffect>
                  </a14:imgLayer>
                </a14:imgProps>
              </a:ext>
            </a:extLst>
          </a:blip>
          <a:srcRect l="8519" t="35115" r="39399" b="16810"/>
          <a:stretch/>
        </p:blipFill>
        <p:spPr>
          <a:xfrm>
            <a:off x="1811866" y="1100665"/>
            <a:ext cx="7332134" cy="3666067"/>
          </a:xfrm>
          <a:prstGeom prst="rect">
            <a:avLst/>
          </a:prstGeom>
        </p:spPr>
      </p:pic>
    </p:spTree>
    <p:extLst>
      <p:ext uri="{BB962C8B-B14F-4D97-AF65-F5344CB8AC3E}">
        <p14:creationId xmlns:p14="http://schemas.microsoft.com/office/powerpoint/2010/main" val="1162360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38800" y="3714750"/>
            <a:ext cx="3048000" cy="1177255"/>
          </a:xfrm>
          <a:prstGeom prst="rect">
            <a:avLst/>
          </a:prstGeom>
          <a:noFill/>
        </p:spPr>
        <p:txBody>
          <a:bodyPr wrap="square" lIns="68589" tIns="34295" rIns="68589" bIns="34295" rtlCol="0">
            <a:spAutoFit/>
          </a:bodyPr>
          <a:lstStyle/>
          <a:p>
            <a:r>
              <a:rPr lang="en-US" dirty="0" smtClean="0">
                <a:latin typeface="Helvetica"/>
                <a:cs typeface="Helvetica"/>
              </a:rPr>
              <a:t>Convenient and connected </a:t>
            </a:r>
            <a:r>
              <a:rPr lang="en-US" dirty="0">
                <a:latin typeface="Helvetica"/>
                <a:cs typeface="Helvetica"/>
              </a:rPr>
              <a:t>charging for home, work, </a:t>
            </a:r>
            <a:r>
              <a:rPr lang="en-US" dirty="0" smtClean="0">
                <a:latin typeface="Helvetica"/>
                <a:cs typeface="Helvetica"/>
              </a:rPr>
              <a:t>around town </a:t>
            </a:r>
            <a:r>
              <a:rPr lang="en-US" dirty="0">
                <a:latin typeface="Helvetica"/>
                <a:cs typeface="Helvetica"/>
              </a:rPr>
              <a:t>and out of town.</a:t>
            </a:r>
          </a:p>
        </p:txBody>
      </p:sp>
      <p:sp>
        <p:nvSpPr>
          <p:cNvPr id="6" name="TextBox 5"/>
          <p:cNvSpPr txBox="1"/>
          <p:nvPr/>
        </p:nvSpPr>
        <p:spPr>
          <a:xfrm>
            <a:off x="482943" y="3346175"/>
            <a:ext cx="549012" cy="253926"/>
          </a:xfrm>
          <a:prstGeom prst="rect">
            <a:avLst/>
          </a:prstGeom>
          <a:noFill/>
        </p:spPr>
        <p:txBody>
          <a:bodyPr wrap="none" lIns="68589" tIns="34295" rIns="68589" bIns="34295" rtlCol="0">
            <a:spAutoFit/>
          </a:bodyPr>
          <a:lstStyle/>
          <a:p>
            <a:r>
              <a:rPr lang="en-US" sz="1200" dirty="0">
                <a:latin typeface="Helvetica"/>
                <a:cs typeface="Helvetica"/>
              </a:rPr>
              <a:t>Home</a:t>
            </a:r>
          </a:p>
        </p:txBody>
      </p:sp>
      <p:sp>
        <p:nvSpPr>
          <p:cNvPr id="14" name="TextBox 13"/>
          <p:cNvSpPr txBox="1"/>
          <p:nvPr/>
        </p:nvSpPr>
        <p:spPr>
          <a:xfrm>
            <a:off x="2397046" y="3989070"/>
            <a:ext cx="879554" cy="253926"/>
          </a:xfrm>
          <a:prstGeom prst="rect">
            <a:avLst/>
          </a:prstGeom>
          <a:noFill/>
        </p:spPr>
        <p:txBody>
          <a:bodyPr wrap="none" lIns="68589" tIns="34295" rIns="68589" bIns="34295" rtlCol="0">
            <a:spAutoFit/>
          </a:bodyPr>
          <a:lstStyle/>
          <a:p>
            <a:r>
              <a:rPr lang="en-US" sz="1200" dirty="0" smtClean="0">
                <a:latin typeface="Helvetica"/>
                <a:cs typeface="Helvetica"/>
              </a:rPr>
              <a:t>Work/Fleet</a:t>
            </a:r>
            <a:endParaRPr lang="en-US" sz="1200" dirty="0">
              <a:latin typeface="Helvetica"/>
              <a:cs typeface="Helvetica"/>
            </a:endParaRPr>
          </a:p>
        </p:txBody>
      </p:sp>
      <p:sp>
        <p:nvSpPr>
          <p:cNvPr id="16" name="TextBox 15"/>
          <p:cNvSpPr txBox="1"/>
          <p:nvPr/>
        </p:nvSpPr>
        <p:spPr>
          <a:xfrm>
            <a:off x="4452895" y="3977062"/>
            <a:ext cx="1046794" cy="253926"/>
          </a:xfrm>
          <a:prstGeom prst="rect">
            <a:avLst/>
          </a:prstGeom>
          <a:noFill/>
        </p:spPr>
        <p:txBody>
          <a:bodyPr wrap="none" lIns="68589" tIns="34295" rIns="68589" bIns="34295" rtlCol="0">
            <a:spAutoFit/>
          </a:bodyPr>
          <a:lstStyle/>
          <a:p>
            <a:r>
              <a:rPr lang="en-US" sz="1200" dirty="0">
                <a:latin typeface="Helvetica"/>
                <a:cs typeface="Helvetica"/>
              </a:rPr>
              <a:t>Around </a:t>
            </a:r>
            <a:r>
              <a:rPr lang="en-US" sz="1200" dirty="0" smtClean="0">
                <a:latin typeface="Helvetica"/>
                <a:cs typeface="Helvetica"/>
              </a:rPr>
              <a:t>Town</a:t>
            </a:r>
            <a:endParaRPr lang="en-US" sz="1200" dirty="0">
              <a:latin typeface="Helvetica"/>
              <a:cs typeface="Helvetica"/>
            </a:endParaRPr>
          </a:p>
        </p:txBody>
      </p:sp>
      <p:sp>
        <p:nvSpPr>
          <p:cNvPr id="17" name="TextBox 16"/>
          <p:cNvSpPr txBox="1"/>
          <p:nvPr/>
        </p:nvSpPr>
        <p:spPr>
          <a:xfrm>
            <a:off x="7603267" y="2540658"/>
            <a:ext cx="956876" cy="253926"/>
          </a:xfrm>
          <a:prstGeom prst="rect">
            <a:avLst/>
          </a:prstGeom>
          <a:noFill/>
        </p:spPr>
        <p:txBody>
          <a:bodyPr wrap="none" lIns="68589" tIns="34295" rIns="68589" bIns="34295" rtlCol="0">
            <a:spAutoFit/>
          </a:bodyPr>
          <a:lstStyle/>
          <a:p>
            <a:r>
              <a:rPr lang="en-US" sz="1200" dirty="0">
                <a:latin typeface="Helvetica"/>
                <a:cs typeface="Helvetica"/>
              </a:rPr>
              <a:t>Out of </a:t>
            </a:r>
            <a:r>
              <a:rPr lang="en-US" sz="1200" dirty="0" smtClean="0">
                <a:latin typeface="Helvetica"/>
                <a:cs typeface="Helvetica"/>
              </a:rPr>
              <a:t>Town</a:t>
            </a:r>
            <a:endParaRPr lang="en-US" sz="1200" dirty="0">
              <a:latin typeface="Helvetica"/>
              <a:cs typeface="Helvetica"/>
            </a:endParaRPr>
          </a:p>
        </p:txBody>
      </p:sp>
      <p:sp>
        <p:nvSpPr>
          <p:cNvPr id="2" name="Title 1"/>
          <p:cNvSpPr>
            <a:spLocks noGrp="1"/>
          </p:cNvSpPr>
          <p:nvPr>
            <p:ph type="title"/>
          </p:nvPr>
        </p:nvSpPr>
        <p:spPr>
          <a:xfrm>
            <a:off x="185695" y="566582"/>
            <a:ext cx="8229600" cy="400110"/>
          </a:xfrm>
        </p:spPr>
        <p:txBody>
          <a:bodyPr/>
          <a:lstStyle/>
          <a:p>
            <a:r>
              <a:rPr lang="en-US" dirty="0" smtClean="0"/>
              <a:t>ChargePoint Mission: EV Charging, Everywhere</a:t>
            </a:r>
            <a:endParaRPr lang="en-US" dirty="0"/>
          </a:p>
        </p:txBody>
      </p:sp>
      <p:sp>
        <p:nvSpPr>
          <p:cNvPr id="33" name="Slide Number Placeholder 2"/>
          <p:cNvSpPr>
            <a:spLocks noGrp="1"/>
          </p:cNvSpPr>
          <p:nvPr>
            <p:ph type="sldNum" sz="quarter" idx="10"/>
          </p:nvPr>
        </p:nvSpPr>
        <p:spPr/>
        <p:txBody>
          <a:bodyPr/>
          <a:lstStyle/>
          <a:p>
            <a:fld id="{F3BCCA5C-75CA-43B8-B936-D2315E2FCCF6}" type="slidenum">
              <a:rPr lang="en-US" smtClean="0"/>
              <a:pPr/>
              <a:t>4</a:t>
            </a:fld>
            <a:endParaRPr lang="en-US"/>
          </a:p>
        </p:txBody>
      </p:sp>
      <p:sp>
        <p:nvSpPr>
          <p:cNvPr id="9" name="Freeform 8"/>
          <p:cNvSpPr/>
          <p:nvPr/>
        </p:nvSpPr>
        <p:spPr>
          <a:xfrm>
            <a:off x="939293" y="2067177"/>
            <a:ext cx="7671307" cy="2089440"/>
          </a:xfrm>
          <a:custGeom>
            <a:avLst/>
            <a:gdLst>
              <a:gd name="connsiteX0" fmla="*/ 0 w 8108932"/>
              <a:gd name="connsiteY0" fmla="*/ 1158494 h 2489055"/>
              <a:gd name="connsiteX1" fmla="*/ 574919 w 8108932"/>
              <a:gd name="connsiteY1" fmla="*/ 1132750 h 2489055"/>
              <a:gd name="connsiteX2" fmla="*/ 3149183 w 8108932"/>
              <a:gd name="connsiteY2" fmla="*/ 2488617 h 2489055"/>
              <a:gd name="connsiteX3" fmla="*/ 5474602 w 8108932"/>
              <a:gd name="connsiteY3" fmla="*/ 1278634 h 2489055"/>
              <a:gd name="connsiteX4" fmla="*/ 6804638 w 8108932"/>
              <a:gd name="connsiteY4" fmla="*/ 1046935 h 2489055"/>
              <a:gd name="connsiteX5" fmla="*/ 7345233 w 8108932"/>
              <a:gd name="connsiteY5" fmla="*/ 180210 h 2489055"/>
              <a:gd name="connsiteX6" fmla="*/ 8108932 w 8108932"/>
              <a:gd name="connsiteY6" fmla="*/ 0 h 2489055"/>
              <a:gd name="connsiteX0" fmla="*/ 0 w 8108932"/>
              <a:gd name="connsiteY0" fmla="*/ 1209983 h 2489055"/>
              <a:gd name="connsiteX1" fmla="*/ 574919 w 8108932"/>
              <a:gd name="connsiteY1" fmla="*/ 1132750 h 2489055"/>
              <a:gd name="connsiteX2" fmla="*/ 3149183 w 8108932"/>
              <a:gd name="connsiteY2" fmla="*/ 2488617 h 2489055"/>
              <a:gd name="connsiteX3" fmla="*/ 5474602 w 8108932"/>
              <a:gd name="connsiteY3" fmla="*/ 1278634 h 2489055"/>
              <a:gd name="connsiteX4" fmla="*/ 6804638 w 8108932"/>
              <a:gd name="connsiteY4" fmla="*/ 1046935 h 2489055"/>
              <a:gd name="connsiteX5" fmla="*/ 7345233 w 8108932"/>
              <a:gd name="connsiteY5" fmla="*/ 180210 h 2489055"/>
              <a:gd name="connsiteX6" fmla="*/ 8108932 w 8108932"/>
              <a:gd name="connsiteY6" fmla="*/ 0 h 2489055"/>
              <a:gd name="connsiteX0" fmla="*/ 0 w 8108932"/>
              <a:gd name="connsiteY0" fmla="*/ 1209983 h 2488899"/>
              <a:gd name="connsiteX1" fmla="*/ 1158419 w 8108932"/>
              <a:gd name="connsiteY1" fmla="*/ 1390193 h 2488899"/>
              <a:gd name="connsiteX2" fmla="*/ 3149183 w 8108932"/>
              <a:gd name="connsiteY2" fmla="*/ 2488617 h 2488899"/>
              <a:gd name="connsiteX3" fmla="*/ 5474602 w 8108932"/>
              <a:gd name="connsiteY3" fmla="*/ 1278634 h 2488899"/>
              <a:gd name="connsiteX4" fmla="*/ 6804638 w 8108932"/>
              <a:gd name="connsiteY4" fmla="*/ 1046935 h 2488899"/>
              <a:gd name="connsiteX5" fmla="*/ 7345233 w 8108932"/>
              <a:gd name="connsiteY5" fmla="*/ 180210 h 2488899"/>
              <a:gd name="connsiteX6" fmla="*/ 8108932 w 8108932"/>
              <a:gd name="connsiteY6" fmla="*/ 0 h 2488899"/>
              <a:gd name="connsiteX0" fmla="*/ 0 w 8108932"/>
              <a:gd name="connsiteY0" fmla="*/ 1209983 h 2488899"/>
              <a:gd name="connsiteX1" fmla="*/ 1158419 w 8108932"/>
              <a:gd name="connsiteY1" fmla="*/ 1390193 h 2488899"/>
              <a:gd name="connsiteX2" fmla="*/ 3149183 w 8108932"/>
              <a:gd name="connsiteY2" fmla="*/ 2488617 h 2488899"/>
              <a:gd name="connsiteX3" fmla="*/ 5474602 w 8108932"/>
              <a:gd name="connsiteY3" fmla="*/ 1278634 h 2488899"/>
              <a:gd name="connsiteX4" fmla="*/ 6804638 w 8108932"/>
              <a:gd name="connsiteY4" fmla="*/ 1046935 h 2488899"/>
              <a:gd name="connsiteX5" fmla="*/ 7345233 w 8108932"/>
              <a:gd name="connsiteY5" fmla="*/ 180210 h 2488899"/>
              <a:gd name="connsiteX6" fmla="*/ 8108932 w 8108932"/>
              <a:gd name="connsiteY6" fmla="*/ 0 h 2488899"/>
              <a:gd name="connsiteX0" fmla="*/ 0 w 8108932"/>
              <a:gd name="connsiteY0" fmla="*/ 1209983 h 2489177"/>
              <a:gd name="connsiteX1" fmla="*/ 1553139 w 8108932"/>
              <a:gd name="connsiteY1" fmla="*/ 1433100 h 2489177"/>
              <a:gd name="connsiteX2" fmla="*/ 3149183 w 8108932"/>
              <a:gd name="connsiteY2" fmla="*/ 2488617 h 2489177"/>
              <a:gd name="connsiteX3" fmla="*/ 5474602 w 8108932"/>
              <a:gd name="connsiteY3" fmla="*/ 1278634 h 2489177"/>
              <a:gd name="connsiteX4" fmla="*/ 6804638 w 8108932"/>
              <a:gd name="connsiteY4" fmla="*/ 1046935 h 2489177"/>
              <a:gd name="connsiteX5" fmla="*/ 7345233 w 8108932"/>
              <a:gd name="connsiteY5" fmla="*/ 180210 h 2489177"/>
              <a:gd name="connsiteX6" fmla="*/ 8108932 w 8108932"/>
              <a:gd name="connsiteY6" fmla="*/ 0 h 2489177"/>
              <a:gd name="connsiteX0" fmla="*/ 0 w 8108932"/>
              <a:gd name="connsiteY0" fmla="*/ 1209983 h 2472023"/>
              <a:gd name="connsiteX1" fmla="*/ 1553139 w 8108932"/>
              <a:gd name="connsiteY1" fmla="*/ 1433100 h 2472023"/>
              <a:gd name="connsiteX2" fmla="*/ 3458095 w 8108932"/>
              <a:gd name="connsiteY2" fmla="*/ 2471454 h 2472023"/>
              <a:gd name="connsiteX3" fmla="*/ 5474602 w 8108932"/>
              <a:gd name="connsiteY3" fmla="*/ 1278634 h 2472023"/>
              <a:gd name="connsiteX4" fmla="*/ 6804638 w 8108932"/>
              <a:gd name="connsiteY4" fmla="*/ 1046935 h 2472023"/>
              <a:gd name="connsiteX5" fmla="*/ 7345233 w 8108932"/>
              <a:gd name="connsiteY5" fmla="*/ 180210 h 2472023"/>
              <a:gd name="connsiteX6" fmla="*/ 8108932 w 8108932"/>
              <a:gd name="connsiteY6" fmla="*/ 0 h 2472023"/>
              <a:gd name="connsiteX0" fmla="*/ 0 w 7679888"/>
              <a:gd name="connsiteY0" fmla="*/ 1338705 h 2472010"/>
              <a:gd name="connsiteX1" fmla="*/ 1124095 w 7679888"/>
              <a:gd name="connsiteY1" fmla="*/ 1433100 h 2472010"/>
              <a:gd name="connsiteX2" fmla="*/ 3029051 w 7679888"/>
              <a:gd name="connsiteY2" fmla="*/ 2471454 h 2472010"/>
              <a:gd name="connsiteX3" fmla="*/ 5045558 w 7679888"/>
              <a:gd name="connsiteY3" fmla="*/ 1278634 h 2472010"/>
              <a:gd name="connsiteX4" fmla="*/ 6375594 w 7679888"/>
              <a:gd name="connsiteY4" fmla="*/ 1046935 h 2472010"/>
              <a:gd name="connsiteX5" fmla="*/ 6916189 w 7679888"/>
              <a:gd name="connsiteY5" fmla="*/ 180210 h 2472010"/>
              <a:gd name="connsiteX6" fmla="*/ 7679888 w 7679888"/>
              <a:gd name="connsiteY6" fmla="*/ 0 h 2472010"/>
              <a:gd name="connsiteX0" fmla="*/ 0 w 7679888"/>
              <a:gd name="connsiteY0" fmla="*/ 1338705 h 2473992"/>
              <a:gd name="connsiteX1" fmla="*/ 1570300 w 7679888"/>
              <a:gd name="connsiteY1" fmla="*/ 1587566 h 2473992"/>
              <a:gd name="connsiteX2" fmla="*/ 3029051 w 7679888"/>
              <a:gd name="connsiteY2" fmla="*/ 2471454 h 2473992"/>
              <a:gd name="connsiteX3" fmla="*/ 5045558 w 7679888"/>
              <a:gd name="connsiteY3" fmla="*/ 1278634 h 2473992"/>
              <a:gd name="connsiteX4" fmla="*/ 6375594 w 7679888"/>
              <a:gd name="connsiteY4" fmla="*/ 1046935 h 2473992"/>
              <a:gd name="connsiteX5" fmla="*/ 6916189 w 7679888"/>
              <a:gd name="connsiteY5" fmla="*/ 180210 h 2473992"/>
              <a:gd name="connsiteX6" fmla="*/ 7679888 w 7679888"/>
              <a:gd name="connsiteY6" fmla="*/ 0 h 2473992"/>
              <a:gd name="connsiteX0" fmla="*/ 0 w 7679888"/>
              <a:gd name="connsiteY0" fmla="*/ 1338705 h 2474265"/>
              <a:gd name="connsiteX1" fmla="*/ 1570300 w 7679888"/>
              <a:gd name="connsiteY1" fmla="*/ 1587566 h 2474265"/>
              <a:gd name="connsiteX2" fmla="*/ 3029051 w 7679888"/>
              <a:gd name="connsiteY2" fmla="*/ 2471454 h 2474265"/>
              <a:gd name="connsiteX3" fmla="*/ 5045558 w 7679888"/>
              <a:gd name="connsiteY3" fmla="*/ 1278634 h 2474265"/>
              <a:gd name="connsiteX4" fmla="*/ 6375594 w 7679888"/>
              <a:gd name="connsiteY4" fmla="*/ 1046935 h 2474265"/>
              <a:gd name="connsiteX5" fmla="*/ 6916189 w 7679888"/>
              <a:gd name="connsiteY5" fmla="*/ 180210 h 2474265"/>
              <a:gd name="connsiteX6" fmla="*/ 7679888 w 7679888"/>
              <a:gd name="connsiteY6" fmla="*/ 0 h 2474265"/>
              <a:gd name="connsiteX0" fmla="*/ 0 w 7679888"/>
              <a:gd name="connsiteY0" fmla="*/ 1338705 h 2473448"/>
              <a:gd name="connsiteX1" fmla="*/ 1570300 w 7679888"/>
              <a:gd name="connsiteY1" fmla="*/ 1587566 h 2473448"/>
              <a:gd name="connsiteX2" fmla="*/ 3029051 w 7679888"/>
              <a:gd name="connsiteY2" fmla="*/ 2471454 h 2473448"/>
              <a:gd name="connsiteX3" fmla="*/ 4685161 w 7679888"/>
              <a:gd name="connsiteY3" fmla="*/ 1330123 h 2473448"/>
              <a:gd name="connsiteX4" fmla="*/ 6375594 w 7679888"/>
              <a:gd name="connsiteY4" fmla="*/ 1046935 h 2473448"/>
              <a:gd name="connsiteX5" fmla="*/ 6916189 w 7679888"/>
              <a:gd name="connsiteY5" fmla="*/ 180210 h 2473448"/>
              <a:gd name="connsiteX6" fmla="*/ 7679888 w 7679888"/>
              <a:gd name="connsiteY6" fmla="*/ 0 h 2473448"/>
              <a:gd name="connsiteX0" fmla="*/ 0 w 7679888"/>
              <a:gd name="connsiteY0" fmla="*/ 1350716 h 2485459"/>
              <a:gd name="connsiteX1" fmla="*/ 1570300 w 7679888"/>
              <a:gd name="connsiteY1" fmla="*/ 1599577 h 2485459"/>
              <a:gd name="connsiteX2" fmla="*/ 3029051 w 7679888"/>
              <a:gd name="connsiteY2" fmla="*/ 2483465 h 2485459"/>
              <a:gd name="connsiteX3" fmla="*/ 4685161 w 7679888"/>
              <a:gd name="connsiteY3" fmla="*/ 1342134 h 2485459"/>
              <a:gd name="connsiteX4" fmla="*/ 6083844 w 7679888"/>
              <a:gd name="connsiteY4" fmla="*/ 1582414 h 2485459"/>
              <a:gd name="connsiteX5" fmla="*/ 6916189 w 7679888"/>
              <a:gd name="connsiteY5" fmla="*/ 192221 h 2485459"/>
              <a:gd name="connsiteX6" fmla="*/ 7679888 w 7679888"/>
              <a:gd name="connsiteY6" fmla="*/ 12011 h 2485459"/>
              <a:gd name="connsiteX0" fmla="*/ 0 w 7679888"/>
              <a:gd name="connsiteY0" fmla="*/ 1350716 h 2484062"/>
              <a:gd name="connsiteX1" fmla="*/ 1570300 w 7679888"/>
              <a:gd name="connsiteY1" fmla="*/ 1599577 h 2484062"/>
              <a:gd name="connsiteX2" fmla="*/ 3029051 w 7679888"/>
              <a:gd name="connsiteY2" fmla="*/ 2483465 h 2484062"/>
              <a:gd name="connsiteX3" fmla="*/ 4453477 w 7679888"/>
              <a:gd name="connsiteY3" fmla="*/ 1462274 h 2484062"/>
              <a:gd name="connsiteX4" fmla="*/ 6083844 w 7679888"/>
              <a:gd name="connsiteY4" fmla="*/ 1582414 h 2484062"/>
              <a:gd name="connsiteX5" fmla="*/ 6916189 w 7679888"/>
              <a:gd name="connsiteY5" fmla="*/ 192221 h 2484062"/>
              <a:gd name="connsiteX6" fmla="*/ 7679888 w 7679888"/>
              <a:gd name="connsiteY6" fmla="*/ 12011 h 2484062"/>
              <a:gd name="connsiteX0" fmla="*/ 0 w 7679888"/>
              <a:gd name="connsiteY0" fmla="*/ 1338705 h 2472051"/>
              <a:gd name="connsiteX1" fmla="*/ 1570300 w 7679888"/>
              <a:gd name="connsiteY1" fmla="*/ 1587566 h 2472051"/>
              <a:gd name="connsiteX2" fmla="*/ 3029051 w 7679888"/>
              <a:gd name="connsiteY2" fmla="*/ 2471454 h 2472051"/>
              <a:gd name="connsiteX3" fmla="*/ 4453477 w 7679888"/>
              <a:gd name="connsiteY3" fmla="*/ 1450263 h 2472051"/>
              <a:gd name="connsiteX4" fmla="*/ 6083844 w 7679888"/>
              <a:gd name="connsiteY4" fmla="*/ 1570403 h 2472051"/>
              <a:gd name="connsiteX5" fmla="*/ 6693087 w 7679888"/>
              <a:gd name="connsiteY5" fmla="*/ 343257 h 2472051"/>
              <a:gd name="connsiteX6" fmla="*/ 7679888 w 7679888"/>
              <a:gd name="connsiteY6" fmla="*/ 0 h 2472051"/>
              <a:gd name="connsiteX0" fmla="*/ 0 w 7679888"/>
              <a:gd name="connsiteY0" fmla="*/ 1105638 h 2238984"/>
              <a:gd name="connsiteX1" fmla="*/ 1570300 w 7679888"/>
              <a:gd name="connsiteY1" fmla="*/ 1354499 h 2238984"/>
              <a:gd name="connsiteX2" fmla="*/ 3029051 w 7679888"/>
              <a:gd name="connsiteY2" fmla="*/ 2238387 h 2238984"/>
              <a:gd name="connsiteX3" fmla="*/ 4453477 w 7679888"/>
              <a:gd name="connsiteY3" fmla="*/ 1217196 h 2238984"/>
              <a:gd name="connsiteX4" fmla="*/ 6083844 w 7679888"/>
              <a:gd name="connsiteY4" fmla="*/ 1337336 h 2238984"/>
              <a:gd name="connsiteX5" fmla="*/ 6693087 w 7679888"/>
              <a:gd name="connsiteY5" fmla="*/ 110190 h 2238984"/>
              <a:gd name="connsiteX6" fmla="*/ 7679888 w 7679888"/>
              <a:gd name="connsiteY6" fmla="*/ 58702 h 2238984"/>
              <a:gd name="connsiteX0" fmla="*/ 0 w 7679888"/>
              <a:gd name="connsiteY0" fmla="*/ 1048767 h 2182113"/>
              <a:gd name="connsiteX1" fmla="*/ 1570300 w 7679888"/>
              <a:gd name="connsiteY1" fmla="*/ 1297628 h 2182113"/>
              <a:gd name="connsiteX2" fmla="*/ 3029051 w 7679888"/>
              <a:gd name="connsiteY2" fmla="*/ 2181516 h 2182113"/>
              <a:gd name="connsiteX3" fmla="*/ 4453477 w 7679888"/>
              <a:gd name="connsiteY3" fmla="*/ 1160325 h 2182113"/>
              <a:gd name="connsiteX4" fmla="*/ 6083844 w 7679888"/>
              <a:gd name="connsiteY4" fmla="*/ 1280465 h 2182113"/>
              <a:gd name="connsiteX5" fmla="*/ 6650182 w 7679888"/>
              <a:gd name="connsiteY5" fmla="*/ 182041 h 2182113"/>
              <a:gd name="connsiteX6" fmla="*/ 7679888 w 7679888"/>
              <a:gd name="connsiteY6" fmla="*/ 1831 h 2182113"/>
              <a:gd name="connsiteX0" fmla="*/ 0 w 7679888"/>
              <a:gd name="connsiteY0" fmla="*/ 1067429 h 2200775"/>
              <a:gd name="connsiteX1" fmla="*/ 1570300 w 7679888"/>
              <a:gd name="connsiteY1" fmla="*/ 1316290 h 2200775"/>
              <a:gd name="connsiteX2" fmla="*/ 3029051 w 7679888"/>
              <a:gd name="connsiteY2" fmla="*/ 2200178 h 2200775"/>
              <a:gd name="connsiteX3" fmla="*/ 4453477 w 7679888"/>
              <a:gd name="connsiteY3" fmla="*/ 1178987 h 2200775"/>
              <a:gd name="connsiteX4" fmla="*/ 6083844 w 7679888"/>
              <a:gd name="connsiteY4" fmla="*/ 1299127 h 2200775"/>
              <a:gd name="connsiteX5" fmla="*/ 6650182 w 7679888"/>
              <a:gd name="connsiteY5" fmla="*/ 200703 h 2200775"/>
              <a:gd name="connsiteX6" fmla="*/ 7679888 w 7679888"/>
              <a:gd name="connsiteY6" fmla="*/ 20493 h 2200775"/>
              <a:gd name="connsiteX0" fmla="*/ 0 w 7671307"/>
              <a:gd name="connsiteY0" fmla="*/ 1107006 h 2240352"/>
              <a:gd name="connsiteX1" fmla="*/ 1570300 w 7671307"/>
              <a:gd name="connsiteY1" fmla="*/ 1355867 h 2240352"/>
              <a:gd name="connsiteX2" fmla="*/ 3029051 w 7671307"/>
              <a:gd name="connsiteY2" fmla="*/ 2239755 h 2240352"/>
              <a:gd name="connsiteX3" fmla="*/ 4453477 w 7671307"/>
              <a:gd name="connsiteY3" fmla="*/ 1218564 h 2240352"/>
              <a:gd name="connsiteX4" fmla="*/ 6083844 w 7671307"/>
              <a:gd name="connsiteY4" fmla="*/ 1338704 h 2240352"/>
              <a:gd name="connsiteX5" fmla="*/ 6650182 w 7671307"/>
              <a:gd name="connsiteY5" fmla="*/ 240280 h 2240352"/>
              <a:gd name="connsiteX6" fmla="*/ 7671307 w 7671307"/>
              <a:gd name="connsiteY6" fmla="*/ 0 h 2240352"/>
              <a:gd name="connsiteX0" fmla="*/ 0 w 7671307"/>
              <a:gd name="connsiteY0" fmla="*/ 1117209 h 2250555"/>
              <a:gd name="connsiteX1" fmla="*/ 1570300 w 7671307"/>
              <a:gd name="connsiteY1" fmla="*/ 1366070 h 2250555"/>
              <a:gd name="connsiteX2" fmla="*/ 3029051 w 7671307"/>
              <a:gd name="connsiteY2" fmla="*/ 2249958 h 2250555"/>
              <a:gd name="connsiteX3" fmla="*/ 4453477 w 7671307"/>
              <a:gd name="connsiteY3" fmla="*/ 1228767 h 2250555"/>
              <a:gd name="connsiteX4" fmla="*/ 6083844 w 7671307"/>
              <a:gd name="connsiteY4" fmla="*/ 1348907 h 2250555"/>
              <a:gd name="connsiteX5" fmla="*/ 6650182 w 7671307"/>
              <a:gd name="connsiteY5" fmla="*/ 250483 h 2250555"/>
              <a:gd name="connsiteX6" fmla="*/ 7671307 w 7671307"/>
              <a:gd name="connsiteY6" fmla="*/ 10203 h 2250555"/>
              <a:gd name="connsiteX0" fmla="*/ 0 w 7671307"/>
              <a:gd name="connsiteY0" fmla="*/ 1107006 h 2240352"/>
              <a:gd name="connsiteX1" fmla="*/ 1570300 w 7671307"/>
              <a:gd name="connsiteY1" fmla="*/ 1355867 h 2240352"/>
              <a:gd name="connsiteX2" fmla="*/ 3029051 w 7671307"/>
              <a:gd name="connsiteY2" fmla="*/ 2239755 h 2240352"/>
              <a:gd name="connsiteX3" fmla="*/ 4453477 w 7671307"/>
              <a:gd name="connsiteY3" fmla="*/ 1218564 h 2240352"/>
              <a:gd name="connsiteX4" fmla="*/ 5937969 w 7671307"/>
              <a:gd name="connsiteY4" fmla="*/ 1072679 h 2240352"/>
              <a:gd name="connsiteX5" fmla="*/ 6650182 w 7671307"/>
              <a:gd name="connsiteY5" fmla="*/ 240280 h 2240352"/>
              <a:gd name="connsiteX6" fmla="*/ 7671307 w 7671307"/>
              <a:gd name="connsiteY6" fmla="*/ 0 h 2240352"/>
              <a:gd name="connsiteX0" fmla="*/ 0 w 7671307"/>
              <a:gd name="connsiteY0" fmla="*/ 1107006 h 2240352"/>
              <a:gd name="connsiteX1" fmla="*/ 1570300 w 7671307"/>
              <a:gd name="connsiteY1" fmla="*/ 1355867 h 2240352"/>
              <a:gd name="connsiteX2" fmla="*/ 3029051 w 7671307"/>
              <a:gd name="connsiteY2" fmla="*/ 2239755 h 2240352"/>
              <a:gd name="connsiteX3" fmla="*/ 4453477 w 7671307"/>
              <a:gd name="connsiteY3" fmla="*/ 1218564 h 2240352"/>
              <a:gd name="connsiteX4" fmla="*/ 6049520 w 7671307"/>
              <a:gd name="connsiteY4" fmla="*/ 978284 h 2240352"/>
              <a:gd name="connsiteX5" fmla="*/ 6650182 w 7671307"/>
              <a:gd name="connsiteY5" fmla="*/ 240280 h 2240352"/>
              <a:gd name="connsiteX6" fmla="*/ 7671307 w 7671307"/>
              <a:gd name="connsiteY6" fmla="*/ 0 h 2240352"/>
              <a:gd name="connsiteX0" fmla="*/ 0 w 7671307"/>
              <a:gd name="connsiteY0" fmla="*/ 1107006 h 2231713"/>
              <a:gd name="connsiteX1" fmla="*/ 1570300 w 7671307"/>
              <a:gd name="connsiteY1" fmla="*/ 1355867 h 2231713"/>
              <a:gd name="connsiteX2" fmla="*/ 3183507 w 7671307"/>
              <a:gd name="connsiteY2" fmla="*/ 2231173 h 2231713"/>
              <a:gd name="connsiteX3" fmla="*/ 4453477 w 7671307"/>
              <a:gd name="connsiteY3" fmla="*/ 1218564 h 2231713"/>
              <a:gd name="connsiteX4" fmla="*/ 6049520 w 7671307"/>
              <a:gd name="connsiteY4" fmla="*/ 978284 h 2231713"/>
              <a:gd name="connsiteX5" fmla="*/ 6650182 w 7671307"/>
              <a:gd name="connsiteY5" fmla="*/ 240280 h 2231713"/>
              <a:gd name="connsiteX6" fmla="*/ 7671307 w 7671307"/>
              <a:gd name="connsiteY6" fmla="*/ 0 h 2231713"/>
              <a:gd name="connsiteX0" fmla="*/ 0 w 7671307"/>
              <a:gd name="connsiteY0" fmla="*/ 1107006 h 2077363"/>
              <a:gd name="connsiteX1" fmla="*/ 1570300 w 7671307"/>
              <a:gd name="connsiteY1" fmla="*/ 1355867 h 2077363"/>
              <a:gd name="connsiteX2" fmla="*/ 3140603 w 7671307"/>
              <a:gd name="connsiteY2" fmla="*/ 2076707 h 2077363"/>
              <a:gd name="connsiteX3" fmla="*/ 4453477 w 7671307"/>
              <a:gd name="connsiteY3" fmla="*/ 1218564 h 2077363"/>
              <a:gd name="connsiteX4" fmla="*/ 6049520 w 7671307"/>
              <a:gd name="connsiteY4" fmla="*/ 978284 h 2077363"/>
              <a:gd name="connsiteX5" fmla="*/ 6650182 w 7671307"/>
              <a:gd name="connsiteY5" fmla="*/ 240280 h 2077363"/>
              <a:gd name="connsiteX6" fmla="*/ 7671307 w 7671307"/>
              <a:gd name="connsiteY6" fmla="*/ 0 h 2077363"/>
              <a:gd name="connsiteX0" fmla="*/ 0 w 7671307"/>
              <a:gd name="connsiteY0" fmla="*/ 1107006 h 2085936"/>
              <a:gd name="connsiteX1" fmla="*/ 1570300 w 7671307"/>
              <a:gd name="connsiteY1" fmla="*/ 1355867 h 2085936"/>
              <a:gd name="connsiteX2" fmla="*/ 2891758 w 7671307"/>
              <a:gd name="connsiteY2" fmla="*/ 2085288 h 2085936"/>
              <a:gd name="connsiteX3" fmla="*/ 4453477 w 7671307"/>
              <a:gd name="connsiteY3" fmla="*/ 1218564 h 2085936"/>
              <a:gd name="connsiteX4" fmla="*/ 6049520 w 7671307"/>
              <a:gd name="connsiteY4" fmla="*/ 978284 h 2085936"/>
              <a:gd name="connsiteX5" fmla="*/ 6650182 w 7671307"/>
              <a:gd name="connsiteY5" fmla="*/ 240280 h 2085936"/>
              <a:gd name="connsiteX6" fmla="*/ 7671307 w 7671307"/>
              <a:gd name="connsiteY6" fmla="*/ 0 h 2085936"/>
              <a:gd name="connsiteX0" fmla="*/ 0 w 7671307"/>
              <a:gd name="connsiteY0" fmla="*/ 1107006 h 2085936"/>
              <a:gd name="connsiteX1" fmla="*/ 1570300 w 7671307"/>
              <a:gd name="connsiteY1" fmla="*/ 1355867 h 2085936"/>
              <a:gd name="connsiteX2" fmla="*/ 2891758 w 7671307"/>
              <a:gd name="connsiteY2" fmla="*/ 2085288 h 2085936"/>
              <a:gd name="connsiteX3" fmla="*/ 4453477 w 7671307"/>
              <a:gd name="connsiteY3" fmla="*/ 1218564 h 2085936"/>
              <a:gd name="connsiteX4" fmla="*/ 6049520 w 7671307"/>
              <a:gd name="connsiteY4" fmla="*/ 978284 h 2085936"/>
              <a:gd name="connsiteX5" fmla="*/ 6650182 w 7671307"/>
              <a:gd name="connsiteY5" fmla="*/ 240280 h 2085936"/>
              <a:gd name="connsiteX6" fmla="*/ 7671307 w 7671307"/>
              <a:gd name="connsiteY6" fmla="*/ 0 h 2085936"/>
              <a:gd name="connsiteX0" fmla="*/ 0 w 7671307"/>
              <a:gd name="connsiteY0" fmla="*/ 1110510 h 2089440"/>
              <a:gd name="connsiteX1" fmla="*/ 1570300 w 7671307"/>
              <a:gd name="connsiteY1" fmla="*/ 1359371 h 2089440"/>
              <a:gd name="connsiteX2" fmla="*/ 2891758 w 7671307"/>
              <a:gd name="connsiteY2" fmla="*/ 2088792 h 2089440"/>
              <a:gd name="connsiteX3" fmla="*/ 4453477 w 7671307"/>
              <a:gd name="connsiteY3" fmla="*/ 1222068 h 2089440"/>
              <a:gd name="connsiteX4" fmla="*/ 6049520 w 7671307"/>
              <a:gd name="connsiteY4" fmla="*/ 981788 h 2089440"/>
              <a:gd name="connsiteX5" fmla="*/ 6650182 w 7671307"/>
              <a:gd name="connsiteY5" fmla="*/ 243784 h 2089440"/>
              <a:gd name="connsiteX6" fmla="*/ 7671307 w 7671307"/>
              <a:gd name="connsiteY6" fmla="*/ 3504 h 208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1307" h="2089440">
                <a:moveTo>
                  <a:pt x="0" y="1110510"/>
                </a:moveTo>
                <a:cubicBezTo>
                  <a:pt x="496976" y="1106934"/>
                  <a:pt x="1088340" y="1196324"/>
                  <a:pt x="1570300" y="1359371"/>
                </a:cubicBezTo>
                <a:cubicBezTo>
                  <a:pt x="2052260" y="1522418"/>
                  <a:pt x="2411229" y="2111676"/>
                  <a:pt x="2891758" y="2088792"/>
                </a:cubicBezTo>
                <a:cubicBezTo>
                  <a:pt x="3372287" y="2065908"/>
                  <a:pt x="3995830" y="1552454"/>
                  <a:pt x="4453477" y="1222068"/>
                </a:cubicBezTo>
                <a:cubicBezTo>
                  <a:pt x="4911124" y="891682"/>
                  <a:pt x="5683403" y="1144835"/>
                  <a:pt x="6049520" y="981788"/>
                </a:cubicBezTo>
                <a:cubicBezTo>
                  <a:pt x="6415637" y="818741"/>
                  <a:pt x="6328399" y="535553"/>
                  <a:pt x="6650182" y="243784"/>
                </a:cubicBezTo>
                <a:cubicBezTo>
                  <a:pt x="6971965" y="-47985"/>
                  <a:pt x="7671307" y="3504"/>
                  <a:pt x="7671307" y="3504"/>
                </a:cubicBezTo>
              </a:path>
            </a:pathLst>
          </a:custGeom>
          <a:ln w="57150" cmpd="sng">
            <a:solidFill>
              <a:srgbClr val="FFC4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Helvetica"/>
            </a:endParaRPr>
          </a:p>
        </p:txBody>
      </p:sp>
      <p:pic>
        <p:nvPicPr>
          <p:cNvPr id="15" name="Picture 14" descr="Ppt_Corporation.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63115" y="3184165"/>
            <a:ext cx="761999" cy="700095"/>
          </a:xfrm>
          <a:prstGeom prst="rect">
            <a:avLst/>
          </a:prstGeom>
        </p:spPr>
      </p:pic>
      <p:pic>
        <p:nvPicPr>
          <p:cNvPr id="19" name="Picture 18" descr="Ppt_Hospitalit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381" y="1902882"/>
            <a:ext cx="481067" cy="586902"/>
          </a:xfrm>
          <a:prstGeom prst="rect">
            <a:avLst/>
          </a:prstGeom>
        </p:spPr>
      </p:pic>
      <p:pic>
        <p:nvPicPr>
          <p:cNvPr id="20" name="Picture 19" descr="Ppt_Major_metr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0495" y="2723637"/>
            <a:ext cx="646411" cy="884062"/>
          </a:xfrm>
          <a:prstGeom prst="rect">
            <a:avLst/>
          </a:prstGeom>
        </p:spPr>
      </p:pic>
      <p:pic>
        <p:nvPicPr>
          <p:cNvPr id="21" name="Picture 20" descr="Ppt_MDU.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5848" y="2888975"/>
            <a:ext cx="742421" cy="393829"/>
          </a:xfrm>
          <a:prstGeom prst="rect">
            <a:avLst/>
          </a:prstGeom>
        </p:spPr>
      </p:pic>
      <p:pic>
        <p:nvPicPr>
          <p:cNvPr id="22" name="Picture 21" descr="Ppt_Private_parking.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51347" y="3218118"/>
            <a:ext cx="773148" cy="351188"/>
          </a:xfrm>
          <a:prstGeom prst="rect">
            <a:avLst/>
          </a:prstGeom>
        </p:spPr>
      </p:pic>
      <p:pic>
        <p:nvPicPr>
          <p:cNvPr id="23" name="Picture 22" descr="Ppt_Retail.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46258" y="3649575"/>
            <a:ext cx="838199" cy="259868"/>
          </a:xfrm>
          <a:prstGeom prst="rect">
            <a:avLst/>
          </a:prstGeom>
        </p:spPr>
      </p:pic>
      <p:pic>
        <p:nvPicPr>
          <p:cNvPr id="24" name="Picture 23" descr="Ppt_Single_fam_hom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6800" y="3323514"/>
            <a:ext cx="685800" cy="315036"/>
          </a:xfrm>
          <a:prstGeom prst="rect">
            <a:avLst/>
          </a:prstGeom>
        </p:spPr>
      </p:pic>
      <p:pic>
        <p:nvPicPr>
          <p:cNvPr id="25" name="Picture 24" descr="Ppt_EV2.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67400" y="2584175"/>
            <a:ext cx="947057" cy="432514"/>
          </a:xfrm>
          <a:prstGeom prst="rect">
            <a:avLst/>
          </a:prstGeom>
        </p:spPr>
      </p:pic>
      <p:pic>
        <p:nvPicPr>
          <p:cNvPr id="10" name="Picture 9" descr="OutofTown.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077200" y="1200150"/>
            <a:ext cx="396240" cy="1036320"/>
          </a:xfrm>
          <a:prstGeom prst="rect">
            <a:avLst/>
          </a:prstGeom>
        </p:spPr>
      </p:pic>
      <p:pic>
        <p:nvPicPr>
          <p:cNvPr id="26" name="Picture 25" descr="Pin_green0.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7743" y="2571750"/>
            <a:ext cx="258206" cy="304800"/>
          </a:xfrm>
          <a:prstGeom prst="rect">
            <a:avLst/>
          </a:prstGeom>
        </p:spPr>
      </p:pic>
      <p:pic>
        <p:nvPicPr>
          <p:cNvPr id="27" name="Picture 26" descr="Pin_green0.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67000" y="2876550"/>
            <a:ext cx="258206" cy="304800"/>
          </a:xfrm>
          <a:prstGeom prst="rect">
            <a:avLst/>
          </a:prstGeom>
        </p:spPr>
      </p:pic>
      <p:pic>
        <p:nvPicPr>
          <p:cNvPr id="28" name="Picture 27" descr="Pin_green0.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76328" y="3360200"/>
            <a:ext cx="258206" cy="304800"/>
          </a:xfrm>
          <a:prstGeom prst="rect">
            <a:avLst/>
          </a:prstGeom>
        </p:spPr>
      </p:pic>
      <p:pic>
        <p:nvPicPr>
          <p:cNvPr id="29" name="Picture 28" descr="Pin_green0.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73019" y="2974037"/>
            <a:ext cx="258206" cy="304800"/>
          </a:xfrm>
          <a:prstGeom prst="rect">
            <a:avLst/>
          </a:prstGeom>
        </p:spPr>
      </p:pic>
      <p:pic>
        <p:nvPicPr>
          <p:cNvPr id="30" name="Picture 29" descr="Pin_green0.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57695" y="2618780"/>
            <a:ext cx="258206" cy="304800"/>
          </a:xfrm>
          <a:prstGeom prst="rect">
            <a:avLst/>
          </a:prstGeom>
        </p:spPr>
      </p:pic>
      <p:pic>
        <p:nvPicPr>
          <p:cNvPr id="31" name="Picture 30" descr="Pin_green0.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02838" y="1597283"/>
            <a:ext cx="258206" cy="304800"/>
          </a:xfrm>
          <a:prstGeom prst="rect">
            <a:avLst/>
          </a:prstGeom>
        </p:spPr>
      </p:pic>
      <p:pic>
        <p:nvPicPr>
          <p:cNvPr id="32" name="Picture 31" descr="Pin_green0.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18194" y="3105150"/>
            <a:ext cx="258206" cy="304800"/>
          </a:xfrm>
          <a:prstGeom prst="rect">
            <a:avLst/>
          </a:prstGeom>
        </p:spPr>
      </p:pic>
      <p:sp>
        <p:nvSpPr>
          <p:cNvPr id="34" name="TextBox 33"/>
          <p:cNvSpPr txBox="1"/>
          <p:nvPr/>
        </p:nvSpPr>
        <p:spPr>
          <a:xfrm>
            <a:off x="457200" y="1352550"/>
            <a:ext cx="4419600" cy="623258"/>
          </a:xfrm>
          <a:prstGeom prst="rect">
            <a:avLst/>
          </a:prstGeom>
          <a:noFill/>
        </p:spPr>
        <p:txBody>
          <a:bodyPr wrap="square" lIns="68589" tIns="34295" rIns="68589" bIns="34295" rtlCol="0">
            <a:spAutoFit/>
          </a:bodyPr>
          <a:lstStyle/>
          <a:p>
            <a:r>
              <a:rPr lang="en-US" dirty="0" smtClean="0">
                <a:latin typeface="Helvetica"/>
                <a:cs typeface="Helvetica"/>
              </a:rPr>
              <a:t>Get everyone behind the wheel of an EV and give them charging wherever they go. </a:t>
            </a:r>
            <a:endParaRPr lang="en-US" dirty="0">
              <a:latin typeface="Helvetica"/>
              <a:cs typeface="Helvetica"/>
            </a:endParaRPr>
          </a:p>
        </p:txBody>
      </p:sp>
    </p:spTree>
    <p:extLst>
      <p:ext uri="{BB962C8B-B14F-4D97-AF65-F5344CB8AC3E}">
        <p14:creationId xmlns:p14="http://schemas.microsoft.com/office/powerpoint/2010/main" val="593421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04950"/>
            <a:ext cx="1544638"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a:xfrm>
            <a:off x="457200" y="552450"/>
            <a:ext cx="8229600" cy="411163"/>
          </a:xfrm>
        </p:spPr>
        <p:txBody>
          <a:bodyPr/>
          <a:lstStyle/>
          <a:p>
            <a:pPr eaLnBrk="1" hangingPunct="1"/>
            <a:r>
              <a:rPr lang="en-US" altLang="en-US" smtClean="0">
                <a:ea typeface="ＭＳ Ｐゴシック" panose="020B0600070205080204" pitchFamily="34" charset="-128"/>
              </a:rPr>
              <a:t>Stations for Every Application</a:t>
            </a:r>
          </a:p>
        </p:txBody>
      </p:sp>
      <p:sp>
        <p:nvSpPr>
          <p:cNvPr id="21508" name="Slide Number Placeholder 3"/>
          <p:cNvSpPr>
            <a:spLocks noGrp="1"/>
          </p:cNvSpPr>
          <p:nvPr>
            <p:ph type="sldNum" sz="quarter" idx="10"/>
          </p:nvPr>
        </p:nvSpPr>
        <p:spPr bwMode="auto">
          <a:xfrm>
            <a:off x="7696200" y="4783138"/>
            <a:ext cx="1066800" cy="227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407AAD-E1E4-48C7-A3A1-F0C346601AD1}" type="slidenum">
              <a:rPr lang="en-US" altLang="en-US" smtClean="0">
                <a:solidFill>
                  <a:srgbClr val="323232"/>
                </a:solidFill>
              </a:rPr>
              <a:pPr/>
              <a:t>5</a:t>
            </a:fld>
            <a:endParaRPr lang="en-US" altLang="en-US" smtClean="0">
              <a:solidFill>
                <a:srgbClr val="323232"/>
              </a:solidFill>
            </a:endParaRPr>
          </a:p>
        </p:txBody>
      </p:sp>
      <p:sp>
        <p:nvSpPr>
          <p:cNvPr id="21509" name="TextBox 12"/>
          <p:cNvSpPr txBox="1">
            <a:spLocks noChangeArrowheads="1"/>
          </p:cNvSpPr>
          <p:nvPr/>
        </p:nvSpPr>
        <p:spPr bwMode="auto">
          <a:xfrm>
            <a:off x="1917700" y="3914775"/>
            <a:ext cx="749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t>CPF25</a:t>
            </a:r>
          </a:p>
          <a:p>
            <a:pPr algn="ctr"/>
            <a:r>
              <a:rPr lang="en-US" altLang="en-US" sz="1200"/>
              <a:t>Level 2</a:t>
            </a:r>
            <a:r>
              <a:rPr lang="en-US" altLang="en-US" sz="1200" b="1"/>
              <a:t> </a:t>
            </a:r>
          </a:p>
        </p:txBody>
      </p:sp>
      <p:sp>
        <p:nvSpPr>
          <p:cNvPr id="21510" name="TextBox 15"/>
          <p:cNvSpPr txBox="1">
            <a:spLocks noChangeArrowheads="1"/>
          </p:cNvSpPr>
          <p:nvPr/>
        </p:nvSpPr>
        <p:spPr bwMode="auto">
          <a:xfrm>
            <a:off x="3663950" y="3914775"/>
            <a:ext cx="749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t>CT4000</a:t>
            </a:r>
          </a:p>
          <a:p>
            <a:pPr algn="ctr"/>
            <a:r>
              <a:rPr lang="en-US" altLang="en-US" sz="1200"/>
              <a:t>Level 2 </a:t>
            </a:r>
          </a:p>
        </p:txBody>
      </p:sp>
      <p:sp>
        <p:nvSpPr>
          <p:cNvPr id="21511" name="TextBox 16"/>
          <p:cNvSpPr txBox="1">
            <a:spLocks noChangeArrowheads="1"/>
          </p:cNvSpPr>
          <p:nvPr/>
        </p:nvSpPr>
        <p:spPr bwMode="auto">
          <a:xfrm>
            <a:off x="5299075" y="4352925"/>
            <a:ext cx="142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200" i="1"/>
              <a:t>Fast DC Chargers</a:t>
            </a:r>
          </a:p>
        </p:txBody>
      </p:sp>
      <p:sp>
        <p:nvSpPr>
          <p:cNvPr id="21512" name="TextBox 18"/>
          <p:cNvSpPr txBox="1">
            <a:spLocks noChangeArrowheads="1"/>
          </p:cNvSpPr>
          <p:nvPr/>
        </p:nvSpPr>
        <p:spPr bwMode="auto">
          <a:xfrm>
            <a:off x="509588" y="3914775"/>
            <a:ext cx="67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t>Home</a:t>
            </a:r>
          </a:p>
          <a:p>
            <a:pPr algn="ctr"/>
            <a:r>
              <a:rPr lang="en-US" altLang="en-US" sz="1200"/>
              <a:t>Level 2</a:t>
            </a:r>
          </a:p>
        </p:txBody>
      </p:sp>
      <p:pic>
        <p:nvPicPr>
          <p:cNvPr id="21513" name="Picture 1"/>
          <p:cNvPicPr>
            <a:picLocks noChangeAspect="1"/>
          </p:cNvPicPr>
          <p:nvPr/>
        </p:nvPicPr>
        <p:blipFill>
          <a:blip r:embed="rId5">
            <a:extLst>
              <a:ext uri="{28A0092B-C50C-407E-A947-70E740481C1C}">
                <a14:useLocalDpi xmlns:a14="http://schemas.microsoft.com/office/drawing/2010/main" val="0"/>
              </a:ext>
            </a:extLst>
          </a:blip>
          <a:srcRect l="24371" r="23904" b="9935"/>
          <a:stretch>
            <a:fillRect/>
          </a:stretch>
        </p:blipFill>
        <p:spPr bwMode="auto">
          <a:xfrm>
            <a:off x="5221288" y="2354263"/>
            <a:ext cx="7143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34088" y="1878013"/>
            <a:ext cx="977900"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3"/>
          <p:cNvPicPr>
            <a:picLocks noChangeAspect="1"/>
          </p:cNvPicPr>
          <p:nvPr/>
        </p:nvPicPr>
        <p:blipFill>
          <a:blip r:embed="rId7">
            <a:extLst>
              <a:ext uri="{28A0092B-C50C-407E-A947-70E740481C1C}">
                <a14:useLocalDpi xmlns:a14="http://schemas.microsoft.com/office/drawing/2010/main" val="0"/>
              </a:ext>
            </a:extLst>
          </a:blip>
          <a:srcRect l="37924" t="2592" r="37038" b="2623"/>
          <a:stretch>
            <a:fillRect/>
          </a:stretch>
        </p:blipFill>
        <p:spPr bwMode="auto">
          <a:xfrm>
            <a:off x="4173538" y="2168525"/>
            <a:ext cx="36671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4"/>
          <p:cNvPicPr>
            <a:picLocks noChangeAspect="1"/>
          </p:cNvPicPr>
          <p:nvPr/>
        </p:nvPicPr>
        <p:blipFill>
          <a:blip r:embed="rId8">
            <a:extLst>
              <a:ext uri="{28A0092B-C50C-407E-A947-70E740481C1C}">
                <a14:useLocalDpi xmlns:a14="http://schemas.microsoft.com/office/drawing/2010/main" val="0"/>
              </a:ext>
            </a:extLst>
          </a:blip>
          <a:srcRect l="29189" t="742" r="30608" b="2991"/>
          <a:stretch>
            <a:fillRect/>
          </a:stretch>
        </p:blipFill>
        <p:spPr bwMode="auto">
          <a:xfrm>
            <a:off x="3429000" y="1641475"/>
            <a:ext cx="598488"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8"/>
          <p:cNvPicPr>
            <a:picLocks noChangeAspect="1"/>
          </p:cNvPicPr>
          <p:nvPr/>
        </p:nvPicPr>
        <p:blipFill>
          <a:blip r:embed="rId9">
            <a:extLst>
              <a:ext uri="{28A0092B-C50C-407E-A947-70E740481C1C}">
                <a14:useLocalDpi xmlns:a14="http://schemas.microsoft.com/office/drawing/2010/main" val="0"/>
              </a:ext>
            </a:extLst>
          </a:blip>
          <a:srcRect l="33333" t="2592" r="33333" b="2623"/>
          <a:stretch>
            <a:fillRect/>
          </a:stretch>
        </p:blipFill>
        <p:spPr bwMode="auto">
          <a:xfrm>
            <a:off x="2336800" y="2195513"/>
            <a:ext cx="474663"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9"/>
          <p:cNvPicPr>
            <a:picLocks noChangeAspect="1"/>
          </p:cNvPicPr>
          <p:nvPr/>
        </p:nvPicPr>
        <p:blipFill>
          <a:blip r:embed="rId10">
            <a:extLst>
              <a:ext uri="{28A0092B-C50C-407E-A947-70E740481C1C}">
                <a14:useLocalDpi xmlns:a14="http://schemas.microsoft.com/office/drawing/2010/main" val="0"/>
              </a:ext>
            </a:extLst>
          </a:blip>
          <a:srcRect l="37173" t="2592" r="39906" b="2623"/>
          <a:stretch>
            <a:fillRect/>
          </a:stretch>
        </p:blipFill>
        <p:spPr bwMode="auto">
          <a:xfrm>
            <a:off x="1855788" y="2195513"/>
            <a:ext cx="328612"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Rectangle 9"/>
          <p:cNvSpPr>
            <a:spLocks noChangeArrowheads="1"/>
          </p:cNvSpPr>
          <p:nvPr/>
        </p:nvSpPr>
        <p:spPr bwMode="auto">
          <a:xfrm>
            <a:off x="1651000" y="1073150"/>
            <a:ext cx="126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solidFill>
                  <a:schemeClr val="accent2"/>
                </a:solidFill>
              </a:rPr>
              <a:t>Multi-Family,</a:t>
            </a:r>
          </a:p>
          <a:p>
            <a:pPr algn="ctr"/>
            <a:r>
              <a:rPr lang="en-US" altLang="en-US" sz="1400" b="1">
                <a:solidFill>
                  <a:schemeClr val="accent2"/>
                </a:solidFill>
              </a:rPr>
              <a:t>Fleet</a:t>
            </a:r>
          </a:p>
        </p:txBody>
      </p:sp>
      <p:sp>
        <p:nvSpPr>
          <p:cNvPr id="21520" name="Rectangle 19"/>
          <p:cNvSpPr>
            <a:spLocks noChangeArrowheads="1"/>
          </p:cNvSpPr>
          <p:nvPr/>
        </p:nvSpPr>
        <p:spPr bwMode="auto">
          <a:xfrm>
            <a:off x="5835650" y="1077913"/>
            <a:ext cx="172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dirty="0">
                <a:solidFill>
                  <a:schemeClr val="accent2"/>
                </a:solidFill>
              </a:rPr>
              <a:t>On-Route,</a:t>
            </a:r>
            <a:br>
              <a:rPr lang="en-US" altLang="en-US" sz="1400" b="1" dirty="0">
                <a:solidFill>
                  <a:schemeClr val="accent2"/>
                </a:solidFill>
              </a:rPr>
            </a:br>
            <a:r>
              <a:rPr lang="en-US" altLang="en-US" sz="1400" b="1" dirty="0">
                <a:solidFill>
                  <a:schemeClr val="accent2"/>
                </a:solidFill>
              </a:rPr>
              <a:t>Commercial, Fleet</a:t>
            </a:r>
          </a:p>
        </p:txBody>
      </p:sp>
      <p:sp>
        <p:nvSpPr>
          <p:cNvPr id="21521" name="Rectangle 22"/>
          <p:cNvSpPr>
            <a:spLocks noChangeArrowheads="1"/>
          </p:cNvSpPr>
          <p:nvPr/>
        </p:nvSpPr>
        <p:spPr bwMode="auto">
          <a:xfrm>
            <a:off x="185738" y="1073150"/>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solidFill>
                  <a:schemeClr val="accent2"/>
                </a:solidFill>
              </a:rPr>
              <a:t>Single Family</a:t>
            </a:r>
          </a:p>
          <a:p>
            <a:pPr algn="ctr"/>
            <a:r>
              <a:rPr lang="en-US" altLang="en-US" sz="1400" b="1">
                <a:solidFill>
                  <a:schemeClr val="accent2"/>
                </a:solidFill>
              </a:rPr>
              <a:t>Home</a:t>
            </a:r>
          </a:p>
        </p:txBody>
      </p:sp>
      <p:pic>
        <p:nvPicPr>
          <p:cNvPr id="21522" name="Picture 1"/>
          <p:cNvPicPr>
            <a:picLocks noChangeAspect="1"/>
          </p:cNvPicPr>
          <p:nvPr/>
        </p:nvPicPr>
        <p:blipFill>
          <a:blip r:embed="rId11">
            <a:extLst>
              <a:ext uri="{28A0092B-C50C-407E-A947-70E740481C1C}">
                <a14:useLocalDpi xmlns:a14="http://schemas.microsoft.com/office/drawing/2010/main" val="0"/>
              </a:ext>
            </a:extLst>
          </a:blip>
          <a:srcRect l="37038" t="8517" r="37038" b="7037"/>
          <a:stretch>
            <a:fillRect/>
          </a:stretch>
        </p:blipFill>
        <p:spPr bwMode="auto">
          <a:xfrm>
            <a:off x="682625" y="2670175"/>
            <a:ext cx="2921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TextBox 15"/>
          <p:cNvSpPr txBox="1">
            <a:spLocks noChangeArrowheads="1"/>
          </p:cNvSpPr>
          <p:nvPr/>
        </p:nvSpPr>
        <p:spPr bwMode="auto">
          <a:xfrm>
            <a:off x="5181600" y="3914775"/>
            <a:ext cx="755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t>CPE100</a:t>
            </a:r>
          </a:p>
          <a:p>
            <a:pPr algn="ctr"/>
            <a:r>
              <a:rPr lang="en-US" altLang="en-US" sz="1200"/>
              <a:t>24kW </a:t>
            </a:r>
          </a:p>
        </p:txBody>
      </p:sp>
      <p:sp>
        <p:nvSpPr>
          <p:cNvPr id="21524" name="TextBox 15"/>
          <p:cNvSpPr txBox="1">
            <a:spLocks noChangeArrowheads="1"/>
          </p:cNvSpPr>
          <p:nvPr/>
        </p:nvSpPr>
        <p:spPr bwMode="auto">
          <a:xfrm>
            <a:off x="6142038" y="3914775"/>
            <a:ext cx="755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t>CPE200</a:t>
            </a:r>
          </a:p>
          <a:p>
            <a:pPr algn="ctr"/>
            <a:r>
              <a:rPr lang="en-US" altLang="en-US" sz="1200"/>
              <a:t>50kW</a:t>
            </a:r>
            <a:r>
              <a:rPr lang="en-US" altLang="en-US" sz="1200" b="1"/>
              <a:t> </a:t>
            </a:r>
          </a:p>
        </p:txBody>
      </p:sp>
      <p:sp>
        <p:nvSpPr>
          <p:cNvPr id="21525" name="Rectangle 13"/>
          <p:cNvSpPr>
            <a:spLocks noChangeArrowheads="1"/>
          </p:cNvSpPr>
          <p:nvPr/>
        </p:nvSpPr>
        <p:spPr bwMode="auto">
          <a:xfrm>
            <a:off x="2919413" y="1073150"/>
            <a:ext cx="2392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solidFill>
                  <a:schemeClr val="accent2"/>
                </a:solidFill>
              </a:rPr>
              <a:t>Commercial/ Multi-Family,</a:t>
            </a:r>
            <a:br>
              <a:rPr lang="en-US" altLang="en-US" sz="1400" b="1">
                <a:solidFill>
                  <a:schemeClr val="accent2"/>
                </a:solidFill>
              </a:rPr>
            </a:br>
            <a:r>
              <a:rPr lang="en-US" altLang="ja-JP" sz="1400" b="1">
                <a:solidFill>
                  <a:schemeClr val="accent2"/>
                </a:solidFill>
              </a:rPr>
              <a:t>Mixed Use</a:t>
            </a:r>
            <a:endParaRPr lang="en-US" altLang="en-US" sz="1400" b="1">
              <a:solidFill>
                <a:schemeClr val="accent2"/>
              </a:solidFill>
            </a:endParaRPr>
          </a:p>
        </p:txBody>
      </p:sp>
      <p:sp>
        <p:nvSpPr>
          <p:cNvPr id="21526" name="TextBox 15"/>
          <p:cNvSpPr txBox="1">
            <a:spLocks noChangeArrowheads="1"/>
          </p:cNvSpPr>
          <p:nvPr/>
        </p:nvSpPr>
        <p:spPr bwMode="auto">
          <a:xfrm>
            <a:off x="7708900" y="3914775"/>
            <a:ext cx="1149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t>Express Plus</a:t>
            </a:r>
          </a:p>
          <a:p>
            <a:pPr algn="ctr"/>
            <a:r>
              <a:rPr lang="en-US" altLang="en-US" sz="1200"/>
              <a:t>400kW </a:t>
            </a:r>
          </a:p>
        </p:txBody>
      </p:sp>
      <p:sp>
        <p:nvSpPr>
          <p:cNvPr id="21527" name="TextBox 16"/>
          <p:cNvSpPr txBox="1">
            <a:spLocks noChangeArrowheads="1"/>
          </p:cNvSpPr>
          <p:nvPr/>
        </p:nvSpPr>
        <p:spPr bwMode="auto">
          <a:xfrm>
            <a:off x="7045325" y="4352925"/>
            <a:ext cx="1744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200" i="1"/>
              <a:t>Ultra-fast DC Chargers</a:t>
            </a:r>
          </a:p>
        </p:txBody>
      </p:sp>
      <p:sp>
        <p:nvSpPr>
          <p:cNvPr id="21528" name="TextBox 15"/>
          <p:cNvSpPr txBox="1">
            <a:spLocks noChangeArrowheads="1"/>
          </p:cNvSpPr>
          <p:nvPr/>
        </p:nvSpPr>
        <p:spPr bwMode="auto">
          <a:xfrm>
            <a:off x="7035800" y="3914775"/>
            <a:ext cx="754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200" b="1"/>
              <a:t>CPE250</a:t>
            </a:r>
          </a:p>
          <a:p>
            <a:pPr algn="ctr"/>
            <a:r>
              <a:rPr lang="en-US" altLang="en-US" sz="1200"/>
              <a:t>62.5kW</a:t>
            </a:r>
          </a:p>
        </p:txBody>
      </p:sp>
    </p:spTree>
    <p:custDataLst>
      <p:tags r:id="rId1"/>
    </p:custDataLst>
    <p:extLst>
      <p:ext uri="{BB962C8B-B14F-4D97-AF65-F5344CB8AC3E}">
        <p14:creationId xmlns:p14="http://schemas.microsoft.com/office/powerpoint/2010/main" val="2304851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Partner for Fleets</a:t>
            </a:r>
            <a:endParaRPr lang="en-US" dirty="0"/>
          </a:p>
        </p:txBody>
      </p:sp>
      <p:sp>
        <p:nvSpPr>
          <p:cNvPr id="51" name="Content Placeholder 50"/>
          <p:cNvSpPr>
            <a:spLocks noGrp="1"/>
          </p:cNvSpPr>
          <p:nvPr>
            <p:ph idx="1"/>
          </p:nvPr>
        </p:nvSpPr>
        <p:spPr>
          <a:xfrm>
            <a:off x="457200" y="1104900"/>
            <a:ext cx="8382000" cy="3600450"/>
          </a:xfrm>
        </p:spPr>
        <p:txBody>
          <a:bodyPr/>
          <a:lstStyle/>
          <a:p>
            <a:pPr marL="0" indent="0">
              <a:spcBef>
                <a:spcPts val="200"/>
              </a:spcBef>
              <a:buNone/>
            </a:pPr>
            <a:r>
              <a:rPr lang="en-US" sz="1400" dirty="0" smtClean="0"/>
              <a:t>ChargePoint has thousands ports serving fleets, and custom solutions for several fleet verticals:</a:t>
            </a:r>
          </a:p>
          <a:p>
            <a:pPr marL="0" indent="0">
              <a:buNone/>
            </a:pPr>
            <a:endParaRPr lang="en-US" sz="1400" dirty="0" smtClean="0"/>
          </a:p>
          <a:p>
            <a:pPr marL="0" indent="0">
              <a:buNone/>
            </a:pPr>
            <a:endParaRPr lang="en-US" sz="1400" dirty="0"/>
          </a:p>
        </p:txBody>
      </p:sp>
      <p:pic>
        <p:nvPicPr>
          <p:cNvPr id="50" name="Picture 4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8099" y="2137222"/>
            <a:ext cx="4407403" cy="2155551"/>
          </a:xfrm>
          <a:prstGeom prst="rect">
            <a:avLst/>
          </a:prstGeom>
        </p:spPr>
      </p:pic>
      <p:sp>
        <p:nvSpPr>
          <p:cNvPr id="57" name="TextBox 56"/>
          <p:cNvSpPr txBox="1"/>
          <p:nvPr/>
        </p:nvSpPr>
        <p:spPr>
          <a:xfrm>
            <a:off x="5067300" y="4400550"/>
            <a:ext cx="3429000" cy="246221"/>
          </a:xfrm>
          <a:prstGeom prst="rect">
            <a:avLst/>
          </a:prstGeom>
          <a:noFill/>
        </p:spPr>
        <p:txBody>
          <a:bodyPr wrap="square" rtlCol="0">
            <a:spAutoFit/>
          </a:bodyPr>
          <a:lstStyle/>
          <a:p>
            <a:pPr algn="ctr"/>
            <a:r>
              <a:rPr lang="en-US" sz="1000" b="1" dirty="0" smtClean="0">
                <a:latin typeface="Helvetica"/>
                <a:cs typeface="Helvetica"/>
              </a:rPr>
              <a:t>Marquee ChargePoint fleet customers</a:t>
            </a:r>
            <a:endParaRPr lang="en-US" sz="1000" b="1" dirty="0">
              <a:latin typeface="Helvetica"/>
              <a:cs typeface="Helvetica"/>
            </a:endParaRPr>
          </a:p>
        </p:txBody>
      </p:sp>
      <p:sp>
        <p:nvSpPr>
          <p:cNvPr id="122" name="Rectangle 121"/>
          <p:cNvSpPr/>
          <p:nvPr/>
        </p:nvSpPr>
        <p:spPr>
          <a:xfrm>
            <a:off x="7421880" y="1443979"/>
            <a:ext cx="1188720" cy="365760"/>
          </a:xfrm>
          <a:prstGeom prst="rect">
            <a:avLst/>
          </a:prstGeom>
          <a:solidFill>
            <a:srgbClr val="660033"/>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sz="1100" b="1" dirty="0" smtClean="0">
                <a:latin typeface="Helvetica"/>
              </a:rPr>
              <a:t>Telecom</a:t>
            </a:r>
            <a:endParaRPr lang="en-US" sz="1100" b="1" dirty="0">
              <a:latin typeface="Helvetica"/>
            </a:endParaRPr>
          </a:p>
        </p:txBody>
      </p:sp>
      <p:sp>
        <p:nvSpPr>
          <p:cNvPr id="123" name="Rectangle 122"/>
          <p:cNvSpPr/>
          <p:nvPr/>
        </p:nvSpPr>
        <p:spPr>
          <a:xfrm>
            <a:off x="6065520" y="1443979"/>
            <a:ext cx="1188720" cy="365760"/>
          </a:xfrm>
          <a:prstGeom prst="rect">
            <a:avLst/>
          </a:prstGeom>
          <a:solidFill>
            <a:schemeClr val="accent2">
              <a:lumMod val="7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sz="1100" b="1" dirty="0" smtClean="0">
                <a:latin typeface="Helvetica"/>
              </a:rPr>
              <a:t>Workplace</a:t>
            </a:r>
            <a:endParaRPr lang="en-US" sz="1100" b="1" dirty="0">
              <a:latin typeface="Helvetica"/>
            </a:endParaRPr>
          </a:p>
        </p:txBody>
      </p:sp>
      <p:sp>
        <p:nvSpPr>
          <p:cNvPr id="124" name="Rectangle 123"/>
          <p:cNvSpPr/>
          <p:nvPr/>
        </p:nvSpPr>
        <p:spPr>
          <a:xfrm>
            <a:off x="4709160" y="1443979"/>
            <a:ext cx="1188720" cy="365760"/>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b="1" dirty="0" smtClean="0">
                <a:latin typeface="Helvetica"/>
              </a:rPr>
              <a:t>Delivery Services</a:t>
            </a:r>
            <a:endParaRPr lang="en-US" sz="1100" b="1" dirty="0">
              <a:latin typeface="Helvetica"/>
            </a:endParaRPr>
          </a:p>
        </p:txBody>
      </p:sp>
      <p:sp>
        <p:nvSpPr>
          <p:cNvPr id="125" name="Rectangle 124"/>
          <p:cNvSpPr/>
          <p:nvPr/>
        </p:nvSpPr>
        <p:spPr>
          <a:xfrm>
            <a:off x="3352800" y="1443979"/>
            <a:ext cx="1188720" cy="365760"/>
          </a:xfrm>
          <a:prstGeom prst="rect">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b="1" dirty="0" smtClean="0">
                <a:latin typeface="Helvetica"/>
              </a:rPr>
              <a:t>Utilities</a:t>
            </a:r>
            <a:endParaRPr lang="en-US" sz="1100" b="1" dirty="0">
              <a:latin typeface="Helvetica"/>
            </a:endParaRPr>
          </a:p>
        </p:txBody>
      </p:sp>
      <p:sp>
        <p:nvSpPr>
          <p:cNvPr id="126" name="Rectangle 125"/>
          <p:cNvSpPr/>
          <p:nvPr/>
        </p:nvSpPr>
        <p:spPr>
          <a:xfrm>
            <a:off x="1996440" y="1443990"/>
            <a:ext cx="1188720" cy="365760"/>
          </a:xfrm>
          <a:prstGeom prst="rect">
            <a:avLst/>
          </a:prstGeom>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b="1" dirty="0" smtClean="0">
                <a:latin typeface="Helvetica"/>
              </a:rPr>
              <a:t>Transportation Network Co.</a:t>
            </a:r>
            <a:endParaRPr lang="en-US" sz="1100" b="1" dirty="0">
              <a:latin typeface="Helvetica"/>
            </a:endParaRPr>
          </a:p>
        </p:txBody>
      </p:sp>
      <p:sp>
        <p:nvSpPr>
          <p:cNvPr id="127" name="Rectangle 126"/>
          <p:cNvSpPr/>
          <p:nvPr/>
        </p:nvSpPr>
        <p:spPr>
          <a:xfrm>
            <a:off x="640080" y="1443979"/>
            <a:ext cx="1188720" cy="365760"/>
          </a:xfrm>
          <a:prstGeom prst="rect">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smtClean="0">
                <a:latin typeface="Helvetica"/>
              </a:rPr>
              <a:t>Government</a:t>
            </a:r>
            <a:endParaRPr lang="en-US" sz="1100" b="1" dirty="0">
              <a:latin typeface="Helvetica"/>
            </a:endParaRPr>
          </a:p>
        </p:txBody>
      </p:sp>
      <p:pic>
        <p:nvPicPr>
          <p:cNvPr id="16" name="Picture 15"/>
          <p:cNvPicPr>
            <a:picLocks noChangeAspect="1"/>
          </p:cNvPicPr>
          <p:nvPr/>
        </p:nvPicPr>
        <p:blipFill rotWithShape="1">
          <a:blip r:embed="rId4">
            <a:clrChange>
              <a:clrFrom>
                <a:srgbClr val="000000">
                  <a:alpha val="0"/>
                </a:srgbClr>
              </a:clrFrom>
              <a:clrTo>
                <a:srgbClr val="000000">
                  <a:alpha val="0"/>
                </a:srgbClr>
              </a:clrTo>
            </a:clrChange>
            <a:extLst/>
          </a:blip>
          <a:srcRect l="8519" t="35115" r="39399" b="16810"/>
          <a:stretch/>
        </p:blipFill>
        <p:spPr>
          <a:xfrm>
            <a:off x="152400" y="2038350"/>
            <a:ext cx="4495800" cy="2247900"/>
          </a:xfrm>
          <a:prstGeom prst="rect">
            <a:avLst/>
          </a:prstGeom>
        </p:spPr>
      </p:pic>
    </p:spTree>
    <p:extLst>
      <p:ext uri="{BB962C8B-B14F-4D97-AF65-F5344CB8AC3E}">
        <p14:creationId xmlns:p14="http://schemas.microsoft.com/office/powerpoint/2010/main" val="847431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Charging Stations </a:t>
            </a:r>
            <a:r>
              <a:rPr lang="mr-IN" dirty="0" smtClean="0"/>
              <a:t>–</a:t>
            </a:r>
            <a:r>
              <a:rPr lang="en-US" dirty="0" smtClean="0"/>
              <a:t> Where to Start?</a:t>
            </a:r>
            <a:endParaRPr lang="en-US" dirty="0"/>
          </a:p>
        </p:txBody>
      </p:sp>
      <p:graphicFrame>
        <p:nvGraphicFramePr>
          <p:cNvPr id="5" name="Content Placeholder 4"/>
          <p:cNvGraphicFramePr>
            <a:graphicFrameLocks noGrp="1"/>
          </p:cNvGraphicFramePr>
          <p:nvPr>
            <p:ph idx="1"/>
            <p:extLst/>
          </p:nvPr>
        </p:nvGraphicFramePr>
        <p:xfrm>
          <a:off x="457200" y="1104900"/>
          <a:ext cx="8229600"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7</a:t>
            </a:fld>
            <a:endParaRPr lang="en-US"/>
          </a:p>
        </p:txBody>
      </p:sp>
      <p:sp>
        <p:nvSpPr>
          <p:cNvPr id="6" name="TextBox 5"/>
          <p:cNvSpPr txBox="1"/>
          <p:nvPr/>
        </p:nvSpPr>
        <p:spPr>
          <a:xfrm>
            <a:off x="749808" y="1504950"/>
            <a:ext cx="412893" cy="584776"/>
          </a:xfrm>
          <a:prstGeom prst="rect">
            <a:avLst/>
          </a:prstGeom>
          <a:noFill/>
        </p:spPr>
        <p:txBody>
          <a:bodyPr wrap="none" rtlCol="0">
            <a:spAutoFit/>
          </a:bodyPr>
          <a:lstStyle/>
          <a:p>
            <a:r>
              <a:rPr lang="en-US" sz="3200" b="1" dirty="0" smtClean="0">
                <a:solidFill>
                  <a:schemeClr val="accent1"/>
                </a:solidFill>
                <a:latin typeface="Helvetica"/>
                <a:cs typeface="Helvetica"/>
              </a:rPr>
              <a:t>1</a:t>
            </a:r>
            <a:endParaRPr lang="en-US" sz="3200" b="1" dirty="0">
              <a:solidFill>
                <a:schemeClr val="accent1"/>
              </a:solidFill>
              <a:latin typeface="Helvetica"/>
              <a:cs typeface="Helvetica"/>
            </a:endParaRPr>
          </a:p>
        </p:txBody>
      </p:sp>
      <p:sp>
        <p:nvSpPr>
          <p:cNvPr id="7" name="TextBox 6"/>
          <p:cNvSpPr txBox="1"/>
          <p:nvPr/>
        </p:nvSpPr>
        <p:spPr>
          <a:xfrm>
            <a:off x="1024128" y="2578608"/>
            <a:ext cx="412893" cy="584776"/>
          </a:xfrm>
          <a:prstGeom prst="rect">
            <a:avLst/>
          </a:prstGeom>
          <a:noFill/>
        </p:spPr>
        <p:txBody>
          <a:bodyPr wrap="none" rtlCol="0">
            <a:spAutoFit/>
          </a:bodyPr>
          <a:lstStyle/>
          <a:p>
            <a:r>
              <a:rPr lang="en-US" sz="3200" b="1" dirty="0">
                <a:solidFill>
                  <a:schemeClr val="accent1"/>
                </a:solidFill>
                <a:latin typeface="Helvetica"/>
                <a:cs typeface="Helvetica"/>
              </a:rPr>
              <a:t>2</a:t>
            </a:r>
          </a:p>
        </p:txBody>
      </p:sp>
      <p:sp>
        <p:nvSpPr>
          <p:cNvPr id="8" name="TextBox 7"/>
          <p:cNvSpPr txBox="1"/>
          <p:nvPr/>
        </p:nvSpPr>
        <p:spPr>
          <a:xfrm>
            <a:off x="749808" y="3694176"/>
            <a:ext cx="412893" cy="584776"/>
          </a:xfrm>
          <a:prstGeom prst="rect">
            <a:avLst/>
          </a:prstGeom>
          <a:noFill/>
        </p:spPr>
        <p:txBody>
          <a:bodyPr wrap="none" rtlCol="0">
            <a:spAutoFit/>
          </a:bodyPr>
          <a:lstStyle/>
          <a:p>
            <a:r>
              <a:rPr lang="en-US" sz="3200" b="1" dirty="0" smtClean="0">
                <a:solidFill>
                  <a:schemeClr val="accent1"/>
                </a:solidFill>
                <a:latin typeface="Helvetica"/>
                <a:cs typeface="Helvetica"/>
              </a:rPr>
              <a:t>3</a:t>
            </a:r>
            <a:endParaRPr lang="en-US" sz="3200" b="1" dirty="0">
              <a:solidFill>
                <a:schemeClr val="accent1"/>
              </a:solidFill>
              <a:latin typeface="Helvetica"/>
              <a:cs typeface="Helvetica"/>
            </a:endParaRPr>
          </a:p>
        </p:txBody>
      </p:sp>
    </p:spTree>
    <p:extLst>
      <p:ext uri="{BB962C8B-B14F-4D97-AF65-F5344CB8AC3E}">
        <p14:creationId xmlns:p14="http://schemas.microsoft.com/office/powerpoint/2010/main" val="1351012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Gathering </a:t>
            </a:r>
            <a:r>
              <a:rPr lang="mr-IN" dirty="0" smtClean="0"/>
              <a:t>–</a:t>
            </a:r>
            <a:r>
              <a:rPr lang="en-US" dirty="0" smtClean="0"/>
              <a:t> Fleet Manager</a:t>
            </a:r>
            <a:endParaRPr lang="en-US" dirty="0"/>
          </a:p>
        </p:txBody>
      </p:sp>
      <p:sp>
        <p:nvSpPr>
          <p:cNvPr id="3" name="Content Placeholder 2"/>
          <p:cNvSpPr>
            <a:spLocks noGrp="1"/>
          </p:cNvSpPr>
          <p:nvPr>
            <p:ph idx="1"/>
          </p:nvPr>
        </p:nvSpPr>
        <p:spPr>
          <a:xfrm>
            <a:off x="457200" y="1047750"/>
            <a:ext cx="8229600" cy="3600450"/>
          </a:xfrm>
        </p:spPr>
        <p:txBody>
          <a:bodyPr/>
          <a:lstStyle/>
          <a:p>
            <a:r>
              <a:rPr lang="en-US" sz="1800" b="1" dirty="0" smtClean="0">
                <a:solidFill>
                  <a:schemeClr val="accent2"/>
                </a:solidFill>
              </a:rPr>
              <a:t>Key Questions</a:t>
            </a:r>
          </a:p>
          <a:p>
            <a:pPr lvl="1"/>
            <a:r>
              <a:rPr lang="en-US" sz="1600" dirty="0" smtClean="0"/>
              <a:t>How many and type of vehicles today and in future?</a:t>
            </a:r>
          </a:p>
          <a:p>
            <a:pPr lvl="1"/>
            <a:r>
              <a:rPr lang="en-US" sz="1600" dirty="0" smtClean="0"/>
              <a:t>What is the average number of miles driven per day?</a:t>
            </a:r>
          </a:p>
          <a:p>
            <a:pPr lvl="1"/>
            <a:r>
              <a:rPr lang="en-US" sz="1600" dirty="0" smtClean="0"/>
              <a:t>Where do vehicles park?</a:t>
            </a:r>
          </a:p>
          <a:p>
            <a:pPr lvl="1"/>
            <a:r>
              <a:rPr lang="en-US" sz="1600" dirty="0" smtClean="0"/>
              <a:t>For how long do they park</a:t>
            </a:r>
            <a:r>
              <a:rPr lang="en-US" sz="1600" dirty="0" smtClean="0"/>
              <a:t>?</a:t>
            </a:r>
            <a:endParaRPr lang="en-US" sz="1600" dirty="0" smtClean="0"/>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8</a:t>
            </a:fld>
            <a:endParaRPr lang="en-US"/>
          </a:p>
        </p:txBody>
      </p:sp>
      <p:pic>
        <p:nvPicPr>
          <p:cNvPr id="5" name="Picture 4"/>
          <p:cNvPicPr>
            <a:picLocks noChangeAspect="1"/>
          </p:cNvPicPr>
          <p:nvPr/>
        </p:nvPicPr>
        <p:blipFill>
          <a:blip r:embed="rId2"/>
          <a:stretch>
            <a:fillRect/>
          </a:stretch>
        </p:blipFill>
        <p:spPr>
          <a:xfrm>
            <a:off x="7012179" y="1047750"/>
            <a:ext cx="1674621" cy="1793519"/>
          </a:xfrm>
          <a:prstGeom prst="rect">
            <a:avLst/>
          </a:prstGeom>
        </p:spPr>
      </p:pic>
      <p:sp>
        <p:nvSpPr>
          <p:cNvPr id="6" name="Title 1"/>
          <p:cNvSpPr txBox="1">
            <a:spLocks/>
          </p:cNvSpPr>
          <p:nvPr/>
        </p:nvSpPr>
        <p:spPr bwMode="auto">
          <a:xfrm>
            <a:off x="457200" y="2743885"/>
            <a:ext cx="8229600" cy="4001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600" b="1" kern="1200">
                <a:solidFill>
                  <a:srgbClr val="FF7A14"/>
                </a:solidFill>
                <a:latin typeface="Helvetica"/>
                <a:ea typeface="ＭＳ Ｐゴシック" charset="-128"/>
                <a:cs typeface="ＭＳ Ｐゴシック" pitchFamily="-111" charset="-128"/>
              </a:defRPr>
            </a:lvl1pPr>
            <a:lvl2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2pPr>
            <a:lvl3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3pPr>
            <a:lvl4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4pPr>
            <a:lvl5pPr algn="l" rtl="0" eaLnBrk="1" fontAlgn="base" hangingPunct="1">
              <a:spcBef>
                <a:spcPct val="0"/>
              </a:spcBef>
              <a:spcAft>
                <a:spcPct val="0"/>
              </a:spcAft>
              <a:defRPr sz="3200">
                <a:solidFill>
                  <a:srgbClr val="00A94F"/>
                </a:solidFill>
                <a:latin typeface="Arial" charset="0"/>
                <a:ea typeface="ＭＳ Ｐゴシック" charset="-128"/>
                <a:cs typeface="ＭＳ Ｐゴシック" pitchFamily="-111" charset="-128"/>
              </a:defRPr>
            </a:lvl5pPr>
            <a:lvl6pPr marL="457200" algn="l" rtl="0" eaLnBrk="1" fontAlgn="base" hangingPunct="1">
              <a:spcBef>
                <a:spcPct val="0"/>
              </a:spcBef>
              <a:spcAft>
                <a:spcPct val="0"/>
              </a:spcAft>
              <a:defRPr sz="3200">
                <a:solidFill>
                  <a:srgbClr val="00A94F"/>
                </a:solidFill>
                <a:latin typeface="Arial" charset="0"/>
              </a:defRPr>
            </a:lvl6pPr>
            <a:lvl7pPr marL="914400" algn="l" rtl="0" eaLnBrk="1" fontAlgn="base" hangingPunct="1">
              <a:spcBef>
                <a:spcPct val="0"/>
              </a:spcBef>
              <a:spcAft>
                <a:spcPct val="0"/>
              </a:spcAft>
              <a:defRPr sz="3200">
                <a:solidFill>
                  <a:srgbClr val="00A94F"/>
                </a:solidFill>
                <a:latin typeface="Arial" charset="0"/>
              </a:defRPr>
            </a:lvl7pPr>
            <a:lvl8pPr marL="1371600" algn="l" rtl="0" eaLnBrk="1" fontAlgn="base" hangingPunct="1">
              <a:spcBef>
                <a:spcPct val="0"/>
              </a:spcBef>
              <a:spcAft>
                <a:spcPct val="0"/>
              </a:spcAft>
              <a:defRPr sz="3200">
                <a:solidFill>
                  <a:srgbClr val="00A94F"/>
                </a:solidFill>
                <a:latin typeface="Arial" charset="0"/>
              </a:defRPr>
            </a:lvl8pPr>
            <a:lvl9pPr marL="1828800" algn="l" rtl="0" eaLnBrk="1" fontAlgn="base" hangingPunct="1">
              <a:spcBef>
                <a:spcPct val="0"/>
              </a:spcBef>
              <a:spcAft>
                <a:spcPct val="0"/>
              </a:spcAft>
              <a:defRPr sz="3200">
                <a:solidFill>
                  <a:srgbClr val="00A94F"/>
                </a:solidFill>
                <a:latin typeface="Arial" charset="0"/>
              </a:defRPr>
            </a:lvl9pPr>
          </a:lstStyle>
          <a:p>
            <a:r>
              <a:rPr lang="en-US" smtClean="0"/>
              <a:t>Data Gathering </a:t>
            </a:r>
            <a:r>
              <a:rPr lang="mr-IN" smtClean="0"/>
              <a:t>–</a:t>
            </a:r>
            <a:r>
              <a:rPr lang="en-US" smtClean="0"/>
              <a:t> Facilities Manager</a:t>
            </a:r>
            <a:endParaRPr lang="en-US" dirty="0"/>
          </a:p>
        </p:txBody>
      </p:sp>
      <p:sp>
        <p:nvSpPr>
          <p:cNvPr id="7" name="Content Placeholder 2"/>
          <p:cNvSpPr txBox="1">
            <a:spLocks/>
          </p:cNvSpPr>
          <p:nvPr/>
        </p:nvSpPr>
        <p:spPr bwMode="auto">
          <a:xfrm>
            <a:off x="457200" y="3238500"/>
            <a:ext cx="8229600" cy="360045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88925" indent="-288925" algn="l" rtl="0" eaLnBrk="1" fontAlgn="base" hangingPunct="1">
              <a:spcBef>
                <a:spcPts val="600"/>
              </a:spcBef>
              <a:spcAft>
                <a:spcPts val="200"/>
              </a:spcAft>
              <a:buClr>
                <a:schemeClr val="accent2"/>
              </a:buClr>
              <a:buSzPct val="100000"/>
              <a:buFont typeface="Arial Bold"/>
              <a:buChar char="+"/>
              <a:defRPr sz="2000" kern="1200">
                <a:solidFill>
                  <a:schemeClr val="tx1"/>
                </a:solidFill>
                <a:latin typeface="Helvetica"/>
                <a:ea typeface="Helvetica"/>
                <a:cs typeface="Helvetica"/>
              </a:defRPr>
            </a:lvl1pPr>
            <a:lvl2pPr marL="568325" indent="-222250" algn="l" rtl="0" eaLnBrk="1" fontAlgn="base" hangingPunct="1">
              <a:spcBef>
                <a:spcPts val="300"/>
              </a:spcBef>
              <a:spcAft>
                <a:spcPts val="200"/>
              </a:spcAft>
              <a:buClr>
                <a:schemeClr val="accent2"/>
              </a:buClr>
              <a:buFont typeface="Lucida Grande"/>
              <a:buChar char="•"/>
              <a:defRPr sz="1800" kern="1200">
                <a:solidFill>
                  <a:schemeClr val="tx1"/>
                </a:solidFill>
                <a:latin typeface="Helvetica"/>
                <a:ea typeface="Helvetica"/>
                <a:cs typeface="Helvetica"/>
              </a:defRPr>
            </a:lvl2pPr>
            <a:lvl3pPr marL="857250" indent="-233363" algn="l" rtl="0" eaLnBrk="1" fontAlgn="base" hangingPunct="1">
              <a:spcBef>
                <a:spcPts val="400"/>
              </a:spcBef>
              <a:spcAft>
                <a:spcPts val="200"/>
              </a:spcAft>
              <a:buClr>
                <a:schemeClr val="accent2"/>
              </a:buClr>
              <a:buFont typeface="Lucida Grande"/>
              <a:buChar char="−"/>
              <a:defRPr sz="1600" kern="1200">
                <a:solidFill>
                  <a:schemeClr val="tx1"/>
                </a:solidFill>
                <a:latin typeface="Helvetica"/>
                <a:ea typeface="Helvetica"/>
                <a:cs typeface="Helvetica"/>
              </a:defRPr>
            </a:lvl3pPr>
            <a:lvl4pPr marL="1081088" indent="-223838" algn="l" rtl="0" eaLnBrk="1" fontAlgn="base" hangingPunct="1">
              <a:spcBef>
                <a:spcPts val="400"/>
              </a:spcBef>
              <a:spcAft>
                <a:spcPts val="200"/>
              </a:spcAft>
              <a:buClr>
                <a:schemeClr val="accent2"/>
              </a:buClr>
              <a:buSzPct val="100000"/>
              <a:buFont typeface="Courier New" charset="0"/>
              <a:buChar char="o"/>
              <a:defRPr sz="1600" kern="1200">
                <a:solidFill>
                  <a:schemeClr val="tx1"/>
                </a:solidFill>
                <a:latin typeface="Helvetica"/>
                <a:ea typeface="Helvetica"/>
                <a:cs typeface="Helvetica"/>
              </a:defRPr>
            </a:lvl4pPr>
            <a:lvl5pPr marL="1258888" indent="-177800" algn="l" rtl="0" eaLnBrk="1" fontAlgn="base" hangingPunct="1">
              <a:spcBef>
                <a:spcPts val="400"/>
              </a:spcBef>
              <a:spcAft>
                <a:spcPts val="200"/>
              </a:spcAft>
              <a:buClr>
                <a:schemeClr val="accent2"/>
              </a:buClr>
              <a:buFont typeface="Arial" charset="0"/>
              <a:buChar char="»"/>
              <a:defRPr sz="1600" kern="1200">
                <a:solidFill>
                  <a:schemeClr val="tx1"/>
                </a:solidFill>
                <a:latin typeface="Helvetica"/>
                <a:ea typeface="Helvetic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smtClean="0">
                <a:solidFill>
                  <a:schemeClr val="accent2"/>
                </a:solidFill>
              </a:rPr>
              <a:t>Key Questions</a:t>
            </a:r>
          </a:p>
          <a:p>
            <a:pPr lvl="1"/>
            <a:r>
              <a:rPr lang="en-US" sz="1600" smtClean="0"/>
              <a:t>How many available circuit breaker slots are on the electrical panel?</a:t>
            </a:r>
          </a:p>
          <a:p>
            <a:pPr lvl="1"/>
            <a:r>
              <a:rPr lang="en-US" sz="1600" smtClean="0"/>
              <a:t>How much available capacity (amps) is on the electrical panel? </a:t>
            </a:r>
          </a:p>
          <a:p>
            <a:pPr lvl="1"/>
            <a:r>
              <a:rPr lang="en-US" sz="1600" smtClean="0"/>
              <a:t>What utility tariffs/rates apply to EV charging </a:t>
            </a:r>
            <a:br>
              <a:rPr lang="en-US" sz="1600" smtClean="0"/>
            </a:br>
            <a:r>
              <a:rPr lang="en-US" sz="1600" smtClean="0"/>
              <a:t>(look for demand and time-of-use energy charges)?</a:t>
            </a:r>
          </a:p>
          <a:p>
            <a:endParaRPr lang="en-US" dirty="0"/>
          </a:p>
        </p:txBody>
      </p:sp>
      <p:pic>
        <p:nvPicPr>
          <p:cNvPr id="8" name="Picture 7" descr="Ppt_Install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257550"/>
            <a:ext cx="609600" cy="1263005"/>
          </a:xfrm>
          <a:prstGeom prst="rect">
            <a:avLst/>
          </a:prstGeom>
        </p:spPr>
      </p:pic>
    </p:spTree>
    <p:extLst>
      <p:ext uri="{BB962C8B-B14F-4D97-AF65-F5344CB8AC3E}">
        <p14:creationId xmlns:p14="http://schemas.microsoft.com/office/powerpoint/2010/main" val="1864054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Gathering </a:t>
            </a:r>
            <a:r>
              <a:rPr lang="mr-IN" dirty="0" smtClean="0"/>
              <a:t>–</a:t>
            </a:r>
            <a:r>
              <a:rPr lang="en-US" dirty="0" smtClean="0"/>
              <a:t> Fleet Systems Integration</a:t>
            </a:r>
            <a:endParaRPr lang="en-US" dirty="0"/>
          </a:p>
        </p:txBody>
      </p:sp>
      <p:sp>
        <p:nvSpPr>
          <p:cNvPr id="3" name="Content Placeholder 2"/>
          <p:cNvSpPr>
            <a:spLocks noGrp="1"/>
          </p:cNvSpPr>
          <p:nvPr>
            <p:ph idx="1"/>
          </p:nvPr>
        </p:nvSpPr>
        <p:spPr>
          <a:xfrm>
            <a:off x="457200" y="1257300"/>
            <a:ext cx="8229600" cy="3600450"/>
          </a:xfrm>
        </p:spPr>
        <p:txBody>
          <a:bodyPr/>
          <a:lstStyle/>
          <a:p>
            <a:r>
              <a:rPr lang="en-US" sz="1800" b="1" dirty="0" smtClean="0">
                <a:solidFill>
                  <a:srgbClr val="546E8F"/>
                </a:solidFill>
              </a:rPr>
              <a:t>Do you use telematics for your vehicles?</a:t>
            </a:r>
          </a:p>
          <a:p>
            <a:pPr lvl="1"/>
            <a:r>
              <a:rPr lang="en-US" sz="1600" dirty="0" smtClean="0"/>
              <a:t>Who is your telematics provider?</a:t>
            </a:r>
          </a:p>
          <a:p>
            <a:pPr lvl="1"/>
            <a:r>
              <a:rPr lang="en-US" sz="1600" dirty="0" smtClean="0"/>
              <a:t>Have you talked to them about EVs?</a:t>
            </a:r>
          </a:p>
          <a:p>
            <a:r>
              <a:rPr lang="en-US" sz="1800" b="1" dirty="0" smtClean="0">
                <a:solidFill>
                  <a:srgbClr val="546E8F"/>
                </a:solidFill>
              </a:rPr>
              <a:t>Do you use a fleet card?</a:t>
            </a:r>
          </a:p>
          <a:p>
            <a:pPr lvl="1"/>
            <a:r>
              <a:rPr lang="en-US" sz="1600" dirty="0" smtClean="0"/>
              <a:t>Which fleet card do you use?</a:t>
            </a:r>
          </a:p>
          <a:p>
            <a:pPr lvl="1"/>
            <a:r>
              <a:rPr lang="en-US" sz="1600" dirty="0" smtClean="0"/>
              <a:t>How do drivers use them?</a:t>
            </a:r>
          </a:p>
          <a:p>
            <a:pPr lvl="1"/>
            <a:r>
              <a:rPr lang="en-US" sz="1600" dirty="0" smtClean="0"/>
              <a:t>How do you bill different users (i.e. charge-backs)?</a:t>
            </a:r>
          </a:p>
          <a:p>
            <a:r>
              <a:rPr lang="en-US" sz="1800" b="1" dirty="0" smtClean="0">
                <a:solidFill>
                  <a:srgbClr val="546E8F"/>
                </a:solidFill>
              </a:rPr>
              <a:t>Do you have an FMIS (Fleet </a:t>
            </a:r>
            <a:r>
              <a:rPr lang="en-US" sz="1800" b="1" dirty="0" err="1" smtClean="0">
                <a:solidFill>
                  <a:srgbClr val="546E8F"/>
                </a:solidFill>
              </a:rPr>
              <a:t>Mgmt</a:t>
            </a:r>
            <a:r>
              <a:rPr lang="en-US" sz="1800" b="1" dirty="0" smtClean="0">
                <a:solidFill>
                  <a:srgbClr val="546E8F"/>
                </a:solidFill>
              </a:rPr>
              <a:t> Info System)?</a:t>
            </a:r>
          </a:p>
          <a:p>
            <a:pPr lvl="1"/>
            <a:r>
              <a:rPr lang="en-US" sz="1600" dirty="0"/>
              <a:t>Who is your FMIS provider?</a:t>
            </a:r>
          </a:p>
          <a:p>
            <a:pPr lvl="1"/>
            <a:r>
              <a:rPr lang="en-US" sz="1600" dirty="0"/>
              <a:t>Does it integrate with your fleet card and telematics?</a:t>
            </a:r>
          </a:p>
        </p:txBody>
      </p:sp>
      <p:sp>
        <p:nvSpPr>
          <p:cNvPr id="4" name="Slide Number Placeholder 3"/>
          <p:cNvSpPr>
            <a:spLocks noGrp="1"/>
          </p:cNvSpPr>
          <p:nvPr>
            <p:ph type="sldNum" sz="quarter" idx="10"/>
          </p:nvPr>
        </p:nvSpPr>
        <p:spPr/>
        <p:txBody>
          <a:bodyPr/>
          <a:lstStyle/>
          <a:p>
            <a:pPr>
              <a:defRPr/>
            </a:pPr>
            <a:fld id="{BFB65967-37EE-4D55-82F8-A6494FD55C33}" type="slidenum">
              <a:rPr lang="en-US" smtClean="0"/>
              <a:pPr>
                <a:defRPr/>
              </a:pPr>
              <a:t>9</a:t>
            </a:fld>
            <a:endParaRPr lang="en-US"/>
          </a:p>
        </p:txBody>
      </p:sp>
      <p:pic>
        <p:nvPicPr>
          <p:cNvPr id="5" name="Picture 4" descr="network.pdf"/>
          <p:cNvPicPr>
            <a:picLocks/>
          </p:cNvPicPr>
          <p:nvPr/>
        </p:nvPicPr>
        <p:blipFill>
          <a:blip r:embed="rId2">
            <a:extLst>
              <a:ext uri="{28A0092B-C50C-407E-A947-70E740481C1C}">
                <a14:useLocalDpi xmlns:a14="http://schemas.microsoft.com/office/drawing/2010/main"/>
              </a:ext>
            </a:extLst>
          </a:blip>
          <a:stretch>
            <a:fillRect/>
          </a:stretch>
        </p:blipFill>
        <p:spPr>
          <a:xfrm>
            <a:off x="7528435" y="1352550"/>
            <a:ext cx="513288" cy="513842"/>
          </a:xfrm>
          <a:prstGeom prst="rect">
            <a:avLst/>
          </a:prstGeom>
        </p:spPr>
      </p:pic>
      <p:pic>
        <p:nvPicPr>
          <p:cNvPr id="6" name="Picture 5" descr="Ppt_Creditcar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308" y="2662572"/>
            <a:ext cx="649224" cy="409651"/>
          </a:xfrm>
          <a:prstGeom prst="rect">
            <a:avLst/>
          </a:prstGeom>
        </p:spPr>
      </p:pic>
      <p:pic>
        <p:nvPicPr>
          <p:cNvPr id="7" name="Picture 6" descr="Ppt_Web_interfac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7308" y="4001510"/>
            <a:ext cx="736092" cy="483108"/>
          </a:xfrm>
          <a:prstGeom prst="rect">
            <a:avLst/>
          </a:prstGeom>
        </p:spPr>
      </p:pic>
    </p:spTree>
    <p:extLst>
      <p:ext uri="{BB962C8B-B14F-4D97-AF65-F5344CB8AC3E}">
        <p14:creationId xmlns:p14="http://schemas.microsoft.com/office/powerpoint/2010/main" val="16649591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argePoint_Template_Confidential_R8_169">
  <a:themeElements>
    <a:clrScheme name="ChargePoint 1">
      <a:dk1>
        <a:srgbClr val="323232"/>
      </a:dk1>
      <a:lt1>
        <a:srgbClr val="FFFFFF"/>
      </a:lt1>
      <a:dk2>
        <a:srgbClr val="323232"/>
      </a:dk2>
      <a:lt2>
        <a:srgbClr val="CDD7D9"/>
      </a:lt2>
      <a:accent1>
        <a:srgbClr val="FF7A14"/>
      </a:accent1>
      <a:accent2>
        <a:srgbClr val="546E8F"/>
      </a:accent2>
      <a:accent3>
        <a:srgbClr val="7A9CAF"/>
      </a:accent3>
      <a:accent4>
        <a:srgbClr val="FDB913"/>
      </a:accent4>
      <a:accent5>
        <a:srgbClr val="339933"/>
      </a:accent5>
      <a:accent6>
        <a:srgbClr val="CC0033"/>
      </a:accent6>
      <a:hlink>
        <a:srgbClr val="50A1D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ChargePoint_Confidential_16x9_R9</Template>
  <TotalTime>18539</TotalTime>
  <Words>1724</Words>
  <Application>Microsoft Office PowerPoint</Application>
  <PresentationFormat>On-screen Show (16:9)</PresentationFormat>
  <Paragraphs>315</Paragraphs>
  <Slides>26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Arial Bold</vt:lpstr>
      <vt:lpstr>Calibri</vt:lpstr>
      <vt:lpstr>Courier New</vt:lpstr>
      <vt:lpstr>Helvetica</vt:lpstr>
      <vt:lpstr>Lucida Grande</vt:lpstr>
      <vt:lpstr>ChargePoint_Template_Confidential_R8_169</vt:lpstr>
      <vt:lpstr>ChargePoint &amp; Fleet Solutions</vt:lpstr>
      <vt:lpstr>The World’s Largest and Most Open EV Charging Network</vt:lpstr>
      <vt:lpstr>Largest EV Charging Network in North America</vt:lpstr>
      <vt:lpstr>ChargePoint Mission: EV Charging, Everywhere</vt:lpstr>
      <vt:lpstr>Stations for Every Application</vt:lpstr>
      <vt:lpstr>Trusted Partner for Fleets</vt:lpstr>
      <vt:lpstr>Charging Stations – Where to Start?</vt:lpstr>
      <vt:lpstr>Data Gathering – Fleet Manager</vt:lpstr>
      <vt:lpstr>Data Gathering – Fleet Systems Integration</vt:lpstr>
      <vt:lpstr>Connecting the Dots with Fleet and Facilities Mgmt</vt:lpstr>
      <vt:lpstr>Addressing Every Fleet Vehicle Charging Need</vt:lpstr>
      <vt:lpstr>Most common fleet hardware: CPF25 vs CT4K</vt:lpstr>
      <vt:lpstr>Just Introduced - Express Plus Station</vt:lpstr>
      <vt:lpstr>ChargePoint Vehicle and Station Data and Reporting</vt:lpstr>
      <vt:lpstr>PowerPoint Presentation</vt:lpstr>
      <vt:lpstr>Energy Management</vt:lpstr>
      <vt:lpstr>Smart Fleet Charging</vt:lpstr>
      <vt:lpstr>PowerPoint Presentation</vt:lpstr>
      <vt:lpstr>PowerPoint Presentation</vt:lpstr>
      <vt:lpstr>PowerPoint Presentation</vt:lpstr>
      <vt:lpstr>Example: Capital Savings with Energy Management </vt:lpstr>
      <vt:lpstr>Example: Fuel Savings with Energy Management</vt:lpstr>
      <vt:lpstr>ChargePoint Maintenance - Assure</vt:lpstr>
      <vt:lpstr>World Class Support</vt:lpstr>
      <vt:lpstr>Fleetification Summation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Yer Xiong</dc:creator>
  <cp:lastModifiedBy>Justin Ries</cp:lastModifiedBy>
  <cp:revision>249</cp:revision>
  <cp:lastPrinted>2011-01-18T17:17:29Z</cp:lastPrinted>
  <dcterms:created xsi:type="dcterms:W3CDTF">2016-06-29T16:43:21Z</dcterms:created>
  <dcterms:modified xsi:type="dcterms:W3CDTF">2017-10-02T17:15:19Z</dcterms:modified>
</cp:coreProperties>
</file>