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notesSlides/notesSlide1.xml" ContentType="application/vnd.openxmlformats-officedocument.presentationml.notesSlide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notesSlides/notesSlide2.xml" ContentType="application/vnd.openxmlformats-officedocument.presentationml.notesSlide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notesSlides/notesSlide3.xml" ContentType="application/vnd.openxmlformats-officedocument.presentationml.notesSlide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notesSlides/notesSlide6.xml" ContentType="application/vnd.openxmlformats-officedocument.presentationml.notesSlide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notesSlides/notesSlide9.xml" ContentType="application/vnd.openxmlformats-officedocument.presentationml.notesSlide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notesSlides/notesSlide10.xml" ContentType="application/vnd.openxmlformats-officedocument.presentationml.notesSlide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notesSlides/notesSlide11.xml" ContentType="application/vnd.openxmlformats-officedocument.presentationml.notesSlide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notesSlides/notesSlide12.xml" ContentType="application/vnd.openxmlformats-officedocument.presentationml.notesSlide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notesSlides/notesSlide13.xml" ContentType="application/vnd.openxmlformats-officedocument.presentationml.notesSlide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notesSlides/notesSlide14.xml" ContentType="application/vnd.openxmlformats-officedocument.presentationml.notesSlide+xml"/>
  <Override PartName="/ppt/tags/tag705.xml" ContentType="application/vnd.openxmlformats-officedocument.presentationml.tags+xml"/>
  <Override PartName="/ppt/notesSlides/notesSlide15.xml" ContentType="application/vnd.openxmlformats-officedocument.presentationml.notesSlide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notesSlides/notesSlide16.xml" ContentType="application/vnd.openxmlformats-officedocument.presentationml.notesSlide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notesSlides/notesSlide17.xml" ContentType="application/vnd.openxmlformats-officedocument.presentationml.notesSlide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notesSlides/notesSlide18.xml" ContentType="application/vnd.openxmlformats-officedocument.presentationml.notesSlide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notesSlides/notesSlide19.xml" ContentType="application/vnd.openxmlformats-officedocument.presentationml.notesSlide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notesSlides/notesSlide20.xml" ContentType="application/vnd.openxmlformats-officedocument.presentationml.notesSlide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notesSlides/notesSlide21.xml" ContentType="application/vnd.openxmlformats-officedocument.presentationml.notesSlide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214" r:id="rId2"/>
    <p:sldMasterId id="2147484232" r:id="rId3"/>
    <p:sldMasterId id="2147484247" r:id="rId4"/>
    <p:sldMasterId id="2147484263" r:id="rId5"/>
    <p:sldMasterId id="2147484279" r:id="rId6"/>
    <p:sldMasterId id="2147484349" r:id="rId7"/>
    <p:sldMasterId id="2147484450" r:id="rId8"/>
    <p:sldMasterId id="2147484513" r:id="rId9"/>
  </p:sldMasterIdLst>
  <p:notesMasterIdLst>
    <p:notesMasterId r:id="rId31"/>
  </p:notesMasterIdLst>
  <p:sldIdLst>
    <p:sldId id="262" r:id="rId10"/>
    <p:sldId id="265" r:id="rId11"/>
    <p:sldId id="271" r:id="rId12"/>
    <p:sldId id="733" r:id="rId13"/>
    <p:sldId id="746" r:id="rId14"/>
    <p:sldId id="370" r:id="rId15"/>
    <p:sldId id="752" r:id="rId16"/>
    <p:sldId id="748" r:id="rId17"/>
    <p:sldId id="749" r:id="rId18"/>
    <p:sldId id="702" r:id="rId19"/>
    <p:sldId id="307" r:id="rId20"/>
    <p:sldId id="718" r:id="rId21"/>
    <p:sldId id="699" r:id="rId22"/>
    <p:sldId id="759" r:id="rId23"/>
    <p:sldId id="719" r:id="rId24"/>
    <p:sldId id="316" r:id="rId25"/>
    <p:sldId id="710" r:id="rId26"/>
    <p:sldId id="757" r:id="rId27"/>
    <p:sldId id="755" r:id="rId28"/>
    <p:sldId id="756" r:id="rId29"/>
    <p:sldId id="758" r:id="rId30"/>
  </p:sldIdLst>
  <p:sldSz cx="12188825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BEDA0F-8071-46A9-8994-E60D4BA4723F}">
          <p14:sldIdLst/>
        </p14:section>
        <p14:section name="Proterra Overview" id="{587491BB-D696-4956-AAAE-647272021F52}">
          <p14:sldIdLst>
            <p14:sldId id="262"/>
            <p14:sldId id="265"/>
            <p14:sldId id="271"/>
            <p14:sldId id="733"/>
            <p14:sldId id="746"/>
          </p14:sldIdLst>
        </p14:section>
        <p14:section name="Catalyst" id="{C39B0206-641B-4211-84A8-DBEF25F57432}">
          <p14:sldIdLst>
            <p14:sldId id="370"/>
            <p14:sldId id="752"/>
            <p14:sldId id="748"/>
            <p14:sldId id="749"/>
            <p14:sldId id="702"/>
          </p14:sldIdLst>
        </p14:section>
        <p14:section name="Charging &amp; Energy Mgmt" id="{3CEADD4F-28BC-4048-A5D3-AC0CE61C48AE}">
          <p14:sldIdLst>
            <p14:sldId id="307"/>
            <p14:sldId id="718"/>
            <p14:sldId id="699"/>
            <p14:sldId id="759"/>
            <p14:sldId id="719"/>
            <p14:sldId id="316"/>
            <p14:sldId id="710"/>
            <p14:sldId id="757"/>
            <p14:sldId id="755"/>
            <p14:sldId id="756"/>
            <p14:sldId id="758"/>
          </p14:sldIdLst>
        </p14:section>
        <p14:section name="Appendix Slides" id="{99847AA4-F5D8-4BBD-92BA-A213805F6C67}">
          <p14:sldIdLst/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9" autoAdjust="0"/>
    <p:restoredTop sz="72702" autoAdjust="0"/>
  </p:normalViewPr>
  <p:slideViewPr>
    <p:cSldViewPr>
      <p:cViewPr>
        <p:scale>
          <a:sx n="71" d="100"/>
          <a:sy n="71" d="100"/>
        </p:scale>
        <p:origin x="-1302" y="-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Walsh" userId="10bb3588-0aef-4d89-a94e-7c09e96d11ea" providerId="ADAL" clId="{5E9B8589-DF1F-7B43-82D9-E4A00820DE22}"/>
    <pc:docChg chg="custSel modSld">
      <pc:chgData name="John Walsh" userId="10bb3588-0aef-4d89-a94e-7c09e96d11ea" providerId="ADAL" clId="{5E9B8589-DF1F-7B43-82D9-E4A00820DE22}" dt="2019-10-04T13:15:58.078" v="0" actId="21"/>
      <pc:docMkLst>
        <pc:docMk/>
      </pc:docMkLst>
      <pc:sldChg chg="delSp">
        <pc:chgData name="John Walsh" userId="10bb3588-0aef-4d89-a94e-7c09e96d11ea" providerId="ADAL" clId="{5E9B8589-DF1F-7B43-82D9-E4A00820DE22}" dt="2019-10-04T13:15:58.078" v="0" actId="21"/>
        <pc:sldMkLst>
          <pc:docMk/>
          <pc:sldMk cId="364354404" sldId="262"/>
        </pc:sldMkLst>
        <pc:picChg chg="del">
          <ac:chgData name="John Walsh" userId="10bb3588-0aef-4d89-a94e-7c09e96d11ea" providerId="ADAL" clId="{5E9B8589-DF1F-7B43-82D9-E4A00820DE22}" dt="2019-10-04T13:15:58.078" v="0" actId="21"/>
          <ac:picMkLst>
            <pc:docMk/>
            <pc:sldMk cId="364354404" sldId="262"/>
            <ac:picMk id="6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555906523570717"/>
          <c:y val="0.1203056249013273"/>
          <c:w val="0.83943952367349728"/>
          <c:h val="0.8107269908909456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Diesel</c:v>
                </c:pt>
              </c:strCache>
            </c:strRef>
          </c:tx>
          <c:spPr>
            <a:ln w="38100">
              <a:solidFill>
                <a:srgbClr val="4F5758"/>
              </a:solidFill>
            </a:ln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Sheet1!$B$2:$B$10</c:f>
              <c:numCache>
                <c:formatCode>0.0%</c:formatCode>
                <c:ptCount val="9"/>
                <c:pt idx="0">
                  <c:v>0.495</c:v>
                </c:pt>
                <c:pt idx="1">
                  <c:v>0.44900000000000001</c:v>
                </c:pt>
                <c:pt idx="2">
                  <c:v>0.38600000000000001</c:v>
                </c:pt>
                <c:pt idx="3">
                  <c:v>0.35399999999999998</c:v>
                </c:pt>
                <c:pt idx="4">
                  <c:v>0.31900000000000001</c:v>
                </c:pt>
                <c:pt idx="5">
                  <c:v>0.26500000000000001</c:v>
                </c:pt>
                <c:pt idx="6">
                  <c:v>0.20600000000000002</c:v>
                </c:pt>
                <c:pt idx="7">
                  <c:v>0.16500000000000001</c:v>
                </c:pt>
                <c:pt idx="8">
                  <c:v>0.14300000000000002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239-49CA-BF26-04D2005B25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Natural Gas</c:v>
                </c:pt>
              </c:strCache>
            </c:strRef>
          </c:tx>
          <c:spPr>
            <a:ln w="38100">
              <a:solidFill>
                <a:srgbClr val="B3B3B3"/>
              </a:solidFill>
            </a:ln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Sheet1!$C$2:$C$10</c:f>
              <c:numCache>
                <c:formatCode>0.0%</c:formatCode>
                <c:ptCount val="9"/>
                <c:pt idx="0">
                  <c:v>0.32500000000000001</c:v>
                </c:pt>
                <c:pt idx="1">
                  <c:v>0.32600000000000001</c:v>
                </c:pt>
                <c:pt idx="2">
                  <c:v>0.32799999999999996</c:v>
                </c:pt>
                <c:pt idx="3">
                  <c:v>0.33899999999999997</c:v>
                </c:pt>
                <c:pt idx="4">
                  <c:v>0.34200000000000003</c:v>
                </c:pt>
                <c:pt idx="5">
                  <c:v>0.32700000000000001</c:v>
                </c:pt>
                <c:pt idx="6">
                  <c:v>0.30099999999999999</c:v>
                </c:pt>
                <c:pt idx="7">
                  <c:v>0.28199999999999997</c:v>
                </c:pt>
                <c:pt idx="8">
                  <c:v>0.26400000000000001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239-49CA-BF26-04D2005B25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Hybrid</c:v>
                </c:pt>
              </c:strCache>
            </c:strRef>
          </c:tx>
          <c:spPr>
            <a:ln w="3810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Sheet1!$D$2:$D$10</c:f>
              <c:numCache>
                <c:formatCode>0.0%</c:formatCode>
                <c:ptCount val="9"/>
                <c:pt idx="0">
                  <c:v>0.156</c:v>
                </c:pt>
                <c:pt idx="1">
                  <c:v>0.161</c:v>
                </c:pt>
                <c:pt idx="2">
                  <c:v>0.16200000000000001</c:v>
                </c:pt>
                <c:pt idx="3">
                  <c:v>0.12300000000000001</c:v>
                </c:pt>
                <c:pt idx="4">
                  <c:v>0.10099999999999999</c:v>
                </c:pt>
                <c:pt idx="5">
                  <c:v>8.199999999999999E-2</c:v>
                </c:pt>
                <c:pt idx="6">
                  <c:v>6.3E-2</c:v>
                </c:pt>
                <c:pt idx="7">
                  <c:v>4.0999999999999995E-2</c:v>
                </c:pt>
                <c:pt idx="8">
                  <c:v>2.1000000000000001E-2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239-49CA-BF26-04D2005B256D}"/>
            </c:ext>
          </c:extLst>
        </c:ser>
        <c:ser>
          <c:idx val="3"/>
          <c:order val="3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38100">
              <a:solidFill>
                <a:srgbClr val="F9A11B"/>
              </a:solidFill>
            </a:ln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239-49CA-BF26-04D2005B256D}"/>
            </c:ext>
          </c:extLst>
        </c:ser>
        <c:ser>
          <c:idx val="4"/>
          <c:order val="4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B239-49CA-BF26-04D2005B256D}"/>
            </c:ext>
          </c:extLst>
        </c:ser>
        <c:ser>
          <c:idx val="5"/>
          <c:order val="5"/>
          <c:tx>
            <c:strRef>
              <c:f>Sheet1!$E$1</c:f>
              <c:strCache>
                <c:ptCount val="1"/>
                <c:pt idx="0">
                  <c:v>Battery electric</c:v>
                </c:pt>
              </c:strCache>
            </c:strRef>
          </c:tx>
          <c:spPr>
            <a:ln w="57150">
              <a:solidFill>
                <a:srgbClr val="109AD6"/>
              </a:solidFill>
            </a:ln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Sheet1!$E$2:$E$10</c:f>
              <c:numCache>
                <c:formatCode>0.0%</c:formatCode>
                <c:ptCount val="9"/>
                <c:pt idx="0">
                  <c:v>2.4E-2</c:v>
                </c:pt>
                <c:pt idx="1">
                  <c:v>6.4000000000000001E-2</c:v>
                </c:pt>
                <c:pt idx="2">
                  <c:v>0.11599999999999999</c:v>
                </c:pt>
                <c:pt idx="3">
                  <c:v>0.17199999999999999</c:v>
                </c:pt>
                <c:pt idx="4">
                  <c:v>0.218</c:v>
                </c:pt>
                <c:pt idx="5">
                  <c:v>0.29499999999999998</c:v>
                </c:pt>
                <c:pt idx="6">
                  <c:v>0.38900000000000001</c:v>
                </c:pt>
                <c:pt idx="7">
                  <c:v>0.46100000000000002</c:v>
                </c:pt>
                <c:pt idx="8">
                  <c:v>0.49700000000000005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B239-49CA-BF26-04D2005B2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636288"/>
        <c:axId val="136637824"/>
      </c:lineChart>
      <c:catAx>
        <c:axId val="13663628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 w="9525">
            <a:solidFill>
              <a:schemeClr val="tx1"/>
            </a:solidFill>
            <a:prstDash val="solid"/>
          </a:ln>
        </c:spPr>
        <c:crossAx val="136637824"/>
        <c:crosses val="min"/>
        <c:auto val="1"/>
        <c:lblAlgn val="ctr"/>
        <c:lblOffset val="100"/>
        <c:noMultiLvlLbl val="1"/>
      </c:catAx>
      <c:valAx>
        <c:axId val="136637824"/>
        <c:scaling>
          <c:orientation val="minMax"/>
          <c:max val="0.5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9525">
            <a:solidFill>
              <a:schemeClr val="tx1"/>
            </a:solidFill>
            <a:prstDash val="solid"/>
          </a:ln>
        </c:spPr>
        <c:crossAx val="136636288"/>
        <c:crosses val="min"/>
        <c:crossBetween val="between"/>
        <c:majorUnit val="0.25"/>
      </c:valAx>
      <c:spPr>
        <a:noFill/>
        <a:ln w="25400">
          <a:noFill/>
        </a:ln>
      </c:spPr>
    </c:plotArea>
    <c:legend>
      <c:legendPos val="t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7692689518431323"/>
          <c:y val="1.8943777503592978E-2"/>
          <c:w val="0.7378239708060611"/>
          <c:h val="6.4344951769192194E-2"/>
        </c:manualLayout>
      </c:layout>
      <c:overlay val="0"/>
    </c:legend>
    <c:plotVisOnly val="0"/>
    <c:dispBlanksAs val="gap"/>
    <c:showDLblsOverMax val="1"/>
  </c:chart>
  <c:txPr>
    <a:bodyPr/>
    <a:lstStyle/>
    <a:p>
      <a:pPr>
        <a:defRPr sz="13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523.xml"/><Relationship Id="rId7" Type="http://schemas.openxmlformats.org/officeDocument/2006/relationships/tags" Target="../tags/tag527.xml"/><Relationship Id="rId2" Type="http://schemas.openxmlformats.org/officeDocument/2006/relationships/tags" Target="../tags/tag522.xml"/><Relationship Id="rId1" Type="http://schemas.openxmlformats.org/officeDocument/2006/relationships/theme" Target="../theme/theme10.xml"/><Relationship Id="rId6" Type="http://schemas.openxmlformats.org/officeDocument/2006/relationships/tags" Target="../tags/tag526.xml"/><Relationship Id="rId5" Type="http://schemas.openxmlformats.org/officeDocument/2006/relationships/tags" Target="../tags/tag525.xml"/><Relationship Id="rId4" Type="http://schemas.openxmlformats.org/officeDocument/2006/relationships/tags" Target="../tags/tag5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alt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820738" y="465138"/>
            <a:ext cx="5370512" cy="3021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23888" y="3563938"/>
            <a:ext cx="5762625" cy="41830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alt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34B6E3-BD06-4B43-923E-67C4621E843D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91397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54490" indent="-154490" algn="l" rtl="0" fontAlgn="base">
      <a:lnSpc>
        <a:spcPct val="90000"/>
      </a:lnSpc>
      <a:spcBef>
        <a:spcPts val="8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Calibri"/>
        <a:ea typeface="+mn-ea"/>
        <a:cs typeface="Calibri"/>
      </a:defRPr>
    </a:lvl1pPr>
    <a:lvl2pPr marL="461353" indent="-150258" algn="l" rtl="0" fontAlgn="base">
      <a:lnSpc>
        <a:spcPct val="90000"/>
      </a:lnSpc>
      <a:spcBef>
        <a:spcPts val="800"/>
      </a:spcBef>
      <a:spcAft>
        <a:spcPct val="0"/>
      </a:spcAft>
      <a:buFont typeface="Lucida Grande"/>
      <a:buChar char="–"/>
      <a:defRPr sz="1200" kern="1200">
        <a:solidFill>
          <a:schemeClr val="tx1"/>
        </a:solidFill>
        <a:latin typeface="Calibri"/>
        <a:ea typeface="+mn-ea"/>
        <a:cs typeface="Calibri"/>
      </a:defRPr>
    </a:lvl2pPr>
    <a:lvl3pPr marL="759751" indent="-156606" algn="l" rtl="0" fontAlgn="base">
      <a:lnSpc>
        <a:spcPct val="90000"/>
      </a:lnSpc>
      <a:spcBef>
        <a:spcPts val="800"/>
      </a:spcBef>
      <a:spcAft>
        <a:spcPct val="0"/>
      </a:spcAft>
      <a:buFont typeface="Lucida Grande"/>
      <a:buChar char="–"/>
      <a:defRPr sz="1200" kern="1200">
        <a:solidFill>
          <a:schemeClr val="tx1"/>
        </a:solidFill>
        <a:latin typeface="Calibri"/>
        <a:ea typeface="+mn-ea"/>
        <a:cs typeface="Calibri"/>
      </a:defRPr>
    </a:lvl3pPr>
    <a:lvl4pPr marL="1066613" indent="-150258" algn="l" rtl="0" fontAlgn="base">
      <a:lnSpc>
        <a:spcPct val="90000"/>
      </a:lnSpc>
      <a:spcBef>
        <a:spcPts val="800"/>
      </a:spcBef>
      <a:spcAft>
        <a:spcPct val="0"/>
      </a:spcAft>
      <a:buFont typeface="Lucida Grande"/>
      <a:buChar char="–"/>
      <a:defRPr sz="1200" kern="1200">
        <a:solidFill>
          <a:schemeClr val="tx1"/>
        </a:solidFill>
        <a:latin typeface="Calibri"/>
        <a:ea typeface="+mn-ea"/>
        <a:cs typeface="Calibri"/>
      </a:defRPr>
    </a:lvl4pPr>
    <a:lvl5pPr marL="1375593" indent="-150258" algn="l" rtl="0" fontAlgn="base">
      <a:lnSpc>
        <a:spcPct val="90000"/>
      </a:lnSpc>
      <a:spcBef>
        <a:spcPts val="800"/>
      </a:spcBef>
      <a:spcAft>
        <a:spcPct val="0"/>
      </a:spcAft>
      <a:buFont typeface="Lucida Grande"/>
      <a:buChar char="–"/>
      <a:defRPr sz="1200" kern="1200">
        <a:solidFill>
          <a:schemeClr val="tx1"/>
        </a:solidFill>
        <a:latin typeface="Calibri"/>
        <a:ea typeface="+mn-ea"/>
        <a:cs typeface="Calibri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65.xml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6" Type="http://schemas.openxmlformats.org/officeDocument/2006/relationships/slide" Target="../slides/slide1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566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43.xml"/><Relationship Id="rId2" Type="http://schemas.openxmlformats.org/officeDocument/2006/relationships/tags" Target="../tags/tag642.xml"/><Relationship Id="rId1" Type="http://schemas.openxmlformats.org/officeDocument/2006/relationships/tags" Target="../tags/tag641.xml"/><Relationship Id="rId6" Type="http://schemas.openxmlformats.org/officeDocument/2006/relationships/slide" Target="../slides/slide10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644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80.xml"/><Relationship Id="rId2" Type="http://schemas.openxmlformats.org/officeDocument/2006/relationships/tags" Target="../tags/tag679.xml"/><Relationship Id="rId1" Type="http://schemas.openxmlformats.org/officeDocument/2006/relationships/tags" Target="../tags/tag678.xml"/><Relationship Id="rId6" Type="http://schemas.openxmlformats.org/officeDocument/2006/relationships/slide" Target="../slides/slide11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68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04.xml"/><Relationship Id="rId2" Type="http://schemas.openxmlformats.org/officeDocument/2006/relationships/tags" Target="../tags/tag703.xml"/><Relationship Id="rId1" Type="http://schemas.openxmlformats.org/officeDocument/2006/relationships/tags" Target="../tags/tag702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13.xml"/><Relationship Id="rId2" Type="http://schemas.openxmlformats.org/officeDocument/2006/relationships/tags" Target="../tags/tag712.xml"/><Relationship Id="rId1" Type="http://schemas.openxmlformats.org/officeDocument/2006/relationships/tags" Target="../tags/tag711.xml"/><Relationship Id="rId6" Type="http://schemas.openxmlformats.org/officeDocument/2006/relationships/slide" Target="../slides/slide16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714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21.xml"/><Relationship Id="rId2" Type="http://schemas.openxmlformats.org/officeDocument/2006/relationships/tags" Target="../tags/tag720.xml"/><Relationship Id="rId1" Type="http://schemas.openxmlformats.org/officeDocument/2006/relationships/tags" Target="../tags/tag719.xml"/><Relationship Id="rId5" Type="http://schemas.openxmlformats.org/officeDocument/2006/relationships/slide" Target="../slides/slide17.xml"/><Relationship Id="rId4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42.xml"/><Relationship Id="rId2" Type="http://schemas.openxmlformats.org/officeDocument/2006/relationships/tags" Target="../tags/tag741.xml"/><Relationship Id="rId1" Type="http://schemas.openxmlformats.org/officeDocument/2006/relationships/tags" Target="../tags/tag740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76.xml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slide" Target="../slides/slide2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577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50.xml"/><Relationship Id="rId2" Type="http://schemas.openxmlformats.org/officeDocument/2006/relationships/tags" Target="../tags/tag749.xml"/><Relationship Id="rId1" Type="http://schemas.openxmlformats.org/officeDocument/2006/relationships/tags" Target="../tags/tag748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55.xml"/><Relationship Id="rId2" Type="http://schemas.openxmlformats.org/officeDocument/2006/relationships/tags" Target="../tags/tag754.xml"/><Relationship Id="rId1" Type="http://schemas.openxmlformats.org/officeDocument/2006/relationships/tags" Target="../tags/tag753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34.xml"/><Relationship Id="rId2" Type="http://schemas.openxmlformats.org/officeDocument/2006/relationships/tags" Target="../tags/tag633.xml"/><Relationship Id="rId1" Type="http://schemas.openxmlformats.org/officeDocument/2006/relationships/tags" Target="../tags/tag632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At Proterra, we are all about advancing electric vehicle technology to deliver to our customer’s the world’s best performing heavy-duty vehicles.  It’s our mantra and our mission.</a:t>
            </a:r>
          </a:p>
          <a:p>
            <a:r>
              <a:rPr lang="en-US" dirty="0"/>
              <a:t>To fulfill this mission, we manufacture in the United States three facilities located in Silicon Valley, Los Angeles and South Carolina.</a:t>
            </a:r>
          </a:p>
          <a:p>
            <a:r>
              <a:rPr lang="en-US" dirty="0"/>
              <a:t>Proterra products are designed and manufactured by more than 500 employees with serious transportation expertise.  </a:t>
            </a:r>
          </a:p>
          <a:p>
            <a:r>
              <a:rPr lang="en-US" dirty="0"/>
              <a:t>Many Proterra employees bring to the company knowledge and experience working for significant global vehicle manufacturers, including Tesla, GM, Nissan, Toyota and VW among others.</a:t>
            </a:r>
          </a:p>
          <a:p>
            <a:r>
              <a:rPr lang="en-US" dirty="0"/>
              <a:t>More than 75% of the components in Proterra products are sourced in the U.S. (FOR CANADA: NORTH AMERICA)—helping Proterra exceed Buy America requirements.</a:t>
            </a:r>
          </a:p>
          <a:p>
            <a:r>
              <a:rPr lang="en-US" dirty="0"/>
              <a:t>We have seen tremendous tractions and now have on our roster 90 customers spanning North America who have purchased more than 700 Proterra vehicles, battery systems and charging infrastructure.</a:t>
            </a:r>
          </a:p>
          <a:p>
            <a:r>
              <a:rPr lang="en-US" dirty="0"/>
              <a:t>Of the more than 300 Proterra vehicles on the road in large and small communities, they have achieved more than 8 million revenue miles and have avoided more than 44 million pounds of CO2</a:t>
            </a:r>
          </a:p>
          <a:p>
            <a:r>
              <a:rPr lang="en-US" dirty="0"/>
              <a:t>Backed by world-class transportation and utilities, including BMW I Ventures, Constellation, Daimler, Edison International, Franklin Templeton, GM Ventures, Generation, and </a:t>
            </a:r>
            <a:r>
              <a:rPr lang="en-US" dirty="0" err="1"/>
              <a:t>Kleiner</a:t>
            </a:r>
            <a:r>
              <a:rPr lang="en-US" dirty="0"/>
              <a:t> Perkins, Proterra financial partnerships demonstrate market confidence in the company’s products and strategy.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61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55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36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Transitioning your fleet to battery-electric technology introduces a new set of challenges that go well beyond the vehicles.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Proterra Energy™ fleet solutions offer a turnkey approach to delivering the complete energy ecosystem for heavy-duty electric fleets, including design, build, financing, operations, maintenance and energy optimization.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With this comprehensive solution, customers can lower upfront cost, reduce risk, and simplify the transition to electric vehicles.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258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bi-directional capability for V2G capability  </a:t>
            </a:r>
          </a:p>
          <a:p>
            <a:r>
              <a:rPr lang="en-US" dirty="0"/>
              <a:t>Importance of dispenser being separated</a:t>
            </a:r>
          </a:p>
          <a:p>
            <a:r>
              <a:rPr lang="en-US" dirty="0"/>
              <a:t>All systems can be used at depot for overhead charging, just depends on agency’s depot requirements/setup. </a:t>
            </a:r>
          </a:p>
          <a:p>
            <a:r>
              <a:rPr lang="en-US" dirty="0"/>
              <a:t>60kW and 125kW systems can be plug in or overhead. 500 kW system just overhead. 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1C5E1-D8E9-464D-A93E-CE2165193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233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51B26"/>
                </a:solidFill>
                <a:effectLst/>
                <a:latin typeface="-apple-system"/>
              </a:rPr>
              <a:t>It is possible to do this with a 60 kW charger, but you'd have to use 13 hours to charge 2 buses.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6631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490" marR="0" lvl="0" indent="-15449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Proterra Energy Fleet Solutions provides a full suite of products and services in-house from Proterra, offering customers a comprehensive solution to meet their electrification goals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90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285750" indent="-285750" algn="l">
              <a:lnSpc>
                <a:spcPct val="9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VEHICLE MONITORING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sz="14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Access real-time information and historical charts on vehicle performance, such as speed, distance traveled, location, energy used and battery state of charge.</a:t>
            </a:r>
          </a:p>
          <a:p>
            <a:pPr lvl="1">
              <a:lnSpc>
                <a:spcPct val="95000"/>
              </a:lnSpc>
            </a:pPr>
            <a:endParaRPr lang="en-US" sz="1400" b="1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REMOTE DIAGNOSTICS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sz="14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Reduce on-site visits and solve problems remotely with customizable alerts for vehicles and chargers. </a:t>
            </a:r>
          </a:p>
          <a:p>
            <a:pPr lvl="1">
              <a:lnSpc>
                <a:spcPct val="95000"/>
              </a:lnSpc>
            </a:pPr>
            <a:endParaRPr lang="en-US" sz="14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PREVENTATIVE MAINTENANCE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sz="14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Receive notifications and recommendations for preventative maintenance of vehicles and chargers. </a:t>
            </a:r>
          </a:p>
          <a:p>
            <a:pPr lvl="1">
              <a:lnSpc>
                <a:spcPct val="95000"/>
              </a:lnSpc>
            </a:pPr>
            <a:endParaRPr lang="en-US" sz="14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CHARGER MANAGEMENT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sz="14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Monitor charger status, control charging stations remotely, and receive real-time updates on charger activity.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endParaRPr lang="en-US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101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image really speaks to the future of transit, with fully electrified fleets powered by clean energy. Even though today you may only be installing enough chargers for a handful of electric buses, you need to be looking ahead to the future to plan for scale, and Proterra offers a full suite of solutions to help you do that. 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1C5E1-D8E9-464D-A93E-CE2165193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990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82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341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Building your own batteries is a big advantage.  </a:t>
            </a:r>
          </a:p>
          <a:p>
            <a:r>
              <a:rPr lang="en-US" dirty="0"/>
              <a:t>And Proterra uses the latest, cutting-edge technology</a:t>
            </a:r>
          </a:p>
          <a:p>
            <a:r>
              <a:rPr lang="en-US" dirty="0"/>
              <a:t>Batteries stocked/ shipped to both factories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377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34C7420-E9C3-4ABF-B3CD-94658925C5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52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651059-8DB8-5044-97F1-F934F7FC73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51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http://maynard.wickedlocal.com/news/20180618/state-senate-passes-clean-energy-bill</a:t>
            </a:r>
          </a:p>
          <a:p>
            <a:r>
              <a:rPr lang="en-US" dirty="0"/>
              <a:t>https://blog.ucsusa.org/daniel-gatti/massachusetts-senate-unanimously-endorses-a-bold-vision-for-clean-transportation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4B6E3-BD06-4B43-923E-67C4621E84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54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651059-8DB8-5044-97F1-F934F7FC73C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99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490" indent="-15449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To achieve the on-board energy requirements required for full EV adoption, we turned to small format cylindrical cells. A form-factor that our engineering team is very experienced with.</a:t>
            </a:r>
          </a:p>
          <a:p>
            <a:pPr marL="154490" indent="-15449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An</a:t>
            </a:r>
            <a:r>
              <a:rPr lang="en-US" sz="1200" kern="1200" baseline="0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 intense focus was placed on the mechanical and electrical interconnects of hundreds of cells to create a safe, durable, and robust heavy duty module.</a:t>
            </a:r>
          </a:p>
          <a:p>
            <a:pPr marL="154490" indent="-15449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These modules are electrically connected in series and mated with the non-cell ancillary components to create a self-contained battery pack.</a:t>
            </a:r>
          </a:p>
          <a:p>
            <a:pPr marL="154490" indent="-15449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Our ground up EV platform utilizes series parallel configurations of these packs to meet the energy requirements for the vehicle energy storage system.</a:t>
            </a:r>
            <a:endParaRPr lang="en-US" sz="1200" kern="1200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6F34B6E3-BD06-4B43-923E-67C4621E843D}" type="slidenum">
              <a:rPr lang="en-US" altLang="en-US" smtClean="0"/>
              <a:pPr>
                <a:buClr>
                  <a:srgbClr val="1F497D"/>
                </a:buClr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957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490" marR="0" lvl="0" indent="-15449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Why liquid cooling is better than no cooling:  better control of temperature for the battery, to optimize the life of the pack, performance, and also safety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34B6E3-BD06-4B43-923E-67C4621E843D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9262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496888"/>
            <a:ext cx="5732463" cy="3225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Overcharge of high voltage system would happen if there was a failure of the charging controls and you just keep charging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C7420-E9C3-4ABF-B3CD-94658925C5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09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51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521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4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6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5.png"/><Relationship Id="rId5" Type="http://schemas.openxmlformats.org/officeDocument/2006/relationships/tags" Target="../tags/tag79.xml"/><Relationship Id="rId10" Type="http://schemas.openxmlformats.org/officeDocument/2006/relationships/image" Target="../media/image4.png"/><Relationship Id="rId4" Type="http://schemas.openxmlformats.org/officeDocument/2006/relationships/tags" Target="../tags/tag78.xml"/><Relationship Id="rId9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image" Target="../media/image3.emf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2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7.jpeg"/><Relationship Id="rId5" Type="http://schemas.openxmlformats.org/officeDocument/2006/relationships/tags" Target="../tags/tag87.xml"/><Relationship Id="rId10" Type="http://schemas.openxmlformats.org/officeDocument/2006/relationships/image" Target="../media/image1.png"/><Relationship Id="rId4" Type="http://schemas.openxmlformats.org/officeDocument/2006/relationships/tags" Target="../tags/tag86.xml"/><Relationship Id="rId9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3.emf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2.png"/><Relationship Id="rId5" Type="http://schemas.openxmlformats.org/officeDocument/2006/relationships/tags" Target="../tags/tag95.xml"/><Relationship Id="rId10" Type="http://schemas.openxmlformats.org/officeDocument/2006/relationships/image" Target="../media/image7.jpeg"/><Relationship Id="rId4" Type="http://schemas.openxmlformats.org/officeDocument/2006/relationships/tags" Target="../tags/tag94.xml"/><Relationship Id="rId9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6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5.png"/><Relationship Id="rId5" Type="http://schemas.openxmlformats.org/officeDocument/2006/relationships/tags" Target="../tags/tag148.xml"/><Relationship Id="rId10" Type="http://schemas.openxmlformats.org/officeDocument/2006/relationships/image" Target="../media/image4.png"/><Relationship Id="rId4" Type="http://schemas.openxmlformats.org/officeDocument/2006/relationships/tags" Target="../tags/tag147.xml"/><Relationship Id="rId9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image" Target="../media/image3.emf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12" Type="http://schemas.openxmlformats.org/officeDocument/2006/relationships/image" Target="../media/image2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image" Target="../media/image7.jpeg"/><Relationship Id="rId5" Type="http://schemas.openxmlformats.org/officeDocument/2006/relationships/tags" Target="../tags/tag156.xml"/><Relationship Id="rId10" Type="http://schemas.openxmlformats.org/officeDocument/2006/relationships/image" Target="../media/image1.png"/><Relationship Id="rId4" Type="http://schemas.openxmlformats.org/officeDocument/2006/relationships/tags" Target="../tags/tag155.xml"/><Relationship Id="rId9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12" Type="http://schemas.openxmlformats.org/officeDocument/2006/relationships/image" Target="../media/image3.emf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2.png"/><Relationship Id="rId5" Type="http://schemas.openxmlformats.org/officeDocument/2006/relationships/tags" Target="../tags/tag164.xml"/><Relationship Id="rId10" Type="http://schemas.openxmlformats.org/officeDocument/2006/relationships/image" Target="../media/image7.jpeg"/><Relationship Id="rId4" Type="http://schemas.openxmlformats.org/officeDocument/2006/relationships/tags" Target="../tags/tag163.xml"/><Relationship Id="rId9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7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7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9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9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0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image" Target="../media/image6.png"/><Relationship Id="rId5" Type="http://schemas.openxmlformats.org/officeDocument/2006/relationships/tags" Target="../tags/tag209.xml"/><Relationship Id="rId10" Type="http://schemas.openxmlformats.org/officeDocument/2006/relationships/image" Target="../media/image5.png"/><Relationship Id="rId4" Type="http://schemas.openxmlformats.org/officeDocument/2006/relationships/tags" Target="../tags/tag208.xml"/><Relationship Id="rId9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image" Target="../media/image6.pn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image" Target="../media/image5.png"/><Relationship Id="rId5" Type="http://schemas.openxmlformats.org/officeDocument/2006/relationships/tags" Target="../tags/tag227.xml"/><Relationship Id="rId10" Type="http://schemas.openxmlformats.org/officeDocument/2006/relationships/image" Target="../media/image4.png"/><Relationship Id="rId4" Type="http://schemas.openxmlformats.org/officeDocument/2006/relationships/tags" Target="../tags/tag226.xml"/><Relationship Id="rId9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13" Type="http://schemas.openxmlformats.org/officeDocument/2006/relationships/image" Target="../media/image3.emf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12" Type="http://schemas.openxmlformats.org/officeDocument/2006/relationships/image" Target="../media/image2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image" Target="../media/image7.jpeg"/><Relationship Id="rId5" Type="http://schemas.openxmlformats.org/officeDocument/2006/relationships/tags" Target="../tags/tag235.xml"/><Relationship Id="rId10" Type="http://schemas.openxmlformats.org/officeDocument/2006/relationships/image" Target="../media/image1.png"/><Relationship Id="rId4" Type="http://schemas.openxmlformats.org/officeDocument/2006/relationships/tags" Target="../tags/tag234.xml"/><Relationship Id="rId9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image" Target="../media/image3.emf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image" Target="../media/image2.png"/><Relationship Id="rId5" Type="http://schemas.openxmlformats.org/officeDocument/2006/relationships/tags" Target="../tags/tag243.xml"/><Relationship Id="rId10" Type="http://schemas.openxmlformats.org/officeDocument/2006/relationships/image" Target="../media/image7.jpeg"/><Relationship Id="rId4" Type="http://schemas.openxmlformats.org/officeDocument/2006/relationships/tags" Target="../tags/tag242.xml"/><Relationship Id="rId9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4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5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5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6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7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7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7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1.xml"/><Relationship Id="rId1" Type="http://schemas.openxmlformats.org/officeDocument/2006/relationships/tags" Target="../tags/tag280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284.xml"/><Relationship Id="rId7" Type="http://schemas.openxmlformats.org/officeDocument/2006/relationships/image" Target="../media/image8.jpe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86.xml"/><Relationship Id="rId4" Type="http://schemas.openxmlformats.org/officeDocument/2006/relationships/tags" Target="../tags/tag28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12" Type="http://schemas.openxmlformats.org/officeDocument/2006/relationships/image" Target="../media/image6.pn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image" Target="../media/image5.png"/><Relationship Id="rId5" Type="http://schemas.openxmlformats.org/officeDocument/2006/relationships/tags" Target="../tags/tag302.xml"/><Relationship Id="rId10" Type="http://schemas.openxmlformats.org/officeDocument/2006/relationships/image" Target="../media/image4.png"/><Relationship Id="rId4" Type="http://schemas.openxmlformats.org/officeDocument/2006/relationships/tags" Target="../tags/tag301.xml"/><Relationship Id="rId9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313.xml"/><Relationship Id="rId13" Type="http://schemas.openxmlformats.org/officeDocument/2006/relationships/image" Target="../media/image3.emf"/><Relationship Id="rId3" Type="http://schemas.openxmlformats.org/officeDocument/2006/relationships/tags" Target="../tags/tag308.xml"/><Relationship Id="rId7" Type="http://schemas.openxmlformats.org/officeDocument/2006/relationships/tags" Target="../tags/tag312.xml"/><Relationship Id="rId12" Type="http://schemas.openxmlformats.org/officeDocument/2006/relationships/image" Target="../media/image2.png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image" Target="../media/image7.jpeg"/><Relationship Id="rId5" Type="http://schemas.openxmlformats.org/officeDocument/2006/relationships/tags" Target="../tags/tag310.xml"/><Relationship Id="rId10" Type="http://schemas.openxmlformats.org/officeDocument/2006/relationships/image" Target="../media/image1.png"/><Relationship Id="rId4" Type="http://schemas.openxmlformats.org/officeDocument/2006/relationships/tags" Target="../tags/tag309.xml"/><Relationship Id="rId9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316.xml"/><Relationship Id="rId7" Type="http://schemas.openxmlformats.org/officeDocument/2006/relationships/tags" Target="../tags/tag320.xml"/><Relationship Id="rId12" Type="http://schemas.openxmlformats.org/officeDocument/2006/relationships/image" Target="../media/image3.emf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image" Target="../media/image2.png"/><Relationship Id="rId5" Type="http://schemas.openxmlformats.org/officeDocument/2006/relationships/tags" Target="../tags/tag318.xml"/><Relationship Id="rId10" Type="http://schemas.openxmlformats.org/officeDocument/2006/relationships/image" Target="../media/image7.jpeg"/><Relationship Id="rId4" Type="http://schemas.openxmlformats.org/officeDocument/2006/relationships/tags" Target="../tags/tag317.xml"/><Relationship Id="rId9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2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27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2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3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3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39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350.xml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347.xml"/><Relationship Id="rId10" Type="http://schemas.openxmlformats.org/officeDocument/2006/relationships/tags" Target="../tags/tag352.xml"/><Relationship Id="rId4" Type="http://schemas.openxmlformats.org/officeDocument/2006/relationships/tags" Target="../tags/tag346.xml"/><Relationship Id="rId9" Type="http://schemas.openxmlformats.org/officeDocument/2006/relationships/tags" Target="../tags/tag35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5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6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6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66.xml"/><Relationship Id="rId1" Type="http://schemas.openxmlformats.org/officeDocument/2006/relationships/tags" Target="../tags/tag36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68.xml"/><Relationship Id="rId1" Type="http://schemas.openxmlformats.org/officeDocument/2006/relationships/tags" Target="../tags/tag36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image" Target="../media/image6.pn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image" Target="../media/image5.png"/><Relationship Id="rId5" Type="http://schemas.openxmlformats.org/officeDocument/2006/relationships/tags" Target="../tags/tag383.xml"/><Relationship Id="rId10" Type="http://schemas.openxmlformats.org/officeDocument/2006/relationships/image" Target="../media/image4.png"/><Relationship Id="rId4" Type="http://schemas.openxmlformats.org/officeDocument/2006/relationships/tags" Target="../tags/tag382.xml"/><Relationship Id="rId9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tags" Target="../tags/tag394.xml"/><Relationship Id="rId13" Type="http://schemas.openxmlformats.org/officeDocument/2006/relationships/image" Target="../media/image3.emf"/><Relationship Id="rId3" Type="http://schemas.openxmlformats.org/officeDocument/2006/relationships/tags" Target="../tags/tag389.xml"/><Relationship Id="rId7" Type="http://schemas.openxmlformats.org/officeDocument/2006/relationships/tags" Target="../tags/tag393.xml"/><Relationship Id="rId12" Type="http://schemas.openxmlformats.org/officeDocument/2006/relationships/image" Target="../media/image2.png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image" Target="../media/image7.jpeg"/><Relationship Id="rId5" Type="http://schemas.openxmlformats.org/officeDocument/2006/relationships/tags" Target="../tags/tag391.xml"/><Relationship Id="rId10" Type="http://schemas.openxmlformats.org/officeDocument/2006/relationships/image" Target="../media/image1.png"/><Relationship Id="rId4" Type="http://schemas.openxmlformats.org/officeDocument/2006/relationships/tags" Target="../tags/tag390.xml"/><Relationship Id="rId9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12" Type="http://schemas.openxmlformats.org/officeDocument/2006/relationships/image" Target="../media/image3.emf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image" Target="../media/image2.png"/><Relationship Id="rId5" Type="http://schemas.openxmlformats.org/officeDocument/2006/relationships/tags" Target="../tags/tag399.xml"/><Relationship Id="rId10" Type="http://schemas.openxmlformats.org/officeDocument/2006/relationships/image" Target="../media/image7.jpeg"/><Relationship Id="rId4" Type="http://schemas.openxmlformats.org/officeDocument/2006/relationships/tags" Target="../tags/tag398.xml"/><Relationship Id="rId9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0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07.xml"/><Relationship Id="rId1" Type="http://schemas.openxmlformats.org/officeDocument/2006/relationships/tags" Target="../tags/tag40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1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418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1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428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3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3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39.xml"/><Relationship Id="rId1" Type="http://schemas.openxmlformats.org/officeDocument/2006/relationships/tags" Target="../tags/tag43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40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4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3" Type="http://schemas.openxmlformats.org/officeDocument/2006/relationships/tags" Target="../tags/tag456.xml"/><Relationship Id="rId7" Type="http://schemas.openxmlformats.org/officeDocument/2006/relationships/tags" Target="../tags/tag460.xml"/><Relationship Id="rId12" Type="http://schemas.openxmlformats.org/officeDocument/2006/relationships/image" Target="../media/image6.png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image" Target="../media/image5.png"/><Relationship Id="rId5" Type="http://schemas.openxmlformats.org/officeDocument/2006/relationships/tags" Target="../tags/tag458.xml"/><Relationship Id="rId10" Type="http://schemas.openxmlformats.org/officeDocument/2006/relationships/image" Target="../media/image11.png"/><Relationship Id="rId4" Type="http://schemas.openxmlformats.org/officeDocument/2006/relationships/tags" Target="../tags/tag457.xml"/><Relationship Id="rId9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tags" Target="../tags/tag469.xml"/><Relationship Id="rId13" Type="http://schemas.openxmlformats.org/officeDocument/2006/relationships/image" Target="../media/image3.emf"/><Relationship Id="rId3" Type="http://schemas.openxmlformats.org/officeDocument/2006/relationships/tags" Target="../tags/tag464.xml"/><Relationship Id="rId7" Type="http://schemas.openxmlformats.org/officeDocument/2006/relationships/tags" Target="../tags/tag468.xml"/><Relationship Id="rId12" Type="http://schemas.openxmlformats.org/officeDocument/2006/relationships/image" Target="../media/image2.png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11" Type="http://schemas.openxmlformats.org/officeDocument/2006/relationships/image" Target="../media/image7.jpeg"/><Relationship Id="rId5" Type="http://schemas.openxmlformats.org/officeDocument/2006/relationships/tags" Target="../tags/tag466.xml"/><Relationship Id="rId10" Type="http://schemas.openxmlformats.org/officeDocument/2006/relationships/image" Target="../media/image10.png"/><Relationship Id="rId4" Type="http://schemas.openxmlformats.org/officeDocument/2006/relationships/tags" Target="../tags/tag465.xml"/><Relationship Id="rId9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7.xml"/><Relationship Id="rId3" Type="http://schemas.openxmlformats.org/officeDocument/2006/relationships/tags" Target="../tags/tag472.xml"/><Relationship Id="rId7" Type="http://schemas.openxmlformats.org/officeDocument/2006/relationships/tags" Target="../tags/tag476.xml"/><Relationship Id="rId12" Type="http://schemas.openxmlformats.org/officeDocument/2006/relationships/image" Target="../media/image3.emf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image" Target="../media/image2.png"/><Relationship Id="rId5" Type="http://schemas.openxmlformats.org/officeDocument/2006/relationships/tags" Target="../tags/tag474.xml"/><Relationship Id="rId10" Type="http://schemas.openxmlformats.org/officeDocument/2006/relationships/image" Target="../media/image7.jpeg"/><Relationship Id="rId4" Type="http://schemas.openxmlformats.org/officeDocument/2006/relationships/tags" Target="../tags/tag473.xml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479.xml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8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483.xml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8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487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8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9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49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5" Type="http://schemas.openxmlformats.org/officeDocument/2006/relationships/tags" Target="../tags/tag497.xml"/><Relationship Id="rId4" Type="http://schemas.openxmlformats.org/officeDocument/2006/relationships/tags" Target="../tags/tag49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0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505.xml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0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509.xml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1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512.xml"/><Relationship Id="rId1" Type="http://schemas.openxmlformats.org/officeDocument/2006/relationships/tags" Target="../tags/tag511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515.xml"/><Relationship Id="rId7" Type="http://schemas.openxmlformats.org/officeDocument/2006/relationships/image" Target="../media/image12.jpeg"/><Relationship Id="rId2" Type="http://schemas.openxmlformats.org/officeDocument/2006/relationships/tags" Target="../tags/tag514.xml"/><Relationship Id="rId1" Type="http://schemas.openxmlformats.org/officeDocument/2006/relationships/tags" Target="../tags/tag51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17.xml"/><Relationship Id="rId4" Type="http://schemas.openxmlformats.org/officeDocument/2006/relationships/tags" Target="../tags/tag5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/>
        <p:txBody>
          <a:bodyPr/>
          <a:lstStyle/>
          <a:p>
            <a:fld id="{1C950F2A-6A87-4B4C-920C-53E6CD250FE1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/>
        <p:txBody>
          <a:bodyPr/>
          <a:lstStyle/>
          <a:p>
            <a:fld id="{83A1E219-E4F9-43FC-A29C-BB00B5D66633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38202"/>
      </p:ext>
    </p:extLst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35031" y="1325564"/>
            <a:ext cx="10954440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1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/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254142647"/>
      </p:ext>
    </p:extLst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 algn="l">
              <a:defRPr sz="1000">
                <a:solidFill>
                  <a:srgbClr val="4F5758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76070152"/>
      </p:ext>
    </p:extLst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r="1123"/>
          <a:stretch/>
        </p:blipFill>
        <p:spPr>
          <a:xfrm>
            <a:off x="0" y="954924"/>
            <a:ext cx="12188825" cy="5933758"/>
          </a:xfrm>
          <a:prstGeom prst="rect">
            <a:avLst/>
          </a:prstGeom>
        </p:spPr>
      </p:pic>
      <p:pic>
        <p:nvPicPr>
          <p:cNvPr id="7" name="Picture 6" descr="ttl slide image_bus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9547"/>
            <a:ext cx="12195216" cy="4772479"/>
          </a:xfrm>
          <a:prstGeom prst="rect">
            <a:avLst/>
          </a:prstGeom>
        </p:spPr>
      </p:pic>
      <p:pic>
        <p:nvPicPr>
          <p:cNvPr id="4" name="Picture 3" descr="title slide hdr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14606" r="2269"/>
          <a:stretch/>
        </p:blipFill>
        <p:spPr>
          <a:xfrm>
            <a:off x="0" y="0"/>
            <a:ext cx="12202708" cy="1286261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26180" y="6085325"/>
            <a:ext cx="3494962" cy="607159"/>
          </a:xfrm>
        </p:spPr>
        <p:txBody>
          <a:bodyPr/>
          <a:lstStyle>
            <a:lvl1pPr marL="0" indent="0">
              <a:buNone/>
              <a:defRPr sz="1800" b="1" cap="all" baseline="0"/>
            </a:lvl1pPr>
            <a:lvl2pPr marL="315912" indent="0">
              <a:buNone/>
              <a:defRPr/>
            </a:lvl2pPr>
            <a:lvl3pPr marL="555625" indent="0">
              <a:buNone/>
              <a:defRPr/>
            </a:lvl3pPr>
            <a:lvl4pPr marL="1826365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5" y="5757920"/>
            <a:ext cx="3495675" cy="303213"/>
          </a:xfrm>
        </p:spPr>
        <p:txBody>
          <a:bodyPr anchor="b"/>
          <a:lstStyle>
            <a:lvl1pPr marL="0" indent="0">
              <a:buNone/>
              <a:defRPr sz="11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600"/>
            </a:lvl4pPr>
            <a:lvl5pPr marL="2437973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348827" y="6084888"/>
            <a:ext cx="1739236" cy="608012"/>
          </a:xfrm>
        </p:spPr>
        <p:txBody>
          <a:bodyPr/>
          <a:lstStyle>
            <a:lvl1pPr marL="0" indent="0" algn="r">
              <a:buNone/>
              <a:defRPr sz="1000" cap="all" baseline="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200"/>
            </a:lvl4pPr>
            <a:lvl5pPr marL="2437973" indent="0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8870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sz="2100"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18984832"/>
      </p:ext>
    </p:extLst>
  </p:cSld>
  <p:clrMapOvr>
    <a:masterClrMapping/>
  </p:clrMapOvr>
  <p:transition>
    <p:wipe dir="r"/>
  </p:transition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603" r="2195" b="2156"/>
          <a:stretch/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83" r="2320" b="74459"/>
          <a:stretch/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1000360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1452224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96530681"/>
      </p:ext>
    </p:extLst>
  </p:cSld>
  <p:clrMapOvr>
    <a:masterClrMapping/>
  </p:clrMapOvr>
  <p:transition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603" r="2195" b="2156"/>
          <a:stretch/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83" r="2320" b="74459"/>
          <a:stretch/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 userDrawn="1"/>
        </p:nvSpPr>
        <p:spPr>
          <a:xfrm>
            <a:off x="620024" y="1076585"/>
            <a:ext cx="1830575" cy="374461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pPr lvl="0"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b="1" cap="all" baseline="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463029699"/>
      </p:ext>
    </p:extLst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 algn="l">
              <a:defRPr sz="1000">
                <a:solidFill>
                  <a:srgbClr val="4F5758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88023610"/>
      </p:ext>
    </p:extLst>
  </p:cSld>
  <p:clrMapOvr>
    <a:masterClrMapping/>
  </p:clrMapOvr>
  <p:transition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s_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500618" y="1325564"/>
            <a:ext cx="7073845" cy="4732336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0024" y="1325564"/>
            <a:ext cx="3653383" cy="473233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93547966"/>
      </p:ext>
    </p:extLst>
  </p:cSld>
  <p:clrMapOvr>
    <a:masterClrMapping/>
  </p:clrMapOvr>
  <p:transition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s_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21080" y="1325564"/>
            <a:ext cx="3653383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7538" y="1325564"/>
            <a:ext cx="707384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70586587"/>
      </p:ext>
    </p:extLst>
  </p:cSld>
  <p:clrMapOvr>
    <a:masterClrMapping/>
  </p:clrMapOvr>
  <p:transition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1516" y="1325564"/>
            <a:ext cx="5318998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79137828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/>
        <p:txBody>
          <a:bodyPr/>
          <a:lstStyle/>
          <a:p>
            <a:fld id="{A8C636FC-5438-42BC-9D2C-688B4F200A83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5465" y="1835204"/>
            <a:ext cx="5318998" cy="422269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1516" y="1835204"/>
            <a:ext cx="5318998" cy="422269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1516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55465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72722349"/>
      </p:ext>
    </p:extLst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0024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05988793"/>
      </p:ext>
    </p:extLst>
  </p:cSld>
  <p:clrMapOvr>
    <a:masterClrMapping/>
  </p:clrMapOvr>
  <p:transition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0024" y="1325564"/>
            <a:ext cx="5318998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56338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96135133"/>
      </p:ext>
    </p:extLst>
  </p:cSld>
  <p:clrMapOvr>
    <a:masterClrMapping/>
  </p:clrMapOvr>
  <p:transition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620713" y="1325563"/>
            <a:ext cx="10944225" cy="47323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 algn="l">
              <a:defRPr sz="1000">
                <a:solidFill>
                  <a:srgbClr val="4F5758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24201136"/>
      </p:ext>
    </p:extLst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39730612"/>
      </p:ext>
    </p:extLst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106" y="131827"/>
            <a:ext cx="10974614" cy="307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15545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r="1123"/>
          <a:stretch/>
        </p:blipFill>
        <p:spPr>
          <a:xfrm>
            <a:off x="0" y="954924"/>
            <a:ext cx="12188825" cy="5933758"/>
          </a:xfrm>
          <a:prstGeom prst="rect">
            <a:avLst/>
          </a:prstGeom>
        </p:spPr>
      </p:pic>
      <p:pic>
        <p:nvPicPr>
          <p:cNvPr id="7" name="Picture 6" descr="ttl slide image_bus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9547"/>
            <a:ext cx="12195216" cy="4772479"/>
          </a:xfrm>
          <a:prstGeom prst="rect">
            <a:avLst/>
          </a:prstGeom>
        </p:spPr>
      </p:pic>
      <p:pic>
        <p:nvPicPr>
          <p:cNvPr id="4" name="Picture 3" descr="title slide hdr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14606" r="2269"/>
          <a:stretch/>
        </p:blipFill>
        <p:spPr>
          <a:xfrm>
            <a:off x="0" y="0"/>
            <a:ext cx="12202708" cy="1286261"/>
          </a:xfrm>
          <a:prstGeom prst="rect">
            <a:avLst/>
          </a:prstGeom>
        </p:spPr>
      </p:pic>
      <p:sp>
        <p:nvSpPr>
          <p:cNvPr id="699416" name="Rectangle 2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20024" y="50013"/>
            <a:ext cx="10567185" cy="460546"/>
          </a:xfrm>
          <a:prstGeom prst="rect">
            <a:avLst/>
          </a:prstGeom>
        </p:spPr>
        <p:txBody>
          <a:bodyPr lIns="0" rIns="91440" anchor="b" anchorCtr="0">
            <a:noAutofit/>
          </a:bodyPr>
          <a:lstStyle>
            <a:lvl1pPr algn="l">
              <a:lnSpc>
                <a:spcPct val="90000"/>
              </a:lnSpc>
              <a:defRPr sz="21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altLang="en-US" dirty="0"/>
              <a:t>TITLE OF PRESENTATION</a:t>
            </a:r>
          </a:p>
        </p:txBody>
      </p:sp>
      <p:sp>
        <p:nvSpPr>
          <p:cNvPr id="699417" name="Rectangle 2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20024" y="534956"/>
            <a:ext cx="10567185" cy="430972"/>
          </a:xfrm>
        </p:spPr>
        <p:txBody>
          <a:bodyPr wrap="square" tIns="0" rIns="91440" anchor="t" anchorCtr="0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ebdings" pitchFamily="18" charset="2"/>
              <a:buNone/>
              <a:tabLst/>
              <a:defRPr lang="en-US" altLang="en-US" sz="2100" b="0" baseline="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altLang="en-US" dirty="0"/>
              <a:t>SUBTITLE OF PRESENTATION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26180" y="6085325"/>
            <a:ext cx="3494962" cy="607159"/>
          </a:xfrm>
        </p:spPr>
        <p:txBody>
          <a:bodyPr/>
          <a:lstStyle>
            <a:lvl1pPr marL="0" indent="0">
              <a:buNone/>
              <a:defRPr sz="1800" b="1"/>
            </a:lvl1pPr>
            <a:lvl2pPr marL="315912" indent="0">
              <a:buNone/>
              <a:defRPr/>
            </a:lvl2pPr>
            <a:lvl3pPr marL="555625" indent="0">
              <a:buNone/>
              <a:defRPr/>
            </a:lvl3pPr>
            <a:lvl4pPr marL="1826365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5" y="5757920"/>
            <a:ext cx="3495675" cy="303213"/>
          </a:xfrm>
        </p:spPr>
        <p:txBody>
          <a:bodyPr anchor="b"/>
          <a:lstStyle>
            <a:lvl1pPr marL="0" indent="0">
              <a:buNone/>
              <a:defRPr sz="11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600"/>
            </a:lvl4pPr>
            <a:lvl5pPr marL="2437973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348827" y="6084888"/>
            <a:ext cx="1739236" cy="608012"/>
          </a:xfrm>
        </p:spPr>
        <p:txBody>
          <a:bodyPr/>
          <a:lstStyle>
            <a:lvl1pPr marL="0" indent="0" algn="r">
              <a:buNone/>
              <a:defRPr sz="10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200"/>
            </a:lvl4pPr>
            <a:lvl5pPr marL="2437973" indent="0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71718668"/>
      </p:ext>
    </p:extLst>
  </p:cSld>
  <p:clrMapOvr>
    <a:masterClrMapping/>
  </p:clrMapOvr>
  <p:transition>
    <p:wipe dir="r"/>
  </p:transition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603" r="2195" b="2156"/>
          <a:stretch/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83" r="2320" b="74459"/>
          <a:stretch/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1000360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1452224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latin typeface="+mn-lt"/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0110811"/>
      </p:ext>
    </p:extLst>
  </p:cSld>
  <p:clrMapOvr>
    <a:masterClrMapping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603" r="2195" b="2156"/>
          <a:stretch/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83" r="2320" b="74459"/>
          <a:stretch/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 userDrawn="1"/>
        </p:nvSpPr>
        <p:spPr>
          <a:xfrm>
            <a:off x="620024" y="263551"/>
            <a:ext cx="1830575" cy="374461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pPr lvl="0"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609918702"/>
      </p:ext>
    </p:extLst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 algn="l">
              <a:defRPr sz="1000">
                <a:solidFill>
                  <a:srgbClr val="4F5758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77507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4924"/>
            <a:ext cx="12188825" cy="5933758"/>
          </a:xfrm>
          <a:prstGeom prst="rect">
            <a:avLst/>
          </a:prstGeom>
        </p:spPr>
      </p:pic>
      <p:pic>
        <p:nvPicPr>
          <p:cNvPr id="7" name="Picture 6" descr="ttl slide image_bus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9547"/>
            <a:ext cx="12195216" cy="4772479"/>
          </a:xfrm>
          <a:prstGeom prst="rect">
            <a:avLst/>
          </a:prstGeom>
        </p:spPr>
      </p:pic>
      <p:pic>
        <p:nvPicPr>
          <p:cNvPr id="4" name="Picture 3" descr="title slide hdr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9" t="14606" r="2269"/>
          <a:stretch>
            <a:fillRect/>
          </a:stretch>
        </p:blipFill>
        <p:spPr>
          <a:xfrm>
            <a:off x="0" y="0"/>
            <a:ext cx="12202708" cy="1286261"/>
          </a:xfrm>
          <a:prstGeom prst="rect">
            <a:avLst/>
          </a:prstGeom>
        </p:spPr>
      </p:pic>
      <p:sp>
        <p:nvSpPr>
          <p:cNvPr id="699416" name="Rectangle 24"/>
          <p:cNvSpPr>
            <a:spLocks noGrp="1" noChangeArrowheads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20024" y="50013"/>
            <a:ext cx="10567185" cy="460546"/>
          </a:xfrm>
          <a:prstGeom prst="rect">
            <a:avLst/>
          </a:prstGeom>
        </p:spPr>
        <p:txBody>
          <a:bodyPr lIns="0" rIns="91440" anchor="b" anchorCtr="0">
            <a:noAutofit/>
          </a:bodyPr>
          <a:lstStyle>
            <a:lvl1pPr algn="l">
              <a:lnSpc>
                <a:spcPct val="90000"/>
              </a:lnSpc>
              <a:defRPr sz="2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en-US"/>
              <a:t>TITLE OF PRESENTATION</a:t>
            </a:r>
          </a:p>
        </p:txBody>
      </p:sp>
      <p:sp>
        <p:nvSpPr>
          <p:cNvPr id="699417" name="Rectangle 25"/>
          <p:cNvSpPr>
            <a:spLocks noGrp="1" noChangeArrowheads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620024" y="534956"/>
            <a:ext cx="10567185" cy="430972"/>
          </a:xfrm>
        </p:spPr>
        <p:txBody>
          <a:bodyPr wrap="square" tIns="0" rIns="91440" anchor="t" anchorCtr="0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ebdings" pitchFamily="18" charset="2"/>
              <a:buNone/>
              <a:defRPr lang="en-US" altLang="en-US" sz="2100" b="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altLang="en-US"/>
              <a:t>SUBTITLE OF PRESENTATION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626180" y="6085325"/>
            <a:ext cx="3494962" cy="607159"/>
          </a:xfrm>
        </p:spPr>
        <p:txBody>
          <a:bodyPr/>
          <a:lstStyle>
            <a:lvl1pPr marL="0" indent="0">
              <a:buNone/>
              <a:defRPr sz="1800" b="1"/>
            </a:lvl1pPr>
            <a:lvl2pPr marL="315912" indent="0">
              <a:buNone/>
              <a:defRPr/>
            </a:lvl2pPr>
            <a:lvl3pPr marL="555625" indent="0">
              <a:buNone/>
              <a:defRPr/>
            </a:lvl3pPr>
            <a:lvl4pPr marL="1826365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  <p:custDataLst>
              <p:tags r:id="rId7"/>
            </p:custDataLst>
          </p:nvPr>
        </p:nvSpPr>
        <p:spPr>
          <a:xfrm>
            <a:off x="625475" y="5757920"/>
            <a:ext cx="3495675" cy="303213"/>
          </a:xfrm>
        </p:spPr>
        <p:txBody>
          <a:bodyPr anchor="b"/>
          <a:lstStyle>
            <a:lvl1pPr marL="0" indent="0">
              <a:buNone/>
              <a:defRPr sz="11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600"/>
            </a:lvl4pPr>
            <a:lvl5pPr marL="2437973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  <p:custDataLst>
              <p:tags r:id="rId8"/>
            </p:custDataLst>
          </p:nvPr>
        </p:nvSpPr>
        <p:spPr>
          <a:xfrm>
            <a:off x="4348827" y="6084888"/>
            <a:ext cx="1739236" cy="608012"/>
          </a:xfrm>
        </p:spPr>
        <p:txBody>
          <a:bodyPr/>
          <a:lstStyle>
            <a:lvl1pPr marL="0" indent="0" algn="r">
              <a:buNone/>
              <a:defRPr sz="10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200"/>
            </a:lvl4pPr>
            <a:lvl5pPr marL="2437973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093205"/>
      </p:ext>
    </p:extLst>
  </p:cSld>
  <p:clrMapOvr>
    <a:masterClrMapping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s_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500618" y="1325564"/>
            <a:ext cx="7073845" cy="4732336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0024" y="1325564"/>
            <a:ext cx="3653383" cy="473233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20203233"/>
      </p:ext>
    </p:extLst>
  </p:cSld>
  <p:clrMapOvr>
    <a:masterClrMapping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s_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21080" y="1325564"/>
            <a:ext cx="3653383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7538" y="1325564"/>
            <a:ext cx="707384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4313"/>
      </p:ext>
    </p:extLst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1516" y="1325564"/>
            <a:ext cx="5318998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6020891"/>
      </p:ext>
    </p:extLst>
  </p:cSld>
  <p:clrMapOvr>
    <a:masterClrMapping/>
  </p:clrMapOvr>
  <p:transition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5465" y="1835204"/>
            <a:ext cx="5318998" cy="422269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1516" y="1835204"/>
            <a:ext cx="5318998" cy="422269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1516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55465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67277903"/>
      </p:ext>
    </p:extLst>
  </p:cSld>
  <p:clrMapOvr>
    <a:masterClrMapping/>
  </p:clrMapOvr>
  <p:transition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30216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77216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54077" y="1161623"/>
            <a:ext cx="5464440" cy="417717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554077" y="1579340"/>
            <a:ext cx="5464440" cy="212506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170307" y="1152150"/>
            <a:ext cx="5464440" cy="417717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170307" y="1569867"/>
            <a:ext cx="5464440" cy="212506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554077" y="3808475"/>
            <a:ext cx="5464440" cy="417717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4" hasCustomPrompt="1"/>
          </p:nvPr>
        </p:nvSpPr>
        <p:spPr>
          <a:xfrm>
            <a:off x="554077" y="4226192"/>
            <a:ext cx="5464440" cy="212506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170307" y="3799002"/>
            <a:ext cx="5464440" cy="417717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26" hasCustomPrompt="1"/>
          </p:nvPr>
        </p:nvSpPr>
        <p:spPr>
          <a:xfrm>
            <a:off x="6170307" y="4216719"/>
            <a:ext cx="5464440" cy="212506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6145021"/>
      </p:ext>
    </p:extLst>
  </p:cSld>
  <p:clrMapOvr>
    <a:masterClrMapping/>
  </p:clrMapOvr>
  <p:transition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0024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08516"/>
      </p:ext>
    </p:extLst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0024" y="1325564"/>
            <a:ext cx="5318998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56338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759965"/>
      </p:ext>
    </p:extLst>
  </p:cSld>
  <p:clrMapOvr>
    <a:masterClrMapping/>
  </p:clrMapOvr>
  <p:transition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620713" y="1325563"/>
            <a:ext cx="10944225" cy="47323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 algn="l">
              <a:defRPr sz="1000">
                <a:solidFill>
                  <a:srgbClr val="4F5758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48596"/>
      </p:ext>
    </p:extLst>
  </p:cSld>
  <p:clrMapOvr>
    <a:masterClrMapping/>
  </p:clrMapOvr>
  <p:transition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dirty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charset="0"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8418380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20024" y="1000360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620024" y="1452224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>
            <p:custDataLst>
              <p:tags r:id="rId6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8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8" name="Rectangle 7"/>
          <p:cNvSpPr/>
          <p:nvPr userDrawn="1">
            <p:custDataLst>
              <p:tags r:id="rId4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6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 userDrawn="1">
            <p:custDataLst>
              <p:tags r:id="rId7"/>
            </p:custDataLst>
          </p:nvPr>
        </p:nvSpPr>
        <p:spPr>
          <a:xfrm>
            <a:off x="620024" y="263551"/>
            <a:ext cx="1830575" cy="374461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lvl="0"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049436113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9936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s_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4500618" y="1325564"/>
            <a:ext cx="7073845" cy="4732336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0024" y="1325564"/>
            <a:ext cx="3653383" cy="473233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922553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s_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921080" y="1325564"/>
            <a:ext cx="3653383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17538" y="1325564"/>
            <a:ext cx="707384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10412425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  <p:custDataLst>
              <p:tags r:id="rId4"/>
            </p:custDataLst>
          </p:nvPr>
        </p:nvSpPr>
        <p:spPr>
          <a:xfrm>
            <a:off x="621516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1793684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  <p:custDataLst>
              <p:tags r:id="rId4"/>
            </p:custDataLst>
          </p:nvPr>
        </p:nvSpPr>
        <p:spPr>
          <a:xfrm>
            <a:off x="621516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  <p:custDataLst>
              <p:tags r:id="rId5"/>
            </p:custDataLst>
          </p:nvPr>
        </p:nvSpPr>
        <p:spPr>
          <a:xfrm>
            <a:off x="621516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255465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807579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/>
        <p:txBody>
          <a:bodyPr/>
          <a:lstStyle/>
          <a:p>
            <a:fld id="{A3EA329A-E481-4C5B-B63F-BFE8B221F264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0024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23765023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0024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56338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69257956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  <p:custDataLst>
              <p:tags r:id="rId1"/>
            </p:custDataLst>
          </p:nvPr>
        </p:nvSpPr>
        <p:spPr>
          <a:xfrm>
            <a:off x="620713" y="1325563"/>
            <a:ext cx="10944225" cy="47323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88434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0599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FA20E2-903C-4E36-AB6E-B28EB1F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9824902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4924"/>
            <a:ext cx="12188825" cy="5933758"/>
          </a:xfrm>
          <a:prstGeom prst="rect">
            <a:avLst/>
          </a:prstGeom>
        </p:spPr>
      </p:pic>
      <p:pic>
        <p:nvPicPr>
          <p:cNvPr id="7" name="Picture 6" descr="ttl slide image_bus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9547"/>
            <a:ext cx="12195216" cy="4772479"/>
          </a:xfrm>
          <a:prstGeom prst="rect">
            <a:avLst/>
          </a:prstGeom>
        </p:spPr>
      </p:pic>
      <p:pic>
        <p:nvPicPr>
          <p:cNvPr id="4" name="Picture 3" descr="title slide hdr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9" t="14606" r="2269"/>
          <a:stretch>
            <a:fillRect/>
          </a:stretch>
        </p:blipFill>
        <p:spPr>
          <a:xfrm>
            <a:off x="0" y="0"/>
            <a:ext cx="12202708" cy="1286261"/>
          </a:xfrm>
          <a:prstGeom prst="rect">
            <a:avLst/>
          </a:prstGeom>
        </p:spPr>
      </p:pic>
      <p:sp>
        <p:nvSpPr>
          <p:cNvPr id="699416" name="Rectangle 24"/>
          <p:cNvSpPr>
            <a:spLocks noGrp="1" noChangeArrowheads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20024" y="50013"/>
            <a:ext cx="10567185" cy="460546"/>
          </a:xfrm>
          <a:prstGeom prst="rect">
            <a:avLst/>
          </a:prstGeom>
        </p:spPr>
        <p:txBody>
          <a:bodyPr lIns="0" rIns="91440" anchor="b" anchorCtr="0">
            <a:noAutofit/>
          </a:bodyPr>
          <a:lstStyle>
            <a:lvl1pPr algn="l">
              <a:lnSpc>
                <a:spcPct val="90000"/>
              </a:lnSpc>
              <a:defRPr sz="2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en-US"/>
              <a:t>TITLE OF PRESENTATION</a:t>
            </a:r>
          </a:p>
        </p:txBody>
      </p:sp>
      <p:sp>
        <p:nvSpPr>
          <p:cNvPr id="699417" name="Rectangle 25"/>
          <p:cNvSpPr>
            <a:spLocks noGrp="1" noChangeArrowheads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620024" y="534956"/>
            <a:ext cx="10567185" cy="430972"/>
          </a:xfrm>
        </p:spPr>
        <p:txBody>
          <a:bodyPr wrap="square" tIns="0" rIns="91440" anchor="t" anchorCtr="0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ebdings" pitchFamily="18" charset="2"/>
              <a:buNone/>
              <a:defRPr lang="en-US" altLang="en-US" sz="2100" b="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altLang="en-US"/>
              <a:t>SUBTITLE OF PRESENTATION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626180" y="6085325"/>
            <a:ext cx="3494962" cy="607159"/>
          </a:xfrm>
        </p:spPr>
        <p:txBody>
          <a:bodyPr/>
          <a:lstStyle>
            <a:lvl1pPr marL="0" indent="0">
              <a:buNone/>
              <a:defRPr sz="1800" b="1"/>
            </a:lvl1pPr>
            <a:lvl2pPr marL="315912" indent="0">
              <a:buNone/>
              <a:defRPr/>
            </a:lvl2pPr>
            <a:lvl3pPr marL="555625" indent="0">
              <a:buNone/>
              <a:defRPr/>
            </a:lvl3pPr>
            <a:lvl4pPr marL="1826365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  <p:custDataLst>
              <p:tags r:id="rId7"/>
            </p:custDataLst>
          </p:nvPr>
        </p:nvSpPr>
        <p:spPr>
          <a:xfrm>
            <a:off x="625475" y="5757920"/>
            <a:ext cx="3495675" cy="303213"/>
          </a:xfrm>
        </p:spPr>
        <p:txBody>
          <a:bodyPr anchor="b"/>
          <a:lstStyle>
            <a:lvl1pPr marL="0" indent="0">
              <a:buNone/>
              <a:defRPr sz="11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600"/>
            </a:lvl4pPr>
            <a:lvl5pPr marL="2437973" indent="0">
              <a:buNone/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  <p:custDataLst>
              <p:tags r:id="rId8"/>
            </p:custDataLst>
          </p:nvPr>
        </p:nvSpPr>
        <p:spPr>
          <a:xfrm>
            <a:off x="4348827" y="6084888"/>
            <a:ext cx="1739236" cy="608012"/>
          </a:xfrm>
        </p:spPr>
        <p:txBody>
          <a:bodyPr/>
          <a:lstStyle>
            <a:lvl1pPr marL="0" indent="0" algn="r">
              <a:buNone/>
              <a:defRPr sz="10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200"/>
            </a:lvl4pPr>
            <a:lvl5pPr marL="2437973" indent="0">
              <a:buNone/>
              <a:defRPr sz="12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10093205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20024" y="1000360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620024" y="1452224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Rectangle 7"/>
          <p:cNvSpPr/>
          <p:nvPr userDrawn="1">
            <p:custDataLst>
              <p:tags r:id="rId6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8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8" name="Rectangle 7"/>
          <p:cNvSpPr/>
          <p:nvPr userDrawn="1">
            <p:custDataLst>
              <p:tags r:id="rId4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6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 userDrawn="1">
            <p:custDataLst>
              <p:tags r:id="rId7"/>
            </p:custDataLst>
          </p:nvPr>
        </p:nvSpPr>
        <p:spPr>
          <a:xfrm>
            <a:off x="620024" y="263551"/>
            <a:ext cx="1830575" cy="374461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lvl="0"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049436113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9936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231480"/>
            <a:ext cx="8434293" cy="450686"/>
          </a:xfrm>
          <a:prstGeom prst="rect">
            <a:avLst/>
          </a:prstGeom>
        </p:spPr>
        <p:txBody>
          <a:bodyPr vert="horz" lIns="0" tIns="0" rIns="91440" bIns="0" rtlCol="0" anchor="ctr" anchorCtr="0">
            <a:noAutofit/>
          </a:bodyPr>
          <a:lstStyle/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8002844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/>
        <p:txBody>
          <a:bodyPr/>
          <a:lstStyle/>
          <a:p>
            <a:fld id="{AA405CEC-EA2D-4415-B218-157ACCD2C025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s_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4500618" y="1325564"/>
            <a:ext cx="7073845" cy="4732336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620024" y="1325564"/>
            <a:ext cx="3653383" cy="473233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35922553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s_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921080" y="1325564"/>
            <a:ext cx="3653383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17538" y="1325564"/>
            <a:ext cx="707384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10412425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  <p:custDataLst>
              <p:tags r:id="rId4"/>
            </p:custDataLst>
          </p:nvPr>
        </p:nvSpPr>
        <p:spPr>
          <a:xfrm>
            <a:off x="621516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1793684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  <p:custDataLst>
              <p:tags r:id="rId4"/>
            </p:custDataLst>
          </p:nvPr>
        </p:nvSpPr>
        <p:spPr>
          <a:xfrm>
            <a:off x="621516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  <p:custDataLst>
              <p:tags r:id="rId5"/>
            </p:custDataLst>
          </p:nvPr>
        </p:nvSpPr>
        <p:spPr>
          <a:xfrm>
            <a:off x="621516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255465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807579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0024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23765023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0024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56338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69257956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  <p:custDataLst>
              <p:tags r:id="rId1"/>
            </p:custDataLst>
          </p:nvPr>
        </p:nvSpPr>
        <p:spPr>
          <a:xfrm>
            <a:off x="620713" y="1325563"/>
            <a:ext cx="10944225" cy="47323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88434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0599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4924"/>
            <a:ext cx="12188825" cy="5933758"/>
          </a:xfrm>
          <a:prstGeom prst="rect">
            <a:avLst/>
          </a:prstGeom>
        </p:spPr>
      </p:pic>
      <p:pic>
        <p:nvPicPr>
          <p:cNvPr id="7" name="Picture 6" descr="ttl slide image_bus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9547"/>
            <a:ext cx="12195216" cy="4772479"/>
          </a:xfrm>
          <a:prstGeom prst="rect">
            <a:avLst/>
          </a:prstGeom>
        </p:spPr>
      </p:pic>
      <p:pic>
        <p:nvPicPr>
          <p:cNvPr id="4" name="Picture 3" descr="title slide hdr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9" t="14606" r="2269"/>
          <a:stretch>
            <a:fillRect/>
          </a:stretch>
        </p:blipFill>
        <p:spPr>
          <a:xfrm>
            <a:off x="0" y="0"/>
            <a:ext cx="12202708" cy="1286261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626180" y="6085325"/>
            <a:ext cx="3494962" cy="607159"/>
          </a:xfrm>
        </p:spPr>
        <p:txBody>
          <a:bodyPr/>
          <a:lstStyle>
            <a:lvl1pPr marL="0" indent="0">
              <a:buNone/>
              <a:defRPr sz="1800" b="1"/>
            </a:lvl1pPr>
            <a:lvl2pPr marL="315912" indent="0">
              <a:buNone/>
              <a:defRPr/>
            </a:lvl2pPr>
            <a:lvl3pPr marL="555625" indent="0">
              <a:buNone/>
              <a:defRPr/>
            </a:lvl3pPr>
            <a:lvl4pPr marL="1826365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625475" y="5757920"/>
            <a:ext cx="3495675" cy="303213"/>
          </a:xfrm>
        </p:spPr>
        <p:txBody>
          <a:bodyPr anchor="b"/>
          <a:lstStyle>
            <a:lvl1pPr marL="0" indent="0">
              <a:buNone/>
              <a:defRPr sz="11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600"/>
            </a:lvl4pPr>
            <a:lvl5pPr marL="2437973" indent="0">
              <a:buNone/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  <p:custDataLst>
              <p:tags r:id="rId6"/>
            </p:custDataLst>
          </p:nvPr>
        </p:nvSpPr>
        <p:spPr>
          <a:xfrm>
            <a:off x="4348827" y="6084888"/>
            <a:ext cx="1739236" cy="608012"/>
          </a:xfrm>
        </p:spPr>
        <p:txBody>
          <a:bodyPr/>
          <a:lstStyle>
            <a:lvl1pPr marL="0" indent="0" algn="r">
              <a:buNone/>
              <a:defRPr sz="10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200"/>
            </a:lvl4pPr>
            <a:lvl5pPr marL="2437973" indent="0">
              <a:buNone/>
              <a:defRPr sz="12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itle Placeholder 8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620024" y="28870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37638722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65659447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  <p:custDataLst>
              <p:tags r:id="rId4"/>
            </p:custDataLst>
          </p:nvPr>
        </p:nvSpPr>
        <p:spPr/>
        <p:txBody>
          <a:bodyPr/>
          <a:lstStyle/>
          <a:p>
            <a:fld id="{E9242ECD-8167-4DF2-8BE7-D8E20777DDF5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16695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4924"/>
            <a:ext cx="12188825" cy="5933758"/>
          </a:xfrm>
          <a:prstGeom prst="rect">
            <a:avLst/>
          </a:prstGeom>
        </p:spPr>
      </p:pic>
      <p:pic>
        <p:nvPicPr>
          <p:cNvPr id="7" name="Picture 6" descr="ttl slide image_bus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9547"/>
            <a:ext cx="12195216" cy="4772479"/>
          </a:xfrm>
          <a:prstGeom prst="rect">
            <a:avLst/>
          </a:prstGeom>
        </p:spPr>
      </p:pic>
      <p:pic>
        <p:nvPicPr>
          <p:cNvPr id="4" name="Picture 3" descr="title slide hdr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9" t="14606" r="2269"/>
          <a:stretch>
            <a:fillRect/>
          </a:stretch>
        </p:blipFill>
        <p:spPr>
          <a:xfrm>
            <a:off x="0" y="0"/>
            <a:ext cx="12202708" cy="1286261"/>
          </a:xfrm>
          <a:prstGeom prst="rect">
            <a:avLst/>
          </a:prstGeom>
        </p:spPr>
      </p:pic>
      <p:sp>
        <p:nvSpPr>
          <p:cNvPr id="699416" name="Rectangle 24"/>
          <p:cNvSpPr>
            <a:spLocks noGrp="1" noChangeArrowheads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20024" y="50013"/>
            <a:ext cx="10567185" cy="460546"/>
          </a:xfrm>
          <a:prstGeom prst="rect">
            <a:avLst/>
          </a:prstGeom>
        </p:spPr>
        <p:txBody>
          <a:bodyPr lIns="0" rIns="91440" anchor="b" anchorCtr="0">
            <a:noAutofit/>
          </a:bodyPr>
          <a:lstStyle>
            <a:lvl1pPr algn="l">
              <a:lnSpc>
                <a:spcPct val="90000"/>
              </a:lnSpc>
              <a:defRPr sz="2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en-US"/>
              <a:t>TITLE OF PRESENTATION</a:t>
            </a:r>
          </a:p>
        </p:txBody>
      </p:sp>
      <p:sp>
        <p:nvSpPr>
          <p:cNvPr id="699417" name="Rectangle 25"/>
          <p:cNvSpPr>
            <a:spLocks noGrp="1" noChangeArrowheads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620024" y="534956"/>
            <a:ext cx="10567185" cy="430972"/>
          </a:xfrm>
        </p:spPr>
        <p:txBody>
          <a:bodyPr wrap="square" tIns="0" rIns="91440" anchor="t" anchorCtr="0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ebdings" pitchFamily="18" charset="2"/>
              <a:buNone/>
              <a:defRPr lang="en-US" altLang="en-US" sz="2100" b="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altLang="en-US"/>
              <a:t>SUBTITLE OF PRESENTATION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626180" y="6085325"/>
            <a:ext cx="3494962" cy="607159"/>
          </a:xfrm>
        </p:spPr>
        <p:txBody>
          <a:bodyPr/>
          <a:lstStyle>
            <a:lvl1pPr marL="0" indent="0">
              <a:buNone/>
              <a:defRPr sz="1800" b="1"/>
            </a:lvl1pPr>
            <a:lvl2pPr marL="315912" indent="0">
              <a:buNone/>
              <a:defRPr/>
            </a:lvl2pPr>
            <a:lvl3pPr marL="555625" indent="0">
              <a:buNone/>
              <a:defRPr/>
            </a:lvl3pPr>
            <a:lvl4pPr marL="1826365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  <p:custDataLst>
              <p:tags r:id="rId7"/>
            </p:custDataLst>
          </p:nvPr>
        </p:nvSpPr>
        <p:spPr>
          <a:xfrm>
            <a:off x="625475" y="5757920"/>
            <a:ext cx="3495675" cy="303213"/>
          </a:xfrm>
        </p:spPr>
        <p:txBody>
          <a:bodyPr anchor="b"/>
          <a:lstStyle>
            <a:lvl1pPr marL="0" indent="0">
              <a:buNone/>
              <a:defRPr sz="11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600"/>
            </a:lvl4pPr>
            <a:lvl5pPr marL="2437973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  <p:custDataLst>
              <p:tags r:id="rId8"/>
            </p:custDataLst>
          </p:nvPr>
        </p:nvSpPr>
        <p:spPr>
          <a:xfrm>
            <a:off x="4348827" y="6084888"/>
            <a:ext cx="1739236" cy="608012"/>
          </a:xfrm>
        </p:spPr>
        <p:txBody>
          <a:bodyPr/>
          <a:lstStyle>
            <a:lvl1pPr marL="0" indent="0" algn="r">
              <a:buNone/>
              <a:defRPr sz="10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200"/>
            </a:lvl4pPr>
            <a:lvl5pPr marL="2437973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093205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20024" y="1000360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620024" y="1452224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>
            <p:custDataLst>
              <p:tags r:id="rId6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8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8" name="Rectangle 7"/>
          <p:cNvSpPr/>
          <p:nvPr userDrawn="1">
            <p:custDataLst>
              <p:tags r:id="rId4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6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 userDrawn="1">
            <p:custDataLst>
              <p:tags r:id="rId7"/>
            </p:custDataLst>
          </p:nvPr>
        </p:nvSpPr>
        <p:spPr>
          <a:xfrm>
            <a:off x="620024" y="241410"/>
            <a:ext cx="1830575" cy="374461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lvl="0"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049436113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9936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s_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4500618" y="1325564"/>
            <a:ext cx="7073845" cy="4732336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0024" y="1325564"/>
            <a:ext cx="3653383" cy="473233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922553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s_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921080" y="1325564"/>
            <a:ext cx="3653383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17538" y="1325564"/>
            <a:ext cx="707384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10412425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  <p:custDataLst>
              <p:tags r:id="rId4"/>
            </p:custDataLst>
          </p:nvPr>
        </p:nvSpPr>
        <p:spPr>
          <a:xfrm>
            <a:off x="621516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1793684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  <p:custDataLst>
              <p:tags r:id="rId4"/>
            </p:custDataLst>
          </p:nvPr>
        </p:nvSpPr>
        <p:spPr>
          <a:xfrm>
            <a:off x="621516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  <p:custDataLst>
              <p:tags r:id="rId5"/>
            </p:custDataLst>
          </p:nvPr>
        </p:nvSpPr>
        <p:spPr>
          <a:xfrm>
            <a:off x="621516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255465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807579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0024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23765023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  <p:custDataLst>
              <p:tags r:id="rId6"/>
            </p:custDataLst>
          </p:nvPr>
        </p:nvSpPr>
        <p:spPr/>
        <p:txBody>
          <a:bodyPr/>
          <a:lstStyle/>
          <a:p>
            <a:fld id="{E460B369-4529-4DB2-A5FC-4D93BF4A410B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  <p:custDataLst>
              <p:tags r:id="rId8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0024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56338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69257956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  <p:custDataLst>
              <p:tags r:id="rId1"/>
            </p:custDataLst>
          </p:nvPr>
        </p:nvSpPr>
        <p:spPr>
          <a:xfrm>
            <a:off x="620713" y="1325563"/>
            <a:ext cx="10944225" cy="47323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88434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0599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33969" cy="6858000"/>
          </a:xfrm>
          <a:prstGeom prst="rect">
            <a:avLst/>
          </a:prstGeom>
        </p:spPr>
      </p:pic>
      <p:sp>
        <p:nvSpPr>
          <p:cNvPr id="7" name="Title 20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0" y="1302784"/>
            <a:ext cx="8638043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>
              <a:tabLst>
                <a:tab pos="45720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 sz="2000">
                <a:latin typeface="Gotham Book" charset="0"/>
                <a:ea typeface="Gotham Book" charset="0"/>
                <a:cs typeface="Gotham Book" charset="0"/>
              </a:rPr>
              <a:t> 	</a:t>
            </a:r>
            <a:r>
              <a:rPr lang="en-US" sz="1800">
                <a:latin typeface="Gotham Book" charset="0"/>
                <a:ea typeface="Gotham Book" charset="0"/>
                <a:cs typeface="Gotham Book" charset="0"/>
              </a:rPr>
              <a:t>TITLE</a:t>
            </a:r>
          </a:p>
        </p:txBody>
      </p:sp>
      <p:sp>
        <p:nvSpPr>
          <p:cNvPr id="9" name="Subtitle 4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7867133" y="2363683"/>
            <a:ext cx="4321692" cy="8408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>
                <a:latin typeface="Gotham Book" charset="0"/>
                <a:ea typeface="Gotham Book" charset="0"/>
                <a:cs typeface="Gotham Book" charset="0"/>
              </a:rPr>
              <a:t>Presentation to XX Transit Agency</a:t>
            </a:r>
          </a:p>
        </p:txBody>
      </p:sp>
      <p:cxnSp>
        <p:nvCxnSpPr>
          <p:cNvPr id="10" name="Straight Connector 9"/>
          <p:cNvCxnSpPr/>
          <p:nvPr userDrawn="1">
            <p:custDataLst>
              <p:tags r:id="rId4"/>
            </p:custDataLst>
          </p:nvPr>
        </p:nvCxnSpPr>
        <p:spPr bwMode="auto">
          <a:xfrm flipH="1">
            <a:off x="8798373" y="1302785"/>
            <a:ext cx="14008" cy="904389"/>
          </a:xfrm>
          <a:prstGeom prst="line">
            <a:avLst/>
          </a:prstGeom>
          <a:noFill/>
          <a:ln w="12700" cap="rnd" cmpd="sng" algn="ctr">
            <a:solidFill>
              <a:schemeClr val="tx1"/>
            </a:solidFill>
            <a:prstDash val="sysDot"/>
            <a:round/>
            <a:headEnd type="none" w="med" len="med"/>
            <a:tailEnd type="oval" w="sm" len="sm"/>
          </a:ln>
          <a:effectLst/>
        </p:spPr>
      </p:cxnSp>
      <p:pic>
        <p:nvPicPr>
          <p:cNvPr id="12" name="Picture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803" y="5621790"/>
            <a:ext cx="3265237" cy="9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431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428623"/>
      </p:ext>
    </p:extLst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4924"/>
            <a:ext cx="12188825" cy="5933758"/>
          </a:xfrm>
          <a:prstGeom prst="rect">
            <a:avLst/>
          </a:prstGeom>
        </p:spPr>
      </p:pic>
      <p:pic>
        <p:nvPicPr>
          <p:cNvPr id="7" name="Picture 6" descr="ttl slide image_bus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9547"/>
            <a:ext cx="12195216" cy="4772479"/>
          </a:xfrm>
          <a:prstGeom prst="rect">
            <a:avLst/>
          </a:prstGeom>
        </p:spPr>
      </p:pic>
      <p:pic>
        <p:nvPicPr>
          <p:cNvPr id="4" name="Picture 3" descr="title slide hdr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9" t="14606" r="2269"/>
          <a:stretch>
            <a:fillRect/>
          </a:stretch>
        </p:blipFill>
        <p:spPr>
          <a:xfrm>
            <a:off x="0" y="0"/>
            <a:ext cx="12202708" cy="1286261"/>
          </a:xfrm>
          <a:prstGeom prst="rect">
            <a:avLst/>
          </a:prstGeom>
        </p:spPr>
      </p:pic>
      <p:sp>
        <p:nvSpPr>
          <p:cNvPr id="699416" name="Rectangle 24"/>
          <p:cNvSpPr>
            <a:spLocks noGrp="1" noChangeArrowheads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20024" y="50013"/>
            <a:ext cx="10567185" cy="460546"/>
          </a:xfrm>
          <a:prstGeom prst="rect">
            <a:avLst/>
          </a:prstGeom>
        </p:spPr>
        <p:txBody>
          <a:bodyPr lIns="0" rIns="91440" anchor="b" anchorCtr="0">
            <a:noAutofit/>
          </a:bodyPr>
          <a:lstStyle>
            <a:lvl1pPr algn="l">
              <a:lnSpc>
                <a:spcPct val="90000"/>
              </a:lnSpc>
              <a:defRPr sz="21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en-US"/>
              <a:t>TITLE OF PRESENTATION</a:t>
            </a:r>
          </a:p>
        </p:txBody>
      </p:sp>
      <p:sp>
        <p:nvSpPr>
          <p:cNvPr id="699417" name="Rectangle 25"/>
          <p:cNvSpPr>
            <a:spLocks noGrp="1" noChangeArrowheads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620024" y="534956"/>
            <a:ext cx="10567185" cy="430972"/>
          </a:xfrm>
        </p:spPr>
        <p:txBody>
          <a:bodyPr wrap="square" tIns="0" rIns="91440" anchor="t" anchorCtr="0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ebdings" pitchFamily="18" charset="2"/>
              <a:buNone/>
              <a:defRPr lang="en-US" altLang="en-US" sz="2100" b="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altLang="en-US"/>
              <a:t>SUBTITLE OF PRESENTATION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626180" y="6085325"/>
            <a:ext cx="3494962" cy="607159"/>
          </a:xfrm>
        </p:spPr>
        <p:txBody>
          <a:bodyPr/>
          <a:lstStyle>
            <a:lvl1pPr marL="0" indent="0">
              <a:buNone/>
              <a:defRPr sz="1800" b="1"/>
            </a:lvl1pPr>
            <a:lvl2pPr marL="315912" indent="0">
              <a:buNone/>
              <a:defRPr/>
            </a:lvl2pPr>
            <a:lvl3pPr marL="555625" indent="0">
              <a:buNone/>
              <a:defRPr/>
            </a:lvl3pPr>
            <a:lvl4pPr marL="1826365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  <p:custDataLst>
              <p:tags r:id="rId7"/>
            </p:custDataLst>
          </p:nvPr>
        </p:nvSpPr>
        <p:spPr>
          <a:xfrm>
            <a:off x="625475" y="5757920"/>
            <a:ext cx="3495675" cy="303213"/>
          </a:xfrm>
        </p:spPr>
        <p:txBody>
          <a:bodyPr anchor="b"/>
          <a:lstStyle>
            <a:lvl1pPr marL="0" indent="0">
              <a:buNone/>
              <a:defRPr sz="11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600"/>
            </a:lvl4pPr>
            <a:lvl5pPr marL="2437973" indent="0">
              <a:buNone/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  <p:custDataLst>
              <p:tags r:id="rId8"/>
            </p:custDataLst>
          </p:nvPr>
        </p:nvSpPr>
        <p:spPr>
          <a:xfrm>
            <a:off x="4348827" y="6084888"/>
            <a:ext cx="1739236" cy="608012"/>
          </a:xfrm>
        </p:spPr>
        <p:txBody>
          <a:bodyPr/>
          <a:lstStyle>
            <a:lvl1pPr marL="0" indent="0" algn="r">
              <a:buNone/>
              <a:defRPr sz="10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200"/>
            </a:lvl4pPr>
            <a:lvl5pPr marL="2437973" indent="0">
              <a:buNone/>
              <a:defRPr sz="12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10093205"/>
      </p:ext>
    </p:extLst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20024" y="1000360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620024" y="1452224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latin typeface="+mn-lt"/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Rectangle 7"/>
          <p:cNvSpPr/>
          <p:nvPr userDrawn="1">
            <p:custDataLst>
              <p:tags r:id="rId6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8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8" name="Rectangle 7"/>
          <p:cNvSpPr/>
          <p:nvPr userDrawn="1">
            <p:custDataLst>
              <p:tags r:id="rId4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6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 userDrawn="1">
            <p:custDataLst>
              <p:tags r:id="rId7"/>
            </p:custDataLst>
          </p:nvPr>
        </p:nvSpPr>
        <p:spPr>
          <a:xfrm>
            <a:off x="620024" y="263551"/>
            <a:ext cx="1830575" cy="374461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lvl="0"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049436113"/>
      </p:ext>
    </p:extLst>
  </p:cSld>
  <p:clrMapOvr>
    <a:masterClrMapping/>
  </p:clrMapOvr>
  <p:transition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cap="all" baseline="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9936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s_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4500618" y="1325564"/>
            <a:ext cx="7073845" cy="4732336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620024" y="1325564"/>
            <a:ext cx="3653383" cy="473233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35922553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  <p:custDataLst>
              <p:tags r:id="rId2"/>
            </p:custDataLst>
          </p:nvPr>
        </p:nvSpPr>
        <p:spPr/>
        <p:txBody>
          <a:bodyPr/>
          <a:lstStyle/>
          <a:p>
            <a:fld id="{F53E1EDB-CF50-422A-98AA-4DB71E0F71A9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s_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7921080" y="1325564"/>
            <a:ext cx="3653383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17538" y="1325564"/>
            <a:ext cx="707384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10412425"/>
      </p:ext>
    </p:extLst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  <p:custDataLst>
              <p:tags r:id="rId4"/>
            </p:custDataLst>
          </p:nvPr>
        </p:nvSpPr>
        <p:spPr>
          <a:xfrm>
            <a:off x="621516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1793684"/>
      </p:ext>
    </p:extLst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55465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  <p:custDataLst>
              <p:tags r:id="rId4"/>
            </p:custDataLst>
          </p:nvPr>
        </p:nvSpPr>
        <p:spPr>
          <a:xfrm>
            <a:off x="621516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  <p:custDataLst>
              <p:tags r:id="rId5"/>
            </p:custDataLst>
          </p:nvPr>
        </p:nvSpPr>
        <p:spPr>
          <a:xfrm>
            <a:off x="621516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6255465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23807579"/>
      </p:ext>
    </p:extLst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0024" y="30216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620024" y="477216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 hasCustomPrompt="1"/>
            <p:custDataLst>
              <p:tags r:id="rId3"/>
            </p:custDataLst>
          </p:nvPr>
        </p:nvSpPr>
        <p:spPr>
          <a:xfrm>
            <a:off x="554077" y="1161623"/>
            <a:ext cx="5464440" cy="417717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  <p:custDataLst>
              <p:tags r:id="rId4"/>
            </p:custDataLst>
          </p:nvPr>
        </p:nvSpPr>
        <p:spPr>
          <a:xfrm>
            <a:off x="554077" y="1579340"/>
            <a:ext cx="5464440" cy="2125060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  <p:custDataLst>
              <p:tags r:id="rId5"/>
            </p:custDataLst>
          </p:nvPr>
        </p:nvSpPr>
        <p:spPr>
          <a:xfrm>
            <a:off x="6170307" y="1152150"/>
            <a:ext cx="5464440" cy="417717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2" hasCustomPrompt="1"/>
            <p:custDataLst>
              <p:tags r:id="rId6"/>
            </p:custDataLst>
          </p:nvPr>
        </p:nvSpPr>
        <p:spPr>
          <a:xfrm>
            <a:off x="6170307" y="1569867"/>
            <a:ext cx="5464440" cy="2125060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  <p:custDataLst>
              <p:tags r:id="rId7"/>
            </p:custDataLst>
          </p:nvPr>
        </p:nvSpPr>
        <p:spPr>
          <a:xfrm>
            <a:off x="554077" y="3808475"/>
            <a:ext cx="5464440" cy="417717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4" hasCustomPrompt="1"/>
            <p:custDataLst>
              <p:tags r:id="rId8"/>
            </p:custDataLst>
          </p:nvPr>
        </p:nvSpPr>
        <p:spPr>
          <a:xfrm>
            <a:off x="554077" y="4226192"/>
            <a:ext cx="5464440" cy="2125060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5" hasCustomPrompt="1"/>
            <p:custDataLst>
              <p:tags r:id="rId9"/>
            </p:custDataLst>
          </p:nvPr>
        </p:nvSpPr>
        <p:spPr>
          <a:xfrm>
            <a:off x="6170307" y="3799002"/>
            <a:ext cx="5464440" cy="417717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26" hasCustomPrompt="1"/>
            <p:custDataLst>
              <p:tags r:id="rId10"/>
            </p:custDataLst>
          </p:nvPr>
        </p:nvSpPr>
        <p:spPr>
          <a:xfrm>
            <a:off x="6170307" y="4216719"/>
            <a:ext cx="5464440" cy="2125060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02627807"/>
      </p:ext>
    </p:extLst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0024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23765023"/>
      </p:ext>
    </p:extLst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0024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56338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69257956"/>
      </p:ext>
    </p:extLst>
  </p:cSld>
  <p:clrMapOvr>
    <a:masterClrMapping/>
  </p:clrMapOvr>
  <p:transition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  <p:custDataLst>
              <p:tags r:id="rId1"/>
            </p:custDataLst>
          </p:nvPr>
        </p:nvSpPr>
        <p:spPr>
          <a:xfrm>
            <a:off x="620713" y="1325563"/>
            <a:ext cx="10944225" cy="47323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88434"/>
      </p:ext>
    </p:extLst>
  </p:cSld>
  <p:clrMapOvr>
    <a:masterClrMapping/>
  </p:clrMapOvr>
  <p:transition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cap="all" baseline="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23980599"/>
      </p:ext>
    </p:extLst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black">
          <a:xfrm>
            <a:off x="1" y="719935"/>
            <a:ext cx="8893030" cy="369332"/>
          </a:xfrm>
          <a:prstGeom prst="rect">
            <a:avLst/>
          </a:prstGeom>
          <a:solidFill>
            <a:srgbClr val="0B1624"/>
          </a:solidFill>
          <a:ln w="9525">
            <a:noFill/>
            <a:miter lim="800000"/>
          </a:ln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374370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64333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  <p:custDataLst>
              <p:tags r:id="rId1"/>
            </p:custDataLst>
          </p:nvPr>
        </p:nvSpPr>
        <p:spPr/>
        <p:txBody>
          <a:bodyPr/>
          <a:lstStyle/>
          <a:p>
            <a:fld id="{07B36F4B-EC00-4184-8E81-DFFBCE7F1E62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  <p:custDataLst>
              <p:tags r:id="rId3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4924"/>
            <a:ext cx="12188825" cy="5933758"/>
          </a:xfrm>
          <a:prstGeom prst="rect">
            <a:avLst/>
          </a:prstGeom>
        </p:spPr>
      </p:pic>
      <p:pic>
        <p:nvPicPr>
          <p:cNvPr id="7" name="Picture 6" descr="ttl slide image_bus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9547"/>
            <a:ext cx="12195216" cy="4772479"/>
          </a:xfrm>
          <a:prstGeom prst="rect">
            <a:avLst/>
          </a:prstGeom>
        </p:spPr>
      </p:pic>
      <p:pic>
        <p:nvPicPr>
          <p:cNvPr id="4" name="Picture 3" descr="title slide hdr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9" t="14606" r="2269"/>
          <a:stretch>
            <a:fillRect/>
          </a:stretch>
        </p:blipFill>
        <p:spPr>
          <a:xfrm>
            <a:off x="0" y="0"/>
            <a:ext cx="12202708" cy="1286261"/>
          </a:xfrm>
          <a:prstGeom prst="rect">
            <a:avLst/>
          </a:prstGeom>
        </p:spPr>
      </p:pic>
      <p:sp>
        <p:nvSpPr>
          <p:cNvPr id="699416" name="Rectangle 24"/>
          <p:cNvSpPr>
            <a:spLocks noGrp="1" noChangeArrowheads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20024" y="50013"/>
            <a:ext cx="10567185" cy="460546"/>
          </a:xfrm>
          <a:prstGeom prst="rect">
            <a:avLst/>
          </a:prstGeom>
        </p:spPr>
        <p:txBody>
          <a:bodyPr lIns="0" rIns="91440" anchor="b" anchorCtr="0">
            <a:noAutofit/>
          </a:bodyPr>
          <a:lstStyle>
            <a:lvl1pPr algn="l">
              <a:lnSpc>
                <a:spcPct val="90000"/>
              </a:lnSpc>
              <a:defRPr sz="2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en-US"/>
              <a:t>TITLE OF PRESENTATION</a:t>
            </a:r>
          </a:p>
        </p:txBody>
      </p:sp>
      <p:sp>
        <p:nvSpPr>
          <p:cNvPr id="699417" name="Rectangle 25"/>
          <p:cNvSpPr>
            <a:spLocks noGrp="1" noChangeArrowheads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620024" y="534956"/>
            <a:ext cx="10567185" cy="430972"/>
          </a:xfrm>
        </p:spPr>
        <p:txBody>
          <a:bodyPr wrap="square" tIns="0" rIns="91440" anchor="t" anchorCtr="0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ebdings" pitchFamily="18" charset="2"/>
              <a:buNone/>
              <a:defRPr lang="en-US" altLang="en-US" sz="2100" b="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altLang="en-US"/>
              <a:t>SUBTITLE OF PRESENTATION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626180" y="6085325"/>
            <a:ext cx="3494962" cy="607159"/>
          </a:xfrm>
        </p:spPr>
        <p:txBody>
          <a:bodyPr/>
          <a:lstStyle>
            <a:lvl1pPr marL="0" indent="0">
              <a:buNone/>
              <a:defRPr sz="1800" b="1"/>
            </a:lvl1pPr>
            <a:lvl2pPr marL="315912" indent="0">
              <a:buNone/>
              <a:defRPr/>
            </a:lvl2pPr>
            <a:lvl3pPr marL="555625" indent="0">
              <a:buNone/>
              <a:defRPr/>
            </a:lvl3pPr>
            <a:lvl4pPr marL="1826365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  <p:custDataLst>
              <p:tags r:id="rId7"/>
            </p:custDataLst>
          </p:nvPr>
        </p:nvSpPr>
        <p:spPr>
          <a:xfrm>
            <a:off x="625475" y="5757920"/>
            <a:ext cx="3495675" cy="303213"/>
          </a:xfrm>
        </p:spPr>
        <p:txBody>
          <a:bodyPr anchor="b"/>
          <a:lstStyle>
            <a:lvl1pPr marL="0" indent="0">
              <a:buNone/>
              <a:defRPr sz="11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600"/>
            </a:lvl4pPr>
            <a:lvl5pPr marL="2437973" indent="0">
              <a:buNone/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  <p:custDataLst>
              <p:tags r:id="rId8"/>
            </p:custDataLst>
          </p:nvPr>
        </p:nvSpPr>
        <p:spPr>
          <a:xfrm>
            <a:off x="4348827" y="6084888"/>
            <a:ext cx="1739236" cy="608012"/>
          </a:xfrm>
        </p:spPr>
        <p:txBody>
          <a:bodyPr/>
          <a:lstStyle>
            <a:lvl1pPr marL="0" indent="0" algn="r">
              <a:buNone/>
              <a:defRPr sz="10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200"/>
            </a:lvl4pPr>
            <a:lvl5pPr marL="2437973" indent="0">
              <a:buNone/>
              <a:defRPr sz="12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10093205"/>
      </p:ext>
    </p:extLst>
  </p:cSld>
  <p:clrMapOvr>
    <a:masterClrMapping/>
  </p:clrMapOvr>
  <p:transition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20024" y="1000360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620024" y="1452224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Rectangle 7"/>
          <p:cNvSpPr/>
          <p:nvPr userDrawn="1">
            <p:custDataLst>
              <p:tags r:id="rId6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8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8" name="Rectangle 7"/>
          <p:cNvSpPr/>
          <p:nvPr userDrawn="1">
            <p:custDataLst>
              <p:tags r:id="rId4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6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 userDrawn="1">
            <p:custDataLst>
              <p:tags r:id="rId7"/>
            </p:custDataLst>
          </p:nvPr>
        </p:nvSpPr>
        <p:spPr>
          <a:xfrm>
            <a:off x="620024" y="263551"/>
            <a:ext cx="1830575" cy="374461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lvl="0"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049436113"/>
      </p:ext>
    </p:extLst>
  </p:cSld>
  <p:clrMapOvr>
    <a:masterClrMapping/>
  </p:clrMapOvr>
  <p:transition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9936"/>
      </p:ext>
    </p:extLst>
  </p:cSld>
  <p:clrMapOvr>
    <a:masterClrMapping/>
  </p:clrMapOvr>
  <p:transition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231480"/>
            <a:ext cx="8434293" cy="450686"/>
          </a:xfrm>
          <a:prstGeom prst="rect">
            <a:avLst/>
          </a:prstGeom>
        </p:spPr>
        <p:txBody>
          <a:bodyPr vert="horz" lIns="0" tIns="0" rIns="91440" bIns="0" rtlCol="0" anchor="ctr" anchorCtr="0">
            <a:noAutofit/>
          </a:bodyPr>
          <a:lstStyle/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80028447"/>
      </p:ext>
    </p:extLst>
  </p:cSld>
  <p:clrMapOvr>
    <a:masterClrMapping/>
  </p:clrMapOvr>
  <p:transition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s_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4500618" y="1325564"/>
            <a:ext cx="7073845" cy="4732336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620024" y="1325564"/>
            <a:ext cx="3653383" cy="473233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35922553"/>
      </p:ext>
    </p:extLst>
  </p:cSld>
  <p:clrMapOvr>
    <a:masterClrMapping/>
  </p:clrMapOvr>
  <p:transition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s_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921080" y="1325564"/>
            <a:ext cx="3653383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17538" y="1325564"/>
            <a:ext cx="707384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10412425"/>
      </p:ext>
    </p:extLst>
  </p:cSld>
  <p:clrMapOvr>
    <a:masterClrMapping/>
  </p:clrMapOvr>
  <p:transition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  <p:custDataLst>
              <p:tags r:id="rId4"/>
            </p:custDataLst>
          </p:nvPr>
        </p:nvSpPr>
        <p:spPr>
          <a:xfrm>
            <a:off x="621516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1793684"/>
      </p:ext>
    </p:extLst>
  </p:cSld>
  <p:clrMapOvr>
    <a:masterClrMapping/>
  </p:clrMapOvr>
  <p:transition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  <p:custDataLst>
              <p:tags r:id="rId4"/>
            </p:custDataLst>
          </p:nvPr>
        </p:nvSpPr>
        <p:spPr>
          <a:xfrm>
            <a:off x="621516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  <p:custDataLst>
              <p:tags r:id="rId5"/>
            </p:custDataLst>
          </p:nvPr>
        </p:nvSpPr>
        <p:spPr>
          <a:xfrm>
            <a:off x="621516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255465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807579"/>
      </p:ext>
    </p:extLst>
  </p:cSld>
  <p:clrMapOvr>
    <a:masterClrMapping/>
  </p:clrMapOvr>
  <p:transition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0024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2376502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  <p:custDataLst>
              <p:tags r:id="rId4"/>
            </p:custDataLst>
          </p:nvPr>
        </p:nvSpPr>
        <p:spPr/>
        <p:txBody>
          <a:bodyPr/>
          <a:lstStyle/>
          <a:p>
            <a:fld id="{1F735B72-69CE-48CD-9336-E185D5F1F7EF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0024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56338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69257956"/>
      </p:ext>
    </p:extLst>
  </p:cSld>
  <p:clrMapOvr>
    <a:masterClrMapping/>
  </p:clrMapOvr>
  <p:transition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  <p:custDataLst>
              <p:tags r:id="rId1"/>
            </p:custDataLst>
          </p:nvPr>
        </p:nvSpPr>
        <p:spPr>
          <a:xfrm>
            <a:off x="620713" y="1325563"/>
            <a:ext cx="10944225" cy="47323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88434"/>
      </p:ext>
    </p:extLst>
  </p:cSld>
  <p:clrMapOvr>
    <a:masterClrMapping/>
  </p:clrMapOvr>
  <p:transition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0599"/>
      </p:ext>
    </p:extLst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65659447"/>
      </p:ext>
    </p:extLst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  <p:custDataLst>
              <p:tags r:id="rId2"/>
            </p:custDataLst>
          </p:nvPr>
        </p:nvSpPr>
        <p:spPr>
          <a:xfrm>
            <a:off x="621516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7228517"/>
      </p:ext>
    </p:extLst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ls_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21080" y="1325564"/>
            <a:ext cx="3653383" cy="473233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7538" y="1325564"/>
            <a:ext cx="707384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 hasCustomPrompt="1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55812065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7712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r="1123"/>
          <a:stretch>
            <a:fillRect/>
          </a:stretch>
        </p:blipFill>
        <p:spPr>
          <a:xfrm>
            <a:off x="0" y="954924"/>
            <a:ext cx="12188825" cy="5933758"/>
          </a:xfrm>
          <a:prstGeom prst="rect">
            <a:avLst/>
          </a:prstGeom>
        </p:spPr>
      </p:pic>
      <p:pic>
        <p:nvPicPr>
          <p:cNvPr id="7" name="Picture 6" descr="ttl slide image_bus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9547"/>
            <a:ext cx="12195216" cy="4772479"/>
          </a:xfrm>
          <a:prstGeom prst="rect">
            <a:avLst/>
          </a:prstGeom>
        </p:spPr>
      </p:pic>
      <p:pic>
        <p:nvPicPr>
          <p:cNvPr id="4" name="Picture 3" descr="title slide hdr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14606" r="2269"/>
          <a:stretch>
            <a:fillRect/>
          </a:stretch>
        </p:blipFill>
        <p:spPr>
          <a:xfrm>
            <a:off x="0" y="0"/>
            <a:ext cx="12202708" cy="1286261"/>
          </a:xfrm>
          <a:prstGeom prst="rect">
            <a:avLst/>
          </a:prstGeom>
        </p:spPr>
      </p:pic>
      <p:sp>
        <p:nvSpPr>
          <p:cNvPr id="699416" name="Rectangle 24"/>
          <p:cNvSpPr>
            <a:spLocks noGrp="1" noChangeArrowheads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20024" y="50013"/>
            <a:ext cx="10567185" cy="460546"/>
          </a:xfrm>
          <a:prstGeom prst="rect">
            <a:avLst/>
          </a:prstGeom>
        </p:spPr>
        <p:txBody>
          <a:bodyPr lIns="0" rIns="91440" anchor="b" anchorCtr="0">
            <a:noAutofit/>
          </a:bodyPr>
          <a:lstStyle>
            <a:lvl1pPr algn="l">
              <a:lnSpc>
                <a:spcPct val="90000"/>
              </a:lnSpc>
              <a:defRPr sz="2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en-US"/>
              <a:t>TITLE OF PRESENTATION</a:t>
            </a:r>
          </a:p>
        </p:txBody>
      </p:sp>
      <p:sp>
        <p:nvSpPr>
          <p:cNvPr id="699417" name="Rectangle 25"/>
          <p:cNvSpPr>
            <a:spLocks noGrp="1" noChangeArrowheads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620024" y="534956"/>
            <a:ext cx="10567185" cy="430972"/>
          </a:xfrm>
        </p:spPr>
        <p:txBody>
          <a:bodyPr wrap="square" tIns="0" rIns="91440" anchor="t" anchorCtr="0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ebdings" pitchFamily="18" charset="2"/>
              <a:buNone/>
              <a:defRPr lang="en-US" altLang="en-US" sz="2100" b="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altLang="en-US"/>
              <a:t>SUBTITLE OF PRESENTATION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626180" y="6085325"/>
            <a:ext cx="3494962" cy="607159"/>
          </a:xfrm>
        </p:spPr>
        <p:txBody>
          <a:bodyPr/>
          <a:lstStyle>
            <a:lvl1pPr marL="0" indent="0">
              <a:buNone/>
              <a:defRPr sz="1800" b="1"/>
            </a:lvl1pPr>
            <a:lvl2pPr marL="315912" indent="0">
              <a:buNone/>
              <a:defRPr/>
            </a:lvl2pPr>
            <a:lvl3pPr marL="555625" indent="0">
              <a:buNone/>
              <a:defRPr/>
            </a:lvl3pPr>
            <a:lvl4pPr marL="1826365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  <p:custDataLst>
              <p:tags r:id="rId7"/>
            </p:custDataLst>
          </p:nvPr>
        </p:nvSpPr>
        <p:spPr>
          <a:xfrm>
            <a:off x="625475" y="5757920"/>
            <a:ext cx="3495675" cy="303213"/>
          </a:xfrm>
        </p:spPr>
        <p:txBody>
          <a:bodyPr anchor="b"/>
          <a:lstStyle>
            <a:lvl1pPr marL="0" indent="0">
              <a:buNone/>
              <a:defRPr sz="11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600"/>
            </a:lvl4pPr>
            <a:lvl5pPr marL="2437973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  <p:custDataLst>
              <p:tags r:id="rId8"/>
            </p:custDataLst>
          </p:nvPr>
        </p:nvSpPr>
        <p:spPr>
          <a:xfrm>
            <a:off x="4348827" y="6084888"/>
            <a:ext cx="1739236" cy="608012"/>
          </a:xfrm>
        </p:spPr>
        <p:txBody>
          <a:bodyPr/>
          <a:lstStyle>
            <a:lvl1pPr marL="0" indent="0" algn="r">
              <a:buNone/>
              <a:defRPr sz="1000"/>
            </a:lvl1pPr>
            <a:lvl2pPr marL="315912" indent="0">
              <a:buNone/>
              <a:defRPr sz="1200"/>
            </a:lvl2pPr>
            <a:lvl3pPr marL="555625" indent="0">
              <a:buNone/>
              <a:defRPr sz="1200"/>
            </a:lvl3pPr>
            <a:lvl4pPr marL="1826365" indent="0">
              <a:buNone/>
              <a:defRPr sz="1200"/>
            </a:lvl4pPr>
            <a:lvl5pPr marL="2437973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093205"/>
      </p:ext>
    </p:extLst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603" r="2195" b="2156"/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20024" y="1000360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620024" y="1452224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>
            <p:custDataLst>
              <p:tags r:id="rId6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8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slide footer_proterra.pn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603" r="2195" b="2156"/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6" cy="6489215"/>
          </a:xfrm>
          <a:prstGeom prst="rect">
            <a:avLst/>
          </a:prstGeom>
        </p:spPr>
      </p:pic>
      <p:pic>
        <p:nvPicPr>
          <p:cNvPr id="9" name="Picture 8" descr="title slide hdr shdw_proterra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8" name="Rectangle 7"/>
          <p:cNvSpPr/>
          <p:nvPr userDrawn="1">
            <p:custDataLst>
              <p:tags r:id="rId4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rgbClr val="62A745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Picture 11" descr="PROTERRA_HEX LOGO_WHITE.eps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6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 userDrawn="1">
            <p:custDataLst>
              <p:tags r:id="rId7"/>
            </p:custDataLst>
          </p:nvPr>
        </p:nvSpPr>
        <p:spPr>
          <a:xfrm>
            <a:off x="620024" y="1076585"/>
            <a:ext cx="1830575" cy="374461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defPPr>
              <a:defRPr lang="en-US"/>
            </a:defPPr>
          </a:lstStyle>
          <a:p>
            <a:pPr lvl="0"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049436113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  <p:custDataLst>
              <p:tags r:id="rId4"/>
            </p:custDataLst>
          </p:nvPr>
        </p:nvSpPr>
        <p:spPr/>
        <p:txBody>
          <a:bodyPr/>
          <a:lstStyle/>
          <a:p>
            <a:fld id="{18A571EF-03CA-44D0-BA98-5112F8965A6D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0024" y="1325564"/>
            <a:ext cx="10954440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1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9936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s_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4500618" y="1325564"/>
            <a:ext cx="7073845" cy="4732336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0024" y="1325564"/>
            <a:ext cx="3653383" cy="473233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922553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s_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921080" y="1325564"/>
            <a:ext cx="3653383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17538" y="1325564"/>
            <a:ext cx="707384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10412425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  <p:custDataLst>
              <p:tags r:id="rId4"/>
            </p:custDataLst>
          </p:nvPr>
        </p:nvSpPr>
        <p:spPr>
          <a:xfrm>
            <a:off x="621516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1793684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  <p:custDataLst>
              <p:tags r:id="rId4"/>
            </p:custDataLst>
          </p:nvPr>
        </p:nvSpPr>
        <p:spPr>
          <a:xfrm>
            <a:off x="621516" y="1835204"/>
            <a:ext cx="5318998" cy="4222695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  <p:custDataLst>
              <p:tags r:id="rId5"/>
            </p:custDataLst>
          </p:nvPr>
        </p:nvSpPr>
        <p:spPr>
          <a:xfrm>
            <a:off x="621516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255465" y="1325563"/>
            <a:ext cx="5318998" cy="509641"/>
          </a:xfrm>
        </p:spPr>
        <p:txBody>
          <a:bodyPr bIns="45720" anchor="b" anchorCtr="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807579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5465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0024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23765023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0024" y="1325564"/>
            <a:ext cx="5318998" cy="4732336"/>
          </a:xfr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256338" y="1325564"/>
            <a:ext cx="5318125" cy="4732336"/>
          </a:xfrm>
          <a:solidFill>
            <a:srgbClr val="DBDE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69257956"/>
      </p:ext>
    </p:extLst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  <p:custDataLst>
              <p:tags r:id="rId1"/>
            </p:custDataLst>
          </p:nvPr>
        </p:nvSpPr>
        <p:spPr>
          <a:xfrm>
            <a:off x="620713" y="1325563"/>
            <a:ext cx="10944225" cy="47323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620023" y="6099675"/>
            <a:ext cx="10944963" cy="365125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defPPr>
              <a:defRPr lang="en-US"/>
            </a:defPPr>
            <a:lvl1pPr marL="0" algn="l" defTabSz="914400" rtl="0" eaLnBrk="1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1000" kern="1200">
                <a:solidFill>
                  <a:srgbClr val="4F57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88434"/>
      </p:ext>
    </p:extLst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0024" y="6137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620024" y="458001"/>
            <a:ext cx="8434293" cy="450850"/>
          </a:xfrm>
        </p:spPr>
        <p:txBody>
          <a:bodyPr vert="horz" lIns="0" tIns="0" rIns="91440" bIns="0" rtlCol="0" anchor="t" anchorCtr="0">
            <a:noAutofit/>
          </a:bodyPr>
          <a:lstStyle>
            <a:lvl1pPr marL="0" indent="0">
              <a:buNone/>
              <a:defRPr lang="en-US" altLang="en-US" b="0" kern="1200" smtClean="0">
                <a:solidFill>
                  <a:srgbClr val="FFFFF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Clr>
                <a:schemeClr val="tx2"/>
              </a:buClr>
              <a:buFont typeface="Arial" pitchFamily="34" charset="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0599"/>
      </p:ext>
    </p:extLst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3969" cy="6858000"/>
          </a:xfrm>
          <a:prstGeom prst="rect">
            <a:avLst/>
          </a:prstGeom>
        </p:spPr>
      </p:pic>
      <p:sp>
        <p:nvSpPr>
          <p:cNvPr id="7" name="Title 20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0" y="1302784"/>
            <a:ext cx="8638043" cy="33855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>
              <a:tabLst>
                <a:tab pos="45720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 sz="2000">
                <a:latin typeface="Gotham Book" charset="0"/>
                <a:ea typeface="Gotham Book" charset="0"/>
                <a:cs typeface="Gotham Book" charset="0"/>
              </a:rPr>
              <a:t> 	</a:t>
            </a:r>
            <a:r>
              <a:rPr lang="en-US" sz="1800">
                <a:latin typeface="Gotham Book" charset="0"/>
                <a:ea typeface="Gotham Book" charset="0"/>
                <a:cs typeface="Gotham Book" charset="0"/>
              </a:rPr>
              <a:t>TITLE</a:t>
            </a:r>
          </a:p>
        </p:txBody>
      </p:sp>
      <p:sp>
        <p:nvSpPr>
          <p:cNvPr id="9" name="Subtitle 4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7867133" y="2363683"/>
            <a:ext cx="4321692" cy="8408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>
                <a:latin typeface="Gotham Book" charset="0"/>
                <a:ea typeface="Gotham Book" charset="0"/>
                <a:cs typeface="Gotham Book" charset="0"/>
              </a:rPr>
              <a:t>Presentation to XX Transit Agency</a:t>
            </a:r>
          </a:p>
        </p:txBody>
      </p:sp>
      <p:cxnSp>
        <p:nvCxnSpPr>
          <p:cNvPr id="10" name="Straight Connector 9"/>
          <p:cNvCxnSpPr/>
          <p:nvPr userDrawn="1">
            <p:custDataLst>
              <p:tags r:id="rId4"/>
            </p:custDataLst>
          </p:nvPr>
        </p:nvCxnSpPr>
        <p:spPr bwMode="auto">
          <a:xfrm flipH="1">
            <a:off x="8798373" y="1302785"/>
            <a:ext cx="14008" cy="904389"/>
          </a:xfrm>
          <a:prstGeom prst="line">
            <a:avLst/>
          </a:prstGeom>
          <a:noFill/>
          <a:ln w="12700" cap="rnd" cmpd="sng" algn="ctr">
            <a:solidFill>
              <a:schemeClr val="tx1"/>
            </a:solidFill>
            <a:prstDash val="sysDot"/>
            <a:round/>
            <a:headEnd type="none" w="med" len="med"/>
            <a:tailEnd type="oval" w="sm" len="sm"/>
          </a:ln>
          <a:effectLst/>
        </p:spPr>
      </p:cxnSp>
      <p:pic>
        <p:nvPicPr>
          <p:cNvPr id="12" name="Picture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03" y="5621790"/>
            <a:ext cx="3265237" cy="9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176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6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71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6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74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69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22" Type="http://schemas.openxmlformats.org/officeDocument/2006/relationships/tags" Target="../tags/tag72.xml"/><Relationship Id="rId27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134.xml"/><Relationship Id="rId26" Type="http://schemas.openxmlformats.org/officeDocument/2006/relationships/tags" Target="../tags/tag142.xml"/><Relationship Id="rId3" Type="http://schemas.openxmlformats.org/officeDocument/2006/relationships/slideLayout" Target="../slideLayouts/slideLayout27.xml"/><Relationship Id="rId21" Type="http://schemas.openxmlformats.org/officeDocument/2006/relationships/tags" Target="../tags/tag13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5" Type="http://schemas.openxmlformats.org/officeDocument/2006/relationships/tags" Target="../tags/tag1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ags" Target="../tags/tag136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ags" Target="../tags/tag140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ags" Target="../tags/tag139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19" Type="http://schemas.openxmlformats.org/officeDocument/2006/relationships/tags" Target="../tags/tag13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ags" Target="../tags/tag138.xml"/><Relationship Id="rId27" Type="http://schemas.openxmlformats.org/officeDocument/2006/relationships/tags" Target="../tags/tag143.xml"/><Relationship Id="rId30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ags" Target="../tags/tag21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21" Type="http://schemas.openxmlformats.org/officeDocument/2006/relationships/tags" Target="../tags/tag218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ags" Target="../tags/tag214.xml"/><Relationship Id="rId25" Type="http://schemas.openxmlformats.org/officeDocument/2006/relationships/tags" Target="../tags/tag222.xml"/><Relationship Id="rId2" Type="http://schemas.openxmlformats.org/officeDocument/2006/relationships/slideLayout" Target="../slideLayouts/slideLayout42.xml"/><Relationship Id="rId16" Type="http://schemas.openxmlformats.org/officeDocument/2006/relationships/tags" Target="../tags/tag213.xml"/><Relationship Id="rId20" Type="http://schemas.openxmlformats.org/officeDocument/2006/relationships/tags" Target="../tags/tag217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ags" Target="../tags/tag22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23" Type="http://schemas.openxmlformats.org/officeDocument/2006/relationships/tags" Target="../tags/tag220.xml"/><Relationship Id="rId28" Type="http://schemas.openxmlformats.org/officeDocument/2006/relationships/image" Target="../media/image3.emf"/><Relationship Id="rId10" Type="http://schemas.openxmlformats.org/officeDocument/2006/relationships/slideLayout" Target="../slideLayouts/slideLayout50.xml"/><Relationship Id="rId19" Type="http://schemas.openxmlformats.org/officeDocument/2006/relationships/tags" Target="../tags/tag216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ags" Target="../tags/tag219.xml"/><Relationship Id="rId27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ags" Target="../tags/tag289.xml"/><Relationship Id="rId26" Type="http://schemas.openxmlformats.org/officeDocument/2006/relationships/tags" Target="../tags/tag297.xml"/><Relationship Id="rId3" Type="http://schemas.openxmlformats.org/officeDocument/2006/relationships/slideLayout" Target="../slideLayouts/slideLayout57.xml"/><Relationship Id="rId21" Type="http://schemas.openxmlformats.org/officeDocument/2006/relationships/tags" Target="../tags/tag292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ags" Target="../tags/tag288.xml"/><Relationship Id="rId25" Type="http://schemas.openxmlformats.org/officeDocument/2006/relationships/tags" Target="../tags/tag29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5.xml"/><Relationship Id="rId20" Type="http://schemas.openxmlformats.org/officeDocument/2006/relationships/tags" Target="../tags/tag291.xml"/><Relationship Id="rId29" Type="http://schemas.openxmlformats.org/officeDocument/2006/relationships/image" Target="../media/image3.emf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tags" Target="../tags/tag29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tags" Target="../tags/tag29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64.xml"/><Relationship Id="rId19" Type="http://schemas.openxmlformats.org/officeDocument/2006/relationships/tags" Target="../tags/tag290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ags" Target="../tags/tag293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6.xml"/><Relationship Id="rId26" Type="http://schemas.openxmlformats.org/officeDocument/2006/relationships/tags" Target="../tags/tag376.xml"/><Relationship Id="rId3" Type="http://schemas.openxmlformats.org/officeDocument/2006/relationships/slideLayout" Target="../slideLayouts/slideLayout72.xml"/><Relationship Id="rId21" Type="http://schemas.openxmlformats.org/officeDocument/2006/relationships/tags" Target="../tags/tag371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tags" Target="../tags/tag375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tags" Target="../tags/tag37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tags" Target="../tags/tag374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tags" Target="../tags/tag373.xml"/><Relationship Id="rId28" Type="http://schemas.openxmlformats.org/officeDocument/2006/relationships/tags" Target="../tags/tag378.xml"/><Relationship Id="rId10" Type="http://schemas.openxmlformats.org/officeDocument/2006/relationships/slideLayout" Target="../slideLayouts/slideLayout79.xml"/><Relationship Id="rId19" Type="http://schemas.openxmlformats.org/officeDocument/2006/relationships/tags" Target="../tags/tag369.xml"/><Relationship Id="rId31" Type="http://schemas.openxmlformats.org/officeDocument/2006/relationships/image" Target="../media/image3.emf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tags" Target="../tags/tag372.xml"/><Relationship Id="rId27" Type="http://schemas.openxmlformats.org/officeDocument/2006/relationships/tags" Target="../tags/tag377.xml"/><Relationship Id="rId30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ags" Target="../tags/tag444.xml"/><Relationship Id="rId26" Type="http://schemas.openxmlformats.org/officeDocument/2006/relationships/tags" Target="../tags/tag452.xml"/><Relationship Id="rId3" Type="http://schemas.openxmlformats.org/officeDocument/2006/relationships/slideLayout" Target="../slideLayouts/slideLayout89.xml"/><Relationship Id="rId21" Type="http://schemas.openxmlformats.org/officeDocument/2006/relationships/tags" Target="../tags/tag44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theme" Target="../theme/theme7.xml"/><Relationship Id="rId25" Type="http://schemas.openxmlformats.org/officeDocument/2006/relationships/tags" Target="../tags/tag45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tags" Target="../tags/tag446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tags" Target="../tags/tag45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tags" Target="../tags/tag449.xml"/><Relationship Id="rId28" Type="http://schemas.openxmlformats.org/officeDocument/2006/relationships/image" Target="../media/image10.png"/><Relationship Id="rId10" Type="http://schemas.openxmlformats.org/officeDocument/2006/relationships/slideLayout" Target="../slideLayouts/slideLayout96.xml"/><Relationship Id="rId19" Type="http://schemas.openxmlformats.org/officeDocument/2006/relationships/tags" Target="../tags/tag44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tags" Target="../tags/tag448.xml"/><Relationship Id="rId27" Type="http://schemas.openxmlformats.org/officeDocument/2006/relationships/tags" Target="../tags/tag453.xml"/><Relationship Id="rId30" Type="http://schemas.openxmlformats.org/officeDocument/2006/relationships/image" Target="../media/image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footer_proterra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16"/>
            </p:custDataLst>
          </p:nvPr>
        </p:nvSpPr>
        <p:spPr>
          <a:xfrm>
            <a:off x="11507780" y="6585474"/>
            <a:ext cx="57207" cy="1220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r">
              <a:spcBef>
                <a:spcPts val="800"/>
              </a:spcBef>
            </a:pPr>
            <a:fld id="{F9DFE45C-D317-4154-9511-C5EE9DA734FE}" type="slidenum">
              <a:rPr lang="en-US" sz="800" smtClean="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ts val="800"/>
                </a:spcBef>
              </a:pPr>
              <a:t>‹#›</a:t>
            </a:fld>
            <a:endParaRPr lang="en-US" sz="8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title slide hdr shdw_proterra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620024" y="1333653"/>
            <a:ext cx="10954440" cy="4746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Box 9"/>
          <p:cNvSpPr txBox="1"/>
          <p:nvPr>
            <p:custDataLst>
              <p:tags r:id="rId19"/>
            </p:custDataLst>
          </p:nvPr>
        </p:nvSpPr>
        <p:spPr>
          <a:xfrm>
            <a:off x="7805196" y="6595599"/>
            <a:ext cx="1198172" cy="9153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r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CONFIDENTIAL &amp; PROPRIETARY</a:t>
            </a:r>
          </a:p>
        </p:txBody>
      </p:sp>
      <p:sp>
        <p:nvSpPr>
          <p:cNvPr id="15" name="TextBox 14"/>
          <p:cNvSpPr txBox="1"/>
          <p:nvPr>
            <p:custDataLst>
              <p:tags r:id="rId20"/>
            </p:custDataLst>
          </p:nvPr>
        </p:nvSpPr>
        <p:spPr>
          <a:xfrm>
            <a:off x="9161081" y="6595198"/>
            <a:ext cx="698909" cy="923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l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PROTERRA ©2019 </a:t>
            </a:r>
          </a:p>
        </p:txBody>
      </p:sp>
      <p:sp>
        <p:nvSpPr>
          <p:cNvPr id="12" name="Rectangle 11"/>
          <p:cNvSpPr/>
          <p:nvPr>
            <p:custDataLst>
              <p:tags r:id="rId21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chemeClr val="tx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20024" y="1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PROTERRA_HEX LOGO_WHITE.eps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7" name="Straight Connector 6"/>
          <p:cNvCxnSpPr/>
          <p:nvPr>
            <p:custDataLst>
              <p:tags r:id="rId24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729" r:id="rId5"/>
    <p:sldLayoutId id="214748373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8" r:id="rId13"/>
  </p:sldLayoutIdLst>
  <p:transition>
    <p:wipe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pitchFamily="34" charset="0"/>
        <a:defRPr lang="en-US" altLang="en-US" sz="20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5pPr>
      <a:lvl6pPr marL="6094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6pPr>
      <a:lvl7pPr marL="12189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7pPr>
      <a:lvl8pPr marL="1828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8pPr>
      <a:lvl9pPr marL="24379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2400"/>
        </a:spcBef>
        <a:spcAft>
          <a:spcPct val="0"/>
        </a:spcAft>
        <a:buClr>
          <a:schemeClr val="tx2"/>
        </a:buClr>
        <a:buSzPct val="90000"/>
        <a:buFont typeface="Arial" pitchFamily="34" charset="0"/>
        <a:buChar char="•"/>
        <a:defRPr sz="2000" b="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0375" indent="-1444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Tx/>
        <a:buFont typeface="Calibri" pitchFamily="34" charset="0"/>
        <a:buChar char="-"/>
        <a:defRPr sz="1800" b="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684213" indent="-128588" algn="l" defTabSz="912813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Calibri" pitchFamily="34" charset="0"/>
        <a:buChar char="-"/>
        <a:defRPr sz="1600" b="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2279252" indent="-452887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4pPr>
      <a:lvl5pPr marL="289932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5pPr>
      <a:lvl6pPr marL="350881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6pPr>
      <a:lvl7pPr marL="4118313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7pPr>
      <a:lvl8pPr marL="472780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8pPr>
      <a:lvl9pPr marL="533729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footer_proterra.pn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19"/>
            </p:custDataLst>
          </p:nvPr>
        </p:nvSpPr>
        <p:spPr>
          <a:xfrm>
            <a:off x="11507780" y="6585474"/>
            <a:ext cx="57207" cy="1220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r">
              <a:spcBef>
                <a:spcPts val="800"/>
              </a:spcBef>
            </a:pPr>
            <a:fld id="{F9DFE45C-D317-4154-9511-C5EE9DA734FE}" type="slidenum">
              <a:rPr lang="en-US" sz="800" smtClean="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ts val="800"/>
                </a:spcBef>
              </a:pPr>
              <a:t>‹#›</a:t>
            </a:fld>
            <a:endParaRPr lang="en-US" sz="8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title slide hdr shdw_proterra.png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9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21"/>
            </p:custDataLst>
          </p:nvPr>
        </p:nvSpPr>
        <p:spPr bwMode="auto">
          <a:xfrm>
            <a:off x="620024" y="1333653"/>
            <a:ext cx="10954440" cy="4746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Box 9"/>
          <p:cNvSpPr txBox="1"/>
          <p:nvPr>
            <p:custDataLst>
              <p:tags r:id="rId22"/>
            </p:custDataLst>
          </p:nvPr>
        </p:nvSpPr>
        <p:spPr>
          <a:xfrm>
            <a:off x="7805196" y="6595599"/>
            <a:ext cx="1198172" cy="9153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r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CONFIDENTIAL &amp; PROPRIETARY</a:t>
            </a:r>
          </a:p>
        </p:txBody>
      </p:sp>
      <p:sp>
        <p:nvSpPr>
          <p:cNvPr id="15" name="TextBox 14"/>
          <p:cNvSpPr txBox="1"/>
          <p:nvPr>
            <p:custDataLst>
              <p:tags r:id="rId23"/>
            </p:custDataLst>
          </p:nvPr>
        </p:nvSpPr>
        <p:spPr>
          <a:xfrm>
            <a:off x="9161081" y="6595198"/>
            <a:ext cx="698909" cy="923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l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PROTERRA ©2019 </a:t>
            </a:r>
          </a:p>
        </p:txBody>
      </p:sp>
      <p:sp>
        <p:nvSpPr>
          <p:cNvPr id="12" name="Rectangle 11"/>
          <p:cNvSpPr/>
          <p:nvPr>
            <p:custDataLst>
              <p:tags r:id="rId24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chemeClr val="tx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20024" y="1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pic>
        <p:nvPicPr>
          <p:cNvPr id="2" name="Picture 1" descr="PROTERRA_HEX LOGO_WHITE.eps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7" name="Straight Connector 6"/>
          <p:cNvCxnSpPr/>
          <p:nvPr>
            <p:custDataLst>
              <p:tags r:id="rId27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  <p:sldLayoutId id="2147484227" r:id="rId13"/>
    <p:sldLayoutId id="2147484228" r:id="rId14"/>
    <p:sldLayoutId id="2147484229" r:id="rId15"/>
    <p:sldLayoutId id="2147484231" r:id="rId16"/>
  </p:sldLayoutIdLst>
  <p:transition>
    <p:wipe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pitchFamily="34" charset="0"/>
        <a:defRPr lang="en-US" altLang="en-US" sz="2000" b="1" kern="1200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5pPr>
      <a:lvl6pPr marL="6094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6pPr>
      <a:lvl7pPr marL="12189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7pPr>
      <a:lvl8pPr marL="1828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8pPr>
      <a:lvl9pPr marL="24379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2400"/>
        </a:spcBef>
        <a:spcAft>
          <a:spcPct val="0"/>
        </a:spcAft>
        <a:buClr>
          <a:schemeClr val="tx2"/>
        </a:buClr>
        <a:buSzPct val="90000"/>
        <a:buFont typeface="Arial" pitchFamily="34" charset="0"/>
        <a:buChar char="•"/>
        <a:defRPr sz="2000" b="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0375" indent="-1444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Tx/>
        <a:buFont typeface="Calibri" pitchFamily="34" charset="0"/>
        <a:buChar char="-"/>
        <a:defRPr sz="1800" b="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684213" indent="-128588" algn="l" defTabSz="912813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Calibri" pitchFamily="34" charset="0"/>
        <a:buChar char="-"/>
        <a:defRPr sz="1600" b="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2279252" indent="-452887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4pPr>
      <a:lvl5pPr marL="289932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5pPr>
      <a:lvl6pPr marL="350881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6pPr>
      <a:lvl7pPr marL="4118313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7pPr>
      <a:lvl8pPr marL="472780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8pPr>
      <a:lvl9pPr marL="533729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footer_proterra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17"/>
            </p:custDataLst>
          </p:nvPr>
        </p:nvSpPr>
        <p:spPr>
          <a:xfrm>
            <a:off x="11507780" y="6585474"/>
            <a:ext cx="57207" cy="1220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r">
              <a:spcBef>
                <a:spcPts val="800"/>
              </a:spcBef>
            </a:pPr>
            <a:fld id="{F9DFE45C-D317-4154-9511-C5EE9DA734FE}" type="slidenum">
              <a:rPr lang="en-US" sz="800" smtClean="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ts val="800"/>
                </a:spcBef>
              </a:pPr>
              <a:t>‹#›</a:t>
            </a:fld>
            <a:endParaRPr lang="en-US" sz="8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title slide hdr shdw_proterra.pn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7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620024" y="1333653"/>
            <a:ext cx="10954440" cy="4746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Box 9"/>
          <p:cNvSpPr txBox="1"/>
          <p:nvPr>
            <p:custDataLst>
              <p:tags r:id="rId20"/>
            </p:custDataLst>
          </p:nvPr>
        </p:nvSpPr>
        <p:spPr>
          <a:xfrm>
            <a:off x="7805196" y="6595599"/>
            <a:ext cx="1198172" cy="9153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r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CONFIDENTIAL &amp; PROPRIETARY</a:t>
            </a:r>
          </a:p>
        </p:txBody>
      </p:sp>
      <p:sp>
        <p:nvSpPr>
          <p:cNvPr id="15" name="TextBox 14"/>
          <p:cNvSpPr txBox="1"/>
          <p:nvPr>
            <p:custDataLst>
              <p:tags r:id="rId21"/>
            </p:custDataLst>
          </p:nvPr>
        </p:nvSpPr>
        <p:spPr>
          <a:xfrm>
            <a:off x="9161081" y="6595599"/>
            <a:ext cx="692842" cy="9153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l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PROTERRA ©2016 </a:t>
            </a:r>
          </a:p>
        </p:txBody>
      </p:sp>
      <p:sp>
        <p:nvSpPr>
          <p:cNvPr id="12" name="Rectangle 11"/>
          <p:cNvSpPr/>
          <p:nvPr>
            <p:custDataLst>
              <p:tags r:id="rId22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chemeClr val="tx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20024" y="1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PROTERRA_HEX LOGO_WHITE.eps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7" name="Straight Connector 6"/>
          <p:cNvCxnSpPr/>
          <p:nvPr>
            <p:custDataLst>
              <p:tags r:id="rId25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</p:sldLayoutIdLst>
  <p:transition>
    <p:wipe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pitchFamily="34" charset="0"/>
        <a:defRPr lang="en-US" altLang="en-US" sz="20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5pPr>
      <a:lvl6pPr marL="6094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6pPr>
      <a:lvl7pPr marL="12189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7pPr>
      <a:lvl8pPr marL="1828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8pPr>
      <a:lvl9pPr marL="24379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2400"/>
        </a:spcBef>
        <a:spcAft>
          <a:spcPct val="0"/>
        </a:spcAft>
        <a:buClr>
          <a:schemeClr val="tx2"/>
        </a:buClr>
        <a:buSzPct val="90000"/>
        <a:buFont typeface="Arial" pitchFamily="34" charset="0"/>
        <a:buChar char="•"/>
        <a:defRPr sz="2000" b="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0375" indent="-1444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Tx/>
        <a:buFont typeface="Calibri" pitchFamily="34" charset="0"/>
        <a:buChar char="-"/>
        <a:defRPr sz="1800" b="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684213" indent="-128588" algn="l" defTabSz="912813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Calibri" pitchFamily="34" charset="0"/>
        <a:buChar char="-"/>
        <a:defRPr sz="1600" b="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2279252" indent="-452887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4pPr>
      <a:lvl5pPr marL="289932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5pPr>
      <a:lvl6pPr marL="350881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6pPr>
      <a:lvl7pPr marL="4118313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7pPr>
      <a:lvl8pPr marL="472780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8pPr>
      <a:lvl9pPr marL="533729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footer_proterra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18"/>
            </p:custDataLst>
          </p:nvPr>
        </p:nvSpPr>
        <p:spPr>
          <a:xfrm>
            <a:off x="11507780" y="6585474"/>
            <a:ext cx="57207" cy="1220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r">
              <a:spcBef>
                <a:spcPts val="800"/>
              </a:spcBef>
            </a:pPr>
            <a:fld id="{F9DFE45C-D317-4154-9511-C5EE9DA734FE}" type="slidenum">
              <a:rPr lang="en-US" sz="800" smtClean="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ts val="800"/>
                </a:spcBef>
              </a:pPr>
              <a:t>‹#›</a:t>
            </a:fld>
            <a:endParaRPr lang="en-US" sz="8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title slide hdr shdw_proterra.pn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8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20"/>
            </p:custDataLst>
          </p:nvPr>
        </p:nvSpPr>
        <p:spPr bwMode="auto">
          <a:xfrm>
            <a:off x="620024" y="1333653"/>
            <a:ext cx="10954440" cy="4746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Box 9"/>
          <p:cNvSpPr txBox="1"/>
          <p:nvPr>
            <p:custDataLst>
              <p:tags r:id="rId21"/>
            </p:custDataLst>
          </p:nvPr>
        </p:nvSpPr>
        <p:spPr>
          <a:xfrm>
            <a:off x="7805196" y="6595599"/>
            <a:ext cx="1198172" cy="9153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r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CONFIDENTIAL &amp; PROPRIETARY</a:t>
            </a:r>
          </a:p>
        </p:txBody>
      </p:sp>
      <p:sp>
        <p:nvSpPr>
          <p:cNvPr id="15" name="TextBox 14"/>
          <p:cNvSpPr txBox="1"/>
          <p:nvPr>
            <p:custDataLst>
              <p:tags r:id="rId22"/>
            </p:custDataLst>
          </p:nvPr>
        </p:nvSpPr>
        <p:spPr>
          <a:xfrm>
            <a:off x="9161081" y="6595599"/>
            <a:ext cx="692842" cy="9153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l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PROTERRA ©2016 </a:t>
            </a:r>
          </a:p>
        </p:txBody>
      </p:sp>
      <p:sp>
        <p:nvSpPr>
          <p:cNvPr id="12" name="Rectangle 11"/>
          <p:cNvSpPr/>
          <p:nvPr>
            <p:custDataLst>
              <p:tags r:id="rId23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chemeClr val="tx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20024" y="1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pic>
        <p:nvPicPr>
          <p:cNvPr id="2" name="Picture 1" descr="PROTERRA_HEX LOGO_WHITE.eps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7" name="Straight Connector 6"/>
          <p:cNvCxnSpPr/>
          <p:nvPr>
            <p:custDataLst>
              <p:tags r:id="rId26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536" r:id="rId15"/>
  </p:sldLayoutIdLst>
  <p:transition>
    <p:wipe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pitchFamily="34" charset="0"/>
        <a:defRPr lang="en-US" altLang="en-US" sz="2000" b="1" kern="1200" cap="all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5pPr>
      <a:lvl6pPr marL="6094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6pPr>
      <a:lvl7pPr marL="12189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7pPr>
      <a:lvl8pPr marL="1828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8pPr>
      <a:lvl9pPr marL="24379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2400"/>
        </a:spcBef>
        <a:spcAft>
          <a:spcPct val="0"/>
        </a:spcAft>
        <a:buClr>
          <a:schemeClr val="tx2"/>
        </a:buClr>
        <a:buSzPct val="90000"/>
        <a:buFont typeface="Arial" pitchFamily="34" charset="0"/>
        <a:buChar char="•"/>
        <a:defRPr sz="2000" b="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0375" indent="-1444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Tx/>
        <a:buFont typeface="Calibri" pitchFamily="34" charset="0"/>
        <a:buChar char="-"/>
        <a:defRPr sz="1800" b="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684213" indent="-128588" algn="l" defTabSz="912813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Calibri" pitchFamily="34" charset="0"/>
        <a:buChar char="-"/>
        <a:defRPr sz="1600" b="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2279252" indent="-452887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4pPr>
      <a:lvl5pPr marL="289932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5pPr>
      <a:lvl6pPr marL="350881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6pPr>
      <a:lvl7pPr marL="4118313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7pPr>
      <a:lvl8pPr marL="472780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8pPr>
      <a:lvl9pPr marL="533729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footer_proterra.pn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20"/>
            </p:custDataLst>
          </p:nvPr>
        </p:nvSpPr>
        <p:spPr>
          <a:xfrm>
            <a:off x="11507780" y="6585474"/>
            <a:ext cx="57207" cy="1220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r">
              <a:spcBef>
                <a:spcPts val="800"/>
              </a:spcBef>
            </a:pPr>
            <a:fld id="{F9DFE45C-D317-4154-9511-C5EE9DA734FE}" type="slidenum">
              <a:rPr lang="en-US" sz="800" smtClean="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ts val="800"/>
                </a:spcBef>
              </a:pPr>
              <a:t>‹#›</a:t>
            </a:fld>
            <a:endParaRPr lang="en-US" sz="8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title slide hdr shdw_proterra.png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0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22"/>
            </p:custDataLst>
          </p:nvPr>
        </p:nvSpPr>
        <p:spPr bwMode="auto">
          <a:xfrm>
            <a:off x="620024" y="1333653"/>
            <a:ext cx="10954440" cy="4746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Box 9"/>
          <p:cNvSpPr txBox="1"/>
          <p:nvPr>
            <p:custDataLst>
              <p:tags r:id="rId23"/>
            </p:custDataLst>
          </p:nvPr>
        </p:nvSpPr>
        <p:spPr>
          <a:xfrm>
            <a:off x="7805196" y="6595599"/>
            <a:ext cx="1198172" cy="9153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r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CONFIDENTIAL &amp; PROPRIETARY</a:t>
            </a:r>
          </a:p>
        </p:txBody>
      </p:sp>
      <p:sp>
        <p:nvSpPr>
          <p:cNvPr id="15" name="TextBox 14"/>
          <p:cNvSpPr txBox="1"/>
          <p:nvPr>
            <p:custDataLst>
              <p:tags r:id="rId24"/>
            </p:custDataLst>
          </p:nvPr>
        </p:nvSpPr>
        <p:spPr>
          <a:xfrm>
            <a:off x="9161081" y="6595599"/>
            <a:ext cx="692842" cy="9153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0" marR="0" indent="0" algn="l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PROTERRA ©2016 </a:t>
            </a:r>
          </a:p>
        </p:txBody>
      </p:sp>
      <p:sp>
        <p:nvSpPr>
          <p:cNvPr id="12" name="Rectangle 11"/>
          <p:cNvSpPr/>
          <p:nvPr>
            <p:custDataLst>
              <p:tags r:id="rId25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chemeClr val="tx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620024" y="1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</a:t>
            </a:r>
          </a:p>
        </p:txBody>
      </p:sp>
      <p:pic>
        <p:nvPicPr>
          <p:cNvPr id="2" name="Picture 1" descr="PROTERRA_HEX LOGO_WHITE.eps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7" name="Straight Connector 6"/>
          <p:cNvCxnSpPr/>
          <p:nvPr>
            <p:custDataLst>
              <p:tags r:id="rId28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  <p:sldLayoutId id="2147484276" r:id="rId13"/>
    <p:sldLayoutId id="2147484277" r:id="rId14"/>
    <p:sldLayoutId id="2147484278" r:id="rId15"/>
    <p:sldLayoutId id="2147484534" r:id="rId16"/>
    <p:sldLayoutId id="2147484535" r:id="rId17"/>
  </p:sldLayoutIdLst>
  <p:transition>
    <p:wipe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pitchFamily="34" charset="0"/>
        <a:defRPr lang="en-US" altLang="en-US" sz="2000" b="1" kern="1200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5pPr>
      <a:lvl6pPr marL="6094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6pPr>
      <a:lvl7pPr marL="12189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7pPr>
      <a:lvl8pPr marL="1828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8pPr>
      <a:lvl9pPr marL="24379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2400"/>
        </a:spcBef>
        <a:spcAft>
          <a:spcPct val="0"/>
        </a:spcAft>
        <a:buClr>
          <a:schemeClr val="tx2"/>
        </a:buClr>
        <a:buSzPct val="90000"/>
        <a:buFont typeface="Arial" pitchFamily="34" charset="0"/>
        <a:buChar char="•"/>
        <a:defRPr sz="2000" b="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0375" indent="-1444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Tx/>
        <a:buFont typeface="Calibri" pitchFamily="34" charset="0"/>
        <a:buChar char="-"/>
        <a:defRPr sz="1800" b="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684213" indent="-128588" algn="l" defTabSz="912813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Calibri" pitchFamily="34" charset="0"/>
        <a:buChar char="-"/>
        <a:defRPr sz="1600" b="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2279252" indent="-452887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4pPr>
      <a:lvl5pPr marL="289932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5pPr>
      <a:lvl6pPr marL="350881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6pPr>
      <a:lvl7pPr marL="4118313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7pPr>
      <a:lvl8pPr marL="472780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8pPr>
      <a:lvl9pPr marL="533729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footer_proterra.pn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603" r="2195" b="2156"/>
          <a:stretch>
            <a:fillRect/>
          </a:stretch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19"/>
            </p:custDataLst>
          </p:nvPr>
        </p:nvSpPr>
        <p:spPr>
          <a:xfrm>
            <a:off x="11436747" y="6585474"/>
            <a:ext cx="12824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</a:lstStyle>
          <a:p>
            <a:pPr algn="r">
              <a:spcBef>
                <a:spcPts val="800"/>
              </a:spcBef>
            </a:pPr>
            <a:fld id="{F9DFE45C-D317-4154-9511-C5EE9DA734FE}" type="slidenum">
              <a:rPr lang="en-US" sz="800" smtClean="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ts val="800"/>
                </a:spcBef>
              </a:pPr>
              <a:t>‹#›</a:t>
            </a:fld>
            <a:endParaRPr lang="en-US" sz="8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title slide hdr shdw_proterra.png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83" r="2320" b="74459"/>
          <a:stretch>
            <a:fillRect/>
          </a:stretch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21"/>
            </p:custDataLst>
          </p:nvPr>
        </p:nvSpPr>
        <p:spPr bwMode="auto">
          <a:xfrm>
            <a:off x="620024" y="1333653"/>
            <a:ext cx="10954440" cy="4746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Box 9"/>
          <p:cNvSpPr txBox="1"/>
          <p:nvPr>
            <p:custDataLst>
              <p:tags r:id="rId22"/>
            </p:custDataLst>
          </p:nvPr>
        </p:nvSpPr>
        <p:spPr>
          <a:xfrm>
            <a:off x="7797909" y="6595199"/>
            <a:ext cx="1205458" cy="923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</a:lstStyle>
          <a:p>
            <a:pPr marL="0" marR="0" indent="0" algn="r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CONFIDENTIAL &amp; PROPRIETARY</a:t>
            </a:r>
          </a:p>
        </p:txBody>
      </p:sp>
      <p:sp>
        <p:nvSpPr>
          <p:cNvPr id="15" name="TextBox 14"/>
          <p:cNvSpPr txBox="1"/>
          <p:nvPr>
            <p:custDataLst>
              <p:tags r:id="rId23"/>
            </p:custDataLst>
          </p:nvPr>
        </p:nvSpPr>
        <p:spPr>
          <a:xfrm>
            <a:off x="9161081" y="6595199"/>
            <a:ext cx="672510" cy="923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</a:lstStyle>
          <a:p>
            <a:pPr marL="0" marR="0" indent="0" algn="l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/>
            </a:pPr>
            <a:r>
              <a:rPr lang="en-US" sz="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PROTERRA ©2016 </a:t>
            </a:r>
          </a:p>
        </p:txBody>
      </p:sp>
      <p:sp>
        <p:nvSpPr>
          <p:cNvPr id="12" name="Rectangle 11"/>
          <p:cNvSpPr/>
          <p:nvPr>
            <p:custDataLst>
              <p:tags r:id="rId24"/>
            </p:custDataLst>
          </p:nvPr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chemeClr val="tx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20024" y="1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PROTERRA_HEX LOGO_WHITE.eps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7" name="Straight Connector 6"/>
          <p:cNvCxnSpPr/>
          <p:nvPr>
            <p:custDataLst>
              <p:tags r:id="rId27"/>
            </p:custDataLst>
          </p:nvPr>
        </p:nvCxnSpPr>
        <p:spPr bwMode="auto">
          <a:xfrm flipH="1"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  <p:sldLayoutId id="2147484345" r:id="rId13"/>
    <p:sldLayoutId id="2147484347" r:id="rId14"/>
    <p:sldLayoutId id="2147484348" r:id="rId15"/>
    <p:sldLayoutId id="2147484532" r:id="rId16"/>
  </p:sldLayoutIdLst>
  <p:transition>
    <p:wipe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pitchFamily="34" charset="0"/>
        <a:defRPr lang="en-US" altLang="en-US" sz="20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5pPr>
      <a:lvl6pPr marL="6094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6pPr>
      <a:lvl7pPr marL="12189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7pPr>
      <a:lvl8pPr marL="1828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8pPr>
      <a:lvl9pPr marL="24379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anose="020B0606020202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2400"/>
        </a:spcBef>
        <a:spcAft>
          <a:spcPct val="0"/>
        </a:spcAft>
        <a:buClr>
          <a:schemeClr val="tx2"/>
        </a:buClr>
        <a:buSzPct val="90000"/>
        <a:buFont typeface="Arial" pitchFamily="34" charset="0"/>
        <a:buChar char="•"/>
        <a:defRPr sz="2000" b="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0375" indent="-1444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Tx/>
        <a:buFont typeface="Calibri" pitchFamily="34" charset="0"/>
        <a:buChar char="-"/>
        <a:defRPr sz="1800" b="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684213" indent="-128588" algn="l" defTabSz="912813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Calibri" pitchFamily="34" charset="0"/>
        <a:buChar char="-"/>
        <a:defRPr sz="1600" b="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2279252" indent="-452887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4pPr>
      <a:lvl5pPr marL="289932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5pPr>
      <a:lvl6pPr marL="350881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6pPr>
      <a:lvl7pPr marL="4118313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7pPr>
      <a:lvl8pPr marL="472780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8pPr>
      <a:lvl9pPr marL="533729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footer_proterra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603" r="2195" b="2156"/>
          <a:stretch/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6747" y="6585474"/>
            <a:ext cx="12824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spcBef>
                <a:spcPts val="800"/>
              </a:spcBef>
            </a:pPr>
            <a:fld id="{F9DFE45C-D317-4154-9511-C5EE9DA734FE}" type="slidenum">
              <a:rPr lang="en-US" sz="800" smtClean="0">
                <a:solidFill>
                  <a:srgbClr val="4F5758"/>
                </a:solidFill>
                <a:latin typeface="Arial"/>
                <a:cs typeface="Arial"/>
              </a:rPr>
              <a:pPr algn="r">
                <a:spcBef>
                  <a:spcPts val="800"/>
                </a:spcBef>
              </a:pPr>
              <a:t>‹#›</a:t>
            </a:fld>
            <a:endParaRPr lang="en-US" sz="800" dirty="0" err="1">
              <a:solidFill>
                <a:srgbClr val="4F5758"/>
              </a:solidFill>
              <a:latin typeface="Arial"/>
              <a:cs typeface="Arial"/>
            </a:endParaRPr>
          </a:p>
        </p:txBody>
      </p:sp>
      <p:pic>
        <p:nvPicPr>
          <p:cNvPr id="4" name="Picture 3" descr="title slide hdr shdw_proterra.png"/>
          <p:cNvPicPr>
            <a:picLocks noChangeAspect="1"/>
          </p:cNvPicPr>
          <p:nvPr/>
        </p:nvPicPr>
        <p:blipFill rotWithShape="1">
          <a:blip r:embed="rId1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83" r="2320" b="74459"/>
          <a:stretch/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0024" y="1333653"/>
            <a:ext cx="10954440" cy="47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97909" y="6595199"/>
            <a:ext cx="1205458" cy="923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indent="0" algn="r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  <a:defRPr/>
            </a:pPr>
            <a:r>
              <a:rPr lang="en-US" sz="600" dirty="0">
                <a:solidFill>
                  <a:schemeClr val="tx1"/>
                </a:solidFill>
                <a:latin typeface="Arial"/>
                <a:cs typeface="Arial"/>
              </a:rPr>
              <a:t>CONFIDENTIAL &amp; PROPRIETARY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61081" y="6595199"/>
            <a:ext cx="672510" cy="923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indent="0" algn="l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  <a:defRPr/>
            </a:pPr>
            <a:r>
              <a:rPr lang="en-US" sz="600" dirty="0">
                <a:solidFill>
                  <a:schemeClr val="tx1"/>
                </a:solidFill>
                <a:latin typeface="Arial"/>
                <a:cs typeface="Arial"/>
              </a:rPr>
              <a:t>PROTERRA ©2016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chemeClr val="tx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itchFamily="34" charset="0"/>
            </a:endParaRPr>
          </a:p>
        </p:txBody>
      </p:sp>
      <p:pic>
        <p:nvPicPr>
          <p:cNvPr id="2" name="Picture 1" descr="PROTERRA_HEX LOGO_WHITE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itle Placeholder 8"/>
          <p:cNvSpPr>
            <a:spLocks noGrp="1"/>
          </p:cNvSpPr>
          <p:nvPr>
            <p:ph type="title"/>
          </p:nvPr>
        </p:nvSpPr>
        <p:spPr>
          <a:xfrm>
            <a:off x="620024" y="22534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/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9948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2" r:id="rId12"/>
    <p:sldLayoutId id="2147484531" r:id="rId13"/>
  </p:sldLayoutIdLst>
  <p:transition>
    <p:wipe dir="r"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charset="0"/>
        <a:defRPr lang="en-US" altLang="en-US" sz="2000" b="1" kern="1200" cap="all" baseline="0" dirty="0">
          <a:solidFill>
            <a:schemeClr val="bg1"/>
          </a:solidFill>
          <a:latin typeface="Arial"/>
          <a:ea typeface="+mj-ea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5pPr>
      <a:lvl6pPr marL="6094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6pPr>
      <a:lvl7pPr marL="12189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7pPr>
      <a:lvl8pPr marL="1828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8pPr>
      <a:lvl9pPr marL="24379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2400"/>
        </a:spcBef>
        <a:spcAft>
          <a:spcPct val="0"/>
        </a:spcAft>
        <a:buClr>
          <a:schemeClr val="tx2"/>
        </a:buClr>
        <a:buSzPct val="90000"/>
        <a:buFont typeface="Arial" pitchFamily="34" charset="0"/>
        <a:buChar char="•"/>
        <a:tabLst/>
        <a:defRPr sz="2000" b="0" baseline="0">
          <a:solidFill>
            <a:schemeClr val="tx1"/>
          </a:solidFill>
          <a:latin typeface="Arial"/>
          <a:ea typeface="+mn-ea"/>
          <a:cs typeface="Arial"/>
        </a:defRPr>
      </a:lvl1pPr>
      <a:lvl2pPr marL="460375" indent="-1444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100000"/>
        <a:buFont typeface="Calibri" pitchFamily="34" charset="0"/>
        <a:buChar char="-"/>
        <a:defRPr sz="1800" b="0">
          <a:solidFill>
            <a:schemeClr val="tx1"/>
          </a:solidFill>
          <a:latin typeface="Arial"/>
          <a:cs typeface="Arial"/>
        </a:defRPr>
      </a:lvl2pPr>
      <a:lvl3pPr marL="684213" indent="-128588" algn="l" defTabSz="912813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Calibri" pitchFamily="34" charset="0"/>
        <a:buChar char="-"/>
        <a:defRPr sz="1600" b="0">
          <a:solidFill>
            <a:schemeClr val="tx1"/>
          </a:solidFill>
          <a:latin typeface="Arial"/>
          <a:cs typeface="Arial"/>
        </a:defRPr>
      </a:lvl3pPr>
      <a:lvl4pPr marL="2279252" indent="-452887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4pPr>
      <a:lvl5pPr marL="289932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5pPr>
      <a:lvl6pPr marL="350881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6pPr>
      <a:lvl7pPr marL="4118313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7pPr>
      <a:lvl8pPr marL="472780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8pPr>
      <a:lvl9pPr marL="533729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footer_proterra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603" r="2195" b="2156"/>
          <a:stretch/>
        </p:blipFill>
        <p:spPr>
          <a:xfrm>
            <a:off x="0" y="-2"/>
            <a:ext cx="12188825" cy="68580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6747" y="6585474"/>
            <a:ext cx="12824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spcBef>
                <a:spcPts val="800"/>
              </a:spcBef>
            </a:pPr>
            <a:fld id="{F9DFE45C-D317-4154-9511-C5EE9DA734FE}" type="slidenum">
              <a:rPr lang="en-US" sz="800" smtClean="0">
                <a:solidFill>
                  <a:srgbClr val="4F5758"/>
                </a:solidFill>
                <a:latin typeface="Arial"/>
                <a:cs typeface="Arial"/>
              </a:rPr>
              <a:pPr algn="r">
                <a:spcBef>
                  <a:spcPts val="800"/>
                </a:spcBef>
              </a:pPr>
              <a:t>‹#›</a:t>
            </a:fld>
            <a:endParaRPr lang="en-US" sz="800" dirty="0" err="1">
              <a:solidFill>
                <a:srgbClr val="4F5758"/>
              </a:solidFill>
              <a:latin typeface="Arial"/>
              <a:cs typeface="Arial"/>
            </a:endParaRPr>
          </a:p>
        </p:txBody>
      </p:sp>
      <p:pic>
        <p:nvPicPr>
          <p:cNvPr id="4" name="Picture 3" descr="title slide hdr shdw_proterra.png"/>
          <p:cNvPicPr>
            <a:picLocks noChangeAspect="1"/>
          </p:cNvPicPr>
          <p:nvPr/>
        </p:nvPicPr>
        <p:blipFill rotWithShape="1">
          <a:blip r:embed="rId1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83" r="2320" b="74459"/>
          <a:stretch/>
        </p:blipFill>
        <p:spPr>
          <a:xfrm>
            <a:off x="-1" y="1"/>
            <a:ext cx="12188826" cy="1506327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0024" y="1333653"/>
            <a:ext cx="10954440" cy="47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97909" y="6595199"/>
            <a:ext cx="1205458" cy="923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indent="0" algn="r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  <a:defRPr/>
            </a:pPr>
            <a:r>
              <a:rPr lang="en-US" sz="600" dirty="0">
                <a:solidFill>
                  <a:schemeClr val="tx1"/>
                </a:solidFill>
                <a:latin typeface="Arial"/>
                <a:cs typeface="Arial"/>
              </a:rPr>
              <a:t>CONFIDENTIAL &amp; PROPRIETARY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61081" y="6595199"/>
            <a:ext cx="672510" cy="923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indent="0" algn="l" defTabSz="1218987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  <a:defRPr/>
            </a:pPr>
            <a:r>
              <a:rPr lang="en-US" sz="600" dirty="0">
                <a:solidFill>
                  <a:schemeClr val="tx1"/>
                </a:solidFill>
                <a:latin typeface="Arial"/>
                <a:cs typeface="Arial"/>
              </a:rPr>
              <a:t>PROTERRA ©2016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-1" y="0"/>
            <a:ext cx="12188826" cy="919499"/>
          </a:xfrm>
          <a:prstGeom prst="rect">
            <a:avLst/>
          </a:prstGeom>
          <a:solidFill>
            <a:schemeClr val="tx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20024" y="1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/>
          <a:p>
            <a:r>
              <a:rPr lang="en-US" dirty="0"/>
              <a:t>CLICK TO EDIT</a:t>
            </a:r>
          </a:p>
        </p:txBody>
      </p:sp>
      <p:pic>
        <p:nvPicPr>
          <p:cNvPr id="2" name="Picture 1" descr="PROTERRA_HEX LOGO_WHITE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56" y="117230"/>
            <a:ext cx="1751148" cy="6671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9085762" y="109415"/>
            <a:ext cx="0" cy="715108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8798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  <p:sldLayoutId id="2147484526" r:id="rId13"/>
  </p:sldLayoutIdLst>
  <p:transition>
    <p:wipe dir="r"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charset="0"/>
        <a:defRPr lang="en-US" altLang="en-US" sz="2000" b="1" kern="1200" cap="all" baseline="0" dirty="0">
          <a:solidFill>
            <a:schemeClr val="bg1"/>
          </a:solidFill>
          <a:latin typeface="Arial"/>
          <a:ea typeface="+mj-ea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5pPr>
      <a:lvl6pPr marL="6094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6pPr>
      <a:lvl7pPr marL="12189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7pPr>
      <a:lvl8pPr marL="1828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8pPr>
      <a:lvl9pPr marL="24379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accent1"/>
          </a:solidFill>
          <a:latin typeface="Arial Narrow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2400"/>
        </a:spcBef>
        <a:spcAft>
          <a:spcPct val="0"/>
        </a:spcAft>
        <a:buClr>
          <a:schemeClr val="tx2"/>
        </a:buClr>
        <a:buSzPct val="90000"/>
        <a:buFont typeface="Arial" pitchFamily="34" charset="0"/>
        <a:buChar char="•"/>
        <a:tabLst/>
        <a:defRPr sz="2000" b="0" baseline="0">
          <a:solidFill>
            <a:schemeClr val="tx1"/>
          </a:solidFill>
          <a:latin typeface="Arial"/>
          <a:ea typeface="+mn-ea"/>
          <a:cs typeface="Arial"/>
        </a:defRPr>
      </a:lvl1pPr>
      <a:lvl2pPr marL="460375" indent="-14446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100000"/>
        <a:buFont typeface="Calibri" pitchFamily="34" charset="0"/>
        <a:buChar char="-"/>
        <a:defRPr sz="1800" b="0">
          <a:solidFill>
            <a:schemeClr val="tx1"/>
          </a:solidFill>
          <a:latin typeface="Arial"/>
          <a:cs typeface="Arial"/>
        </a:defRPr>
      </a:lvl2pPr>
      <a:lvl3pPr marL="684213" indent="-128588" algn="l" defTabSz="912813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Calibri" pitchFamily="34" charset="0"/>
        <a:buChar char="-"/>
        <a:defRPr sz="1600" b="0">
          <a:solidFill>
            <a:schemeClr val="tx1"/>
          </a:solidFill>
          <a:latin typeface="Arial"/>
          <a:cs typeface="Arial"/>
        </a:defRPr>
      </a:lvl3pPr>
      <a:lvl4pPr marL="2279252" indent="-452887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4pPr>
      <a:lvl5pPr marL="289932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5pPr>
      <a:lvl6pPr marL="350881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6pPr>
      <a:lvl7pPr marL="4118313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7pPr>
      <a:lvl8pPr marL="4727806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8pPr>
      <a:lvl9pPr marL="5337299" indent="-461353" algn="l" rtl="0" eaLnBrk="1" fontAlgn="base" hangingPunct="1">
        <a:spcBef>
          <a:spcPct val="0"/>
        </a:spcBef>
        <a:spcAft>
          <a:spcPct val="30000"/>
        </a:spcAft>
        <a:buClr>
          <a:schemeClr val="bg1"/>
        </a:buClr>
        <a:buChar char="–"/>
        <a:defRPr sz="3200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540.xml"/><Relationship Id="rId18" Type="http://schemas.openxmlformats.org/officeDocument/2006/relationships/tags" Target="../tags/tag545.xml"/><Relationship Id="rId26" Type="http://schemas.openxmlformats.org/officeDocument/2006/relationships/tags" Target="../tags/tag553.xml"/><Relationship Id="rId39" Type="http://schemas.openxmlformats.org/officeDocument/2006/relationships/image" Target="../media/image14.png"/><Relationship Id="rId21" Type="http://schemas.openxmlformats.org/officeDocument/2006/relationships/tags" Target="../tags/tag548.xml"/><Relationship Id="rId34" Type="http://schemas.openxmlformats.org/officeDocument/2006/relationships/tags" Target="../tags/tag561.xml"/><Relationship Id="rId42" Type="http://schemas.openxmlformats.org/officeDocument/2006/relationships/image" Target="../media/image17.jpeg"/><Relationship Id="rId47" Type="http://schemas.openxmlformats.org/officeDocument/2006/relationships/image" Target="../media/image22.jpeg"/><Relationship Id="rId50" Type="http://schemas.openxmlformats.org/officeDocument/2006/relationships/image" Target="../media/image25.png"/><Relationship Id="rId55" Type="http://schemas.openxmlformats.org/officeDocument/2006/relationships/image" Target="../media/image30.png"/><Relationship Id="rId7" Type="http://schemas.openxmlformats.org/officeDocument/2006/relationships/tags" Target="../tags/tag534.xml"/><Relationship Id="rId2" Type="http://schemas.openxmlformats.org/officeDocument/2006/relationships/tags" Target="../tags/tag529.xml"/><Relationship Id="rId16" Type="http://schemas.openxmlformats.org/officeDocument/2006/relationships/tags" Target="../tags/tag543.xml"/><Relationship Id="rId20" Type="http://schemas.openxmlformats.org/officeDocument/2006/relationships/tags" Target="../tags/tag547.xml"/><Relationship Id="rId29" Type="http://schemas.openxmlformats.org/officeDocument/2006/relationships/tags" Target="../tags/tag556.xml"/><Relationship Id="rId41" Type="http://schemas.openxmlformats.org/officeDocument/2006/relationships/image" Target="../media/image16.png"/><Relationship Id="rId54" Type="http://schemas.openxmlformats.org/officeDocument/2006/relationships/image" Target="../media/image29.png"/><Relationship Id="rId62" Type="http://schemas.openxmlformats.org/officeDocument/2006/relationships/image" Target="../media/image37.png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11" Type="http://schemas.openxmlformats.org/officeDocument/2006/relationships/tags" Target="../tags/tag538.xml"/><Relationship Id="rId24" Type="http://schemas.openxmlformats.org/officeDocument/2006/relationships/tags" Target="../tags/tag551.xml"/><Relationship Id="rId32" Type="http://schemas.openxmlformats.org/officeDocument/2006/relationships/tags" Target="../tags/tag559.xml"/><Relationship Id="rId37" Type="http://schemas.openxmlformats.org/officeDocument/2006/relationships/notesSlide" Target="../notesSlides/notesSlide1.xml"/><Relationship Id="rId40" Type="http://schemas.openxmlformats.org/officeDocument/2006/relationships/image" Target="../media/image15.jpeg"/><Relationship Id="rId45" Type="http://schemas.openxmlformats.org/officeDocument/2006/relationships/image" Target="../media/image20.png"/><Relationship Id="rId53" Type="http://schemas.openxmlformats.org/officeDocument/2006/relationships/image" Target="../media/image28.png"/><Relationship Id="rId58" Type="http://schemas.openxmlformats.org/officeDocument/2006/relationships/image" Target="../media/image33.jpeg"/><Relationship Id="rId5" Type="http://schemas.openxmlformats.org/officeDocument/2006/relationships/tags" Target="../tags/tag532.xml"/><Relationship Id="rId15" Type="http://schemas.openxmlformats.org/officeDocument/2006/relationships/tags" Target="../tags/tag542.xml"/><Relationship Id="rId23" Type="http://schemas.openxmlformats.org/officeDocument/2006/relationships/tags" Target="../tags/tag550.xml"/><Relationship Id="rId28" Type="http://schemas.openxmlformats.org/officeDocument/2006/relationships/tags" Target="../tags/tag555.xml"/><Relationship Id="rId36" Type="http://schemas.openxmlformats.org/officeDocument/2006/relationships/slideLayout" Target="../slideLayouts/slideLayout24.xml"/><Relationship Id="rId49" Type="http://schemas.openxmlformats.org/officeDocument/2006/relationships/image" Target="../media/image24.jpeg"/><Relationship Id="rId57" Type="http://schemas.openxmlformats.org/officeDocument/2006/relationships/image" Target="../media/image32.jpeg"/><Relationship Id="rId61" Type="http://schemas.openxmlformats.org/officeDocument/2006/relationships/image" Target="../media/image36.png"/><Relationship Id="rId10" Type="http://schemas.openxmlformats.org/officeDocument/2006/relationships/tags" Target="../tags/tag537.xml"/><Relationship Id="rId19" Type="http://schemas.openxmlformats.org/officeDocument/2006/relationships/tags" Target="../tags/tag546.xml"/><Relationship Id="rId31" Type="http://schemas.openxmlformats.org/officeDocument/2006/relationships/tags" Target="../tags/tag558.xml"/><Relationship Id="rId44" Type="http://schemas.openxmlformats.org/officeDocument/2006/relationships/image" Target="../media/image19.png"/><Relationship Id="rId52" Type="http://schemas.openxmlformats.org/officeDocument/2006/relationships/image" Target="../media/image27.jpeg"/><Relationship Id="rId60" Type="http://schemas.openxmlformats.org/officeDocument/2006/relationships/image" Target="../media/image35.png"/><Relationship Id="rId4" Type="http://schemas.openxmlformats.org/officeDocument/2006/relationships/tags" Target="../tags/tag531.xml"/><Relationship Id="rId9" Type="http://schemas.openxmlformats.org/officeDocument/2006/relationships/tags" Target="../tags/tag536.xml"/><Relationship Id="rId14" Type="http://schemas.openxmlformats.org/officeDocument/2006/relationships/tags" Target="../tags/tag541.xml"/><Relationship Id="rId22" Type="http://schemas.openxmlformats.org/officeDocument/2006/relationships/tags" Target="../tags/tag549.xml"/><Relationship Id="rId27" Type="http://schemas.openxmlformats.org/officeDocument/2006/relationships/tags" Target="../tags/tag554.xml"/><Relationship Id="rId30" Type="http://schemas.openxmlformats.org/officeDocument/2006/relationships/tags" Target="../tags/tag557.xml"/><Relationship Id="rId35" Type="http://schemas.openxmlformats.org/officeDocument/2006/relationships/tags" Target="../tags/tag562.xml"/><Relationship Id="rId43" Type="http://schemas.openxmlformats.org/officeDocument/2006/relationships/image" Target="../media/image18.png"/><Relationship Id="rId48" Type="http://schemas.openxmlformats.org/officeDocument/2006/relationships/image" Target="../media/image23.png"/><Relationship Id="rId56" Type="http://schemas.openxmlformats.org/officeDocument/2006/relationships/image" Target="../media/image31.png"/><Relationship Id="rId8" Type="http://schemas.openxmlformats.org/officeDocument/2006/relationships/tags" Target="../tags/tag535.xml"/><Relationship Id="rId51" Type="http://schemas.openxmlformats.org/officeDocument/2006/relationships/image" Target="../media/image26.png"/><Relationship Id="rId3" Type="http://schemas.openxmlformats.org/officeDocument/2006/relationships/tags" Target="../tags/tag530.xml"/><Relationship Id="rId12" Type="http://schemas.openxmlformats.org/officeDocument/2006/relationships/tags" Target="../tags/tag539.xml"/><Relationship Id="rId17" Type="http://schemas.openxmlformats.org/officeDocument/2006/relationships/tags" Target="../tags/tag544.xml"/><Relationship Id="rId25" Type="http://schemas.openxmlformats.org/officeDocument/2006/relationships/tags" Target="../tags/tag552.xml"/><Relationship Id="rId33" Type="http://schemas.openxmlformats.org/officeDocument/2006/relationships/tags" Target="../tags/tag560.xml"/><Relationship Id="rId38" Type="http://schemas.openxmlformats.org/officeDocument/2006/relationships/image" Target="../media/image13.jpeg"/><Relationship Id="rId46" Type="http://schemas.openxmlformats.org/officeDocument/2006/relationships/image" Target="../media/image21.png"/><Relationship Id="rId59" Type="http://schemas.openxmlformats.org/officeDocument/2006/relationships/image" Target="../media/image3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tags" Target="../tags/tag640.xml"/><Relationship Id="rId1" Type="http://schemas.openxmlformats.org/officeDocument/2006/relationships/tags" Target="../tags/tag639.xml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657.xml"/><Relationship Id="rId18" Type="http://schemas.openxmlformats.org/officeDocument/2006/relationships/tags" Target="../tags/tag662.xml"/><Relationship Id="rId26" Type="http://schemas.openxmlformats.org/officeDocument/2006/relationships/tags" Target="../tags/tag670.xml"/><Relationship Id="rId39" Type="http://schemas.openxmlformats.org/officeDocument/2006/relationships/image" Target="../media/image64.png"/><Relationship Id="rId3" Type="http://schemas.openxmlformats.org/officeDocument/2006/relationships/tags" Target="../tags/tag647.xml"/><Relationship Id="rId21" Type="http://schemas.openxmlformats.org/officeDocument/2006/relationships/tags" Target="../tags/tag665.xml"/><Relationship Id="rId34" Type="http://schemas.openxmlformats.org/officeDocument/2006/relationships/slideLayout" Target="../slideLayouts/slideLayout83.xml"/><Relationship Id="rId42" Type="http://schemas.openxmlformats.org/officeDocument/2006/relationships/image" Target="../media/image67.jpeg"/><Relationship Id="rId47" Type="http://schemas.openxmlformats.org/officeDocument/2006/relationships/image" Target="../media/image72.png"/><Relationship Id="rId7" Type="http://schemas.openxmlformats.org/officeDocument/2006/relationships/tags" Target="../tags/tag651.xml"/><Relationship Id="rId12" Type="http://schemas.openxmlformats.org/officeDocument/2006/relationships/tags" Target="../tags/tag656.xml"/><Relationship Id="rId17" Type="http://schemas.openxmlformats.org/officeDocument/2006/relationships/tags" Target="../tags/tag661.xml"/><Relationship Id="rId25" Type="http://schemas.openxmlformats.org/officeDocument/2006/relationships/tags" Target="../tags/tag669.xml"/><Relationship Id="rId33" Type="http://schemas.openxmlformats.org/officeDocument/2006/relationships/tags" Target="../tags/tag677.xml"/><Relationship Id="rId38" Type="http://schemas.openxmlformats.org/officeDocument/2006/relationships/image" Target="../media/image63.png"/><Relationship Id="rId46" Type="http://schemas.openxmlformats.org/officeDocument/2006/relationships/image" Target="../media/image71.png"/><Relationship Id="rId2" Type="http://schemas.openxmlformats.org/officeDocument/2006/relationships/tags" Target="../tags/tag646.xml"/><Relationship Id="rId16" Type="http://schemas.openxmlformats.org/officeDocument/2006/relationships/tags" Target="../tags/tag660.xml"/><Relationship Id="rId20" Type="http://schemas.openxmlformats.org/officeDocument/2006/relationships/tags" Target="../tags/tag664.xml"/><Relationship Id="rId29" Type="http://schemas.openxmlformats.org/officeDocument/2006/relationships/tags" Target="../tags/tag673.xml"/><Relationship Id="rId41" Type="http://schemas.openxmlformats.org/officeDocument/2006/relationships/image" Target="../media/image66.jpeg"/><Relationship Id="rId1" Type="http://schemas.openxmlformats.org/officeDocument/2006/relationships/tags" Target="../tags/tag645.xml"/><Relationship Id="rId6" Type="http://schemas.openxmlformats.org/officeDocument/2006/relationships/tags" Target="../tags/tag650.xml"/><Relationship Id="rId11" Type="http://schemas.openxmlformats.org/officeDocument/2006/relationships/tags" Target="../tags/tag655.xml"/><Relationship Id="rId24" Type="http://schemas.openxmlformats.org/officeDocument/2006/relationships/tags" Target="../tags/tag668.xml"/><Relationship Id="rId32" Type="http://schemas.openxmlformats.org/officeDocument/2006/relationships/tags" Target="../tags/tag676.xml"/><Relationship Id="rId37" Type="http://schemas.openxmlformats.org/officeDocument/2006/relationships/image" Target="../media/image62.png"/><Relationship Id="rId40" Type="http://schemas.openxmlformats.org/officeDocument/2006/relationships/image" Target="../media/image65.jpeg"/><Relationship Id="rId45" Type="http://schemas.openxmlformats.org/officeDocument/2006/relationships/image" Target="../media/image70.png"/><Relationship Id="rId5" Type="http://schemas.openxmlformats.org/officeDocument/2006/relationships/tags" Target="../tags/tag649.xml"/><Relationship Id="rId15" Type="http://schemas.openxmlformats.org/officeDocument/2006/relationships/tags" Target="../tags/tag659.xml"/><Relationship Id="rId23" Type="http://schemas.openxmlformats.org/officeDocument/2006/relationships/tags" Target="../tags/tag667.xml"/><Relationship Id="rId28" Type="http://schemas.openxmlformats.org/officeDocument/2006/relationships/tags" Target="../tags/tag672.xml"/><Relationship Id="rId36" Type="http://schemas.openxmlformats.org/officeDocument/2006/relationships/image" Target="../media/image51.png"/><Relationship Id="rId49" Type="http://schemas.openxmlformats.org/officeDocument/2006/relationships/image" Target="../media/image74.jpeg"/><Relationship Id="rId10" Type="http://schemas.openxmlformats.org/officeDocument/2006/relationships/tags" Target="../tags/tag654.xml"/><Relationship Id="rId19" Type="http://schemas.openxmlformats.org/officeDocument/2006/relationships/tags" Target="../tags/tag663.xml"/><Relationship Id="rId31" Type="http://schemas.openxmlformats.org/officeDocument/2006/relationships/tags" Target="../tags/tag675.xml"/><Relationship Id="rId44" Type="http://schemas.openxmlformats.org/officeDocument/2006/relationships/image" Target="../media/image69.png"/><Relationship Id="rId4" Type="http://schemas.openxmlformats.org/officeDocument/2006/relationships/tags" Target="../tags/tag648.xml"/><Relationship Id="rId9" Type="http://schemas.openxmlformats.org/officeDocument/2006/relationships/tags" Target="../tags/tag653.xml"/><Relationship Id="rId14" Type="http://schemas.openxmlformats.org/officeDocument/2006/relationships/tags" Target="../tags/tag658.xml"/><Relationship Id="rId22" Type="http://schemas.openxmlformats.org/officeDocument/2006/relationships/tags" Target="../tags/tag666.xml"/><Relationship Id="rId27" Type="http://schemas.openxmlformats.org/officeDocument/2006/relationships/tags" Target="../tags/tag671.xml"/><Relationship Id="rId30" Type="http://schemas.openxmlformats.org/officeDocument/2006/relationships/tags" Target="../tags/tag674.xml"/><Relationship Id="rId35" Type="http://schemas.openxmlformats.org/officeDocument/2006/relationships/notesSlide" Target="../notesSlides/notesSlide11.xml"/><Relationship Id="rId43" Type="http://schemas.openxmlformats.org/officeDocument/2006/relationships/image" Target="../media/image68.png"/><Relationship Id="rId48" Type="http://schemas.openxmlformats.org/officeDocument/2006/relationships/image" Target="../media/image73.jpeg"/><Relationship Id="rId8" Type="http://schemas.openxmlformats.org/officeDocument/2006/relationships/tags" Target="../tags/tag6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89.xml"/><Relationship Id="rId13" Type="http://schemas.openxmlformats.org/officeDocument/2006/relationships/tags" Target="../tags/tag694.xml"/><Relationship Id="rId18" Type="http://schemas.openxmlformats.org/officeDocument/2006/relationships/tags" Target="../tags/tag699.xml"/><Relationship Id="rId26" Type="http://schemas.openxmlformats.org/officeDocument/2006/relationships/image" Target="../media/image81.png"/><Relationship Id="rId3" Type="http://schemas.openxmlformats.org/officeDocument/2006/relationships/tags" Target="../tags/tag684.xml"/><Relationship Id="rId21" Type="http://schemas.openxmlformats.org/officeDocument/2006/relationships/slideLayout" Target="../slideLayouts/slideLayout73.xml"/><Relationship Id="rId7" Type="http://schemas.openxmlformats.org/officeDocument/2006/relationships/tags" Target="../tags/tag688.xml"/><Relationship Id="rId12" Type="http://schemas.openxmlformats.org/officeDocument/2006/relationships/tags" Target="../tags/tag693.xml"/><Relationship Id="rId17" Type="http://schemas.openxmlformats.org/officeDocument/2006/relationships/tags" Target="../tags/tag698.xml"/><Relationship Id="rId25" Type="http://schemas.openxmlformats.org/officeDocument/2006/relationships/image" Target="../media/image80.jpeg"/><Relationship Id="rId2" Type="http://schemas.openxmlformats.org/officeDocument/2006/relationships/tags" Target="../tags/tag683.xml"/><Relationship Id="rId16" Type="http://schemas.openxmlformats.org/officeDocument/2006/relationships/tags" Target="../tags/tag697.xml"/><Relationship Id="rId20" Type="http://schemas.openxmlformats.org/officeDocument/2006/relationships/tags" Target="../tags/tag701.xml"/><Relationship Id="rId29" Type="http://schemas.openxmlformats.org/officeDocument/2006/relationships/image" Target="../media/image84.png"/><Relationship Id="rId1" Type="http://schemas.openxmlformats.org/officeDocument/2006/relationships/tags" Target="../tags/tag682.xml"/><Relationship Id="rId6" Type="http://schemas.openxmlformats.org/officeDocument/2006/relationships/tags" Target="../tags/tag687.xml"/><Relationship Id="rId11" Type="http://schemas.openxmlformats.org/officeDocument/2006/relationships/tags" Target="../tags/tag692.xml"/><Relationship Id="rId24" Type="http://schemas.openxmlformats.org/officeDocument/2006/relationships/image" Target="../media/image79.jpeg"/><Relationship Id="rId5" Type="http://schemas.openxmlformats.org/officeDocument/2006/relationships/tags" Target="../tags/tag686.xml"/><Relationship Id="rId15" Type="http://schemas.openxmlformats.org/officeDocument/2006/relationships/tags" Target="../tags/tag696.xml"/><Relationship Id="rId23" Type="http://schemas.openxmlformats.org/officeDocument/2006/relationships/image" Target="../media/image78.jpeg"/><Relationship Id="rId28" Type="http://schemas.openxmlformats.org/officeDocument/2006/relationships/image" Target="../media/image83.png"/><Relationship Id="rId10" Type="http://schemas.openxmlformats.org/officeDocument/2006/relationships/tags" Target="../tags/tag691.xml"/><Relationship Id="rId19" Type="http://schemas.openxmlformats.org/officeDocument/2006/relationships/tags" Target="../tags/tag700.xml"/><Relationship Id="rId4" Type="http://schemas.openxmlformats.org/officeDocument/2006/relationships/tags" Target="../tags/tag685.xml"/><Relationship Id="rId9" Type="http://schemas.openxmlformats.org/officeDocument/2006/relationships/tags" Target="../tags/tag690.xml"/><Relationship Id="rId14" Type="http://schemas.openxmlformats.org/officeDocument/2006/relationships/tags" Target="../tags/tag695.xml"/><Relationship Id="rId22" Type="http://schemas.openxmlformats.org/officeDocument/2006/relationships/notesSlide" Target="../notesSlides/notesSlide13.xml"/><Relationship Id="rId27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9.jpe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05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tags" Target="../tags/tag708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707.xml"/><Relationship Id="rId1" Type="http://schemas.openxmlformats.org/officeDocument/2006/relationships/tags" Target="../tags/tag706.xml"/><Relationship Id="rId6" Type="http://schemas.openxmlformats.org/officeDocument/2006/relationships/slideLayout" Target="../slideLayouts/slideLayout73.xml"/><Relationship Id="rId5" Type="http://schemas.openxmlformats.org/officeDocument/2006/relationships/tags" Target="../tags/tag710.xml"/><Relationship Id="rId4" Type="http://schemas.openxmlformats.org/officeDocument/2006/relationships/tags" Target="../tags/tag7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17.xml"/><Relationship Id="rId7" Type="http://schemas.openxmlformats.org/officeDocument/2006/relationships/image" Target="../media/image91.jpeg"/><Relationship Id="rId2" Type="http://schemas.openxmlformats.org/officeDocument/2006/relationships/tags" Target="../tags/tag716.xml"/><Relationship Id="rId1" Type="http://schemas.openxmlformats.org/officeDocument/2006/relationships/tags" Target="../tags/tag715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83.xml"/><Relationship Id="rId4" Type="http://schemas.openxmlformats.org/officeDocument/2006/relationships/tags" Target="../tags/tag7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729.xml"/><Relationship Id="rId13" Type="http://schemas.openxmlformats.org/officeDocument/2006/relationships/tags" Target="../tags/tag734.xml"/><Relationship Id="rId18" Type="http://schemas.openxmlformats.org/officeDocument/2006/relationships/tags" Target="../tags/tag739.xml"/><Relationship Id="rId3" Type="http://schemas.openxmlformats.org/officeDocument/2006/relationships/tags" Target="../tags/tag724.xml"/><Relationship Id="rId21" Type="http://schemas.openxmlformats.org/officeDocument/2006/relationships/image" Target="../media/image92.emf"/><Relationship Id="rId7" Type="http://schemas.openxmlformats.org/officeDocument/2006/relationships/tags" Target="../tags/tag728.xml"/><Relationship Id="rId12" Type="http://schemas.openxmlformats.org/officeDocument/2006/relationships/tags" Target="../tags/tag733.xml"/><Relationship Id="rId17" Type="http://schemas.openxmlformats.org/officeDocument/2006/relationships/tags" Target="../tags/tag738.xml"/><Relationship Id="rId2" Type="http://schemas.openxmlformats.org/officeDocument/2006/relationships/tags" Target="../tags/tag723.xml"/><Relationship Id="rId16" Type="http://schemas.openxmlformats.org/officeDocument/2006/relationships/tags" Target="../tags/tag737.xml"/><Relationship Id="rId20" Type="http://schemas.openxmlformats.org/officeDocument/2006/relationships/notesSlide" Target="../notesSlides/notesSlide18.xml"/><Relationship Id="rId1" Type="http://schemas.openxmlformats.org/officeDocument/2006/relationships/tags" Target="../tags/tag722.xml"/><Relationship Id="rId6" Type="http://schemas.openxmlformats.org/officeDocument/2006/relationships/tags" Target="../tags/tag727.xml"/><Relationship Id="rId11" Type="http://schemas.openxmlformats.org/officeDocument/2006/relationships/tags" Target="../tags/tag732.xml"/><Relationship Id="rId5" Type="http://schemas.openxmlformats.org/officeDocument/2006/relationships/tags" Target="../tags/tag726.xml"/><Relationship Id="rId15" Type="http://schemas.openxmlformats.org/officeDocument/2006/relationships/tags" Target="../tags/tag736.xml"/><Relationship Id="rId10" Type="http://schemas.openxmlformats.org/officeDocument/2006/relationships/tags" Target="../tags/tag731.xml"/><Relationship Id="rId19" Type="http://schemas.openxmlformats.org/officeDocument/2006/relationships/slideLayout" Target="../slideLayouts/slideLayout83.xml"/><Relationship Id="rId4" Type="http://schemas.openxmlformats.org/officeDocument/2006/relationships/tags" Target="../tags/tag725.xml"/><Relationship Id="rId9" Type="http://schemas.openxmlformats.org/officeDocument/2006/relationships/tags" Target="../tags/tag730.xml"/><Relationship Id="rId14" Type="http://schemas.openxmlformats.org/officeDocument/2006/relationships/tags" Target="../tags/tag735.xml"/><Relationship Id="rId22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tags" Target="../tags/tag569.xml"/><Relationship Id="rId7" Type="http://schemas.openxmlformats.org/officeDocument/2006/relationships/tags" Target="../tags/tag573.xml"/><Relationship Id="rId12" Type="http://schemas.openxmlformats.org/officeDocument/2006/relationships/image" Target="../media/image40.jpeg"/><Relationship Id="rId2" Type="http://schemas.openxmlformats.org/officeDocument/2006/relationships/tags" Target="../tags/tag568.xml"/><Relationship Id="rId1" Type="http://schemas.openxmlformats.org/officeDocument/2006/relationships/tags" Target="../tags/tag567.xml"/><Relationship Id="rId6" Type="http://schemas.openxmlformats.org/officeDocument/2006/relationships/tags" Target="../tags/tag572.xml"/><Relationship Id="rId11" Type="http://schemas.openxmlformats.org/officeDocument/2006/relationships/image" Target="../media/image39.jpg"/><Relationship Id="rId5" Type="http://schemas.openxmlformats.org/officeDocument/2006/relationships/tags" Target="../tags/tag571.xml"/><Relationship Id="rId10" Type="http://schemas.openxmlformats.org/officeDocument/2006/relationships/image" Target="../media/image38.jpeg"/><Relationship Id="rId4" Type="http://schemas.openxmlformats.org/officeDocument/2006/relationships/tags" Target="../tags/tag570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tags" Target="../tags/tag745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744.xml"/><Relationship Id="rId1" Type="http://schemas.openxmlformats.org/officeDocument/2006/relationships/tags" Target="../tags/tag743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747.xml"/><Relationship Id="rId4" Type="http://schemas.openxmlformats.org/officeDocument/2006/relationships/tags" Target="../tags/tag74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8.png"/><Relationship Id="rId12" Type="http://schemas.microsoft.com/office/2007/relationships/hdphoto" Target="../media/hdphoto2.wdp"/><Relationship Id="rId2" Type="http://schemas.openxmlformats.org/officeDocument/2006/relationships/tags" Target="../tags/tag752.xml"/><Relationship Id="rId16" Type="http://schemas.openxmlformats.org/officeDocument/2006/relationships/image" Target="../media/image106.png"/><Relationship Id="rId1" Type="http://schemas.openxmlformats.org/officeDocument/2006/relationships/tags" Target="../tags/tag751.xml"/><Relationship Id="rId6" Type="http://schemas.microsoft.com/office/2007/relationships/hdphoto" Target="../media/hdphoto1.wdp"/><Relationship Id="rId11" Type="http://schemas.openxmlformats.org/officeDocument/2006/relationships/image" Target="../media/image102.png"/><Relationship Id="rId5" Type="http://schemas.openxmlformats.org/officeDocument/2006/relationships/image" Target="../media/image97.jpeg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85.xml"/><Relationship Id="rId13" Type="http://schemas.openxmlformats.org/officeDocument/2006/relationships/tags" Target="../tags/tag590.xml"/><Relationship Id="rId18" Type="http://schemas.openxmlformats.org/officeDocument/2006/relationships/tags" Target="../tags/tag595.xml"/><Relationship Id="rId26" Type="http://schemas.openxmlformats.org/officeDocument/2006/relationships/tags" Target="../tags/tag603.xml"/><Relationship Id="rId3" Type="http://schemas.openxmlformats.org/officeDocument/2006/relationships/tags" Target="../tags/tag580.xml"/><Relationship Id="rId21" Type="http://schemas.openxmlformats.org/officeDocument/2006/relationships/tags" Target="../tags/tag598.xml"/><Relationship Id="rId7" Type="http://schemas.openxmlformats.org/officeDocument/2006/relationships/tags" Target="../tags/tag584.xml"/><Relationship Id="rId12" Type="http://schemas.openxmlformats.org/officeDocument/2006/relationships/tags" Target="../tags/tag589.xml"/><Relationship Id="rId17" Type="http://schemas.openxmlformats.org/officeDocument/2006/relationships/tags" Target="../tags/tag594.xml"/><Relationship Id="rId25" Type="http://schemas.openxmlformats.org/officeDocument/2006/relationships/tags" Target="../tags/tag602.xml"/><Relationship Id="rId2" Type="http://schemas.openxmlformats.org/officeDocument/2006/relationships/tags" Target="../tags/tag579.xml"/><Relationship Id="rId16" Type="http://schemas.openxmlformats.org/officeDocument/2006/relationships/tags" Target="../tags/tag593.xml"/><Relationship Id="rId20" Type="http://schemas.openxmlformats.org/officeDocument/2006/relationships/tags" Target="../tags/tag597.xml"/><Relationship Id="rId29" Type="http://schemas.openxmlformats.org/officeDocument/2006/relationships/slideLayout" Target="../slideLayouts/slideLayout39.xml"/><Relationship Id="rId1" Type="http://schemas.openxmlformats.org/officeDocument/2006/relationships/tags" Target="../tags/tag578.xml"/><Relationship Id="rId6" Type="http://schemas.openxmlformats.org/officeDocument/2006/relationships/tags" Target="../tags/tag583.xml"/><Relationship Id="rId11" Type="http://schemas.openxmlformats.org/officeDocument/2006/relationships/tags" Target="../tags/tag588.xml"/><Relationship Id="rId24" Type="http://schemas.openxmlformats.org/officeDocument/2006/relationships/tags" Target="../tags/tag601.xml"/><Relationship Id="rId5" Type="http://schemas.openxmlformats.org/officeDocument/2006/relationships/tags" Target="../tags/tag582.xml"/><Relationship Id="rId15" Type="http://schemas.openxmlformats.org/officeDocument/2006/relationships/tags" Target="../tags/tag592.xml"/><Relationship Id="rId23" Type="http://schemas.openxmlformats.org/officeDocument/2006/relationships/tags" Target="../tags/tag600.xml"/><Relationship Id="rId28" Type="http://schemas.openxmlformats.org/officeDocument/2006/relationships/tags" Target="../tags/tag605.xml"/><Relationship Id="rId10" Type="http://schemas.openxmlformats.org/officeDocument/2006/relationships/tags" Target="../tags/tag587.xml"/><Relationship Id="rId19" Type="http://schemas.openxmlformats.org/officeDocument/2006/relationships/tags" Target="../tags/tag596.xml"/><Relationship Id="rId4" Type="http://schemas.openxmlformats.org/officeDocument/2006/relationships/tags" Target="../tags/tag581.xml"/><Relationship Id="rId9" Type="http://schemas.openxmlformats.org/officeDocument/2006/relationships/tags" Target="../tags/tag586.xml"/><Relationship Id="rId14" Type="http://schemas.openxmlformats.org/officeDocument/2006/relationships/tags" Target="../tags/tag591.xml"/><Relationship Id="rId22" Type="http://schemas.openxmlformats.org/officeDocument/2006/relationships/tags" Target="../tags/tag599.xml"/><Relationship Id="rId27" Type="http://schemas.openxmlformats.org/officeDocument/2006/relationships/tags" Target="../tags/tag604.xml"/><Relationship Id="rId3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5.png"/><Relationship Id="rId3" Type="http://schemas.openxmlformats.org/officeDocument/2006/relationships/tags" Target="../tags/tag610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4.png"/><Relationship Id="rId2" Type="http://schemas.openxmlformats.org/officeDocument/2006/relationships/tags" Target="../tags/tag609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tags" Target="../tags/tag611.xml"/><Relationship Id="rId9" Type="http://schemas.openxmlformats.org/officeDocument/2006/relationships/chart" Target="../charts/chart1.xml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18.xml"/><Relationship Id="rId13" Type="http://schemas.openxmlformats.org/officeDocument/2006/relationships/tags" Target="../tags/tag623.xml"/><Relationship Id="rId18" Type="http://schemas.openxmlformats.org/officeDocument/2006/relationships/tags" Target="../tags/tag628.xml"/><Relationship Id="rId26" Type="http://schemas.openxmlformats.org/officeDocument/2006/relationships/oleObject" Target="../embeddings/oleObject2.bin"/><Relationship Id="rId3" Type="http://schemas.openxmlformats.org/officeDocument/2006/relationships/tags" Target="../tags/tag613.xml"/><Relationship Id="rId21" Type="http://schemas.openxmlformats.org/officeDocument/2006/relationships/tags" Target="../tags/tag631.xml"/><Relationship Id="rId7" Type="http://schemas.openxmlformats.org/officeDocument/2006/relationships/tags" Target="../tags/tag617.xml"/><Relationship Id="rId12" Type="http://schemas.openxmlformats.org/officeDocument/2006/relationships/tags" Target="../tags/tag622.xml"/><Relationship Id="rId17" Type="http://schemas.openxmlformats.org/officeDocument/2006/relationships/tags" Target="../tags/tag627.xml"/><Relationship Id="rId25" Type="http://schemas.openxmlformats.org/officeDocument/2006/relationships/image" Target="../media/image51.png"/><Relationship Id="rId2" Type="http://schemas.openxmlformats.org/officeDocument/2006/relationships/tags" Target="../tags/tag612.xml"/><Relationship Id="rId16" Type="http://schemas.openxmlformats.org/officeDocument/2006/relationships/tags" Target="../tags/tag626.xml"/><Relationship Id="rId20" Type="http://schemas.openxmlformats.org/officeDocument/2006/relationships/tags" Target="../tags/tag630.xml"/><Relationship Id="rId29" Type="http://schemas.openxmlformats.org/officeDocument/2006/relationships/image" Target="../media/image53.emf"/><Relationship Id="rId1" Type="http://schemas.openxmlformats.org/officeDocument/2006/relationships/vmlDrawing" Target="../drawings/vmlDrawing2.vml"/><Relationship Id="rId6" Type="http://schemas.openxmlformats.org/officeDocument/2006/relationships/tags" Target="../tags/tag616.xml"/><Relationship Id="rId11" Type="http://schemas.openxmlformats.org/officeDocument/2006/relationships/tags" Target="../tags/tag621.xml"/><Relationship Id="rId24" Type="http://schemas.openxmlformats.org/officeDocument/2006/relationships/image" Target="../media/image50.jpeg"/><Relationship Id="rId5" Type="http://schemas.openxmlformats.org/officeDocument/2006/relationships/tags" Target="../tags/tag615.xml"/><Relationship Id="rId15" Type="http://schemas.openxmlformats.org/officeDocument/2006/relationships/tags" Target="../tags/tag625.xml"/><Relationship Id="rId23" Type="http://schemas.openxmlformats.org/officeDocument/2006/relationships/notesSlide" Target="../notesSlides/notesSlide6.xml"/><Relationship Id="rId28" Type="http://schemas.openxmlformats.org/officeDocument/2006/relationships/image" Target="../media/image52.jpeg"/><Relationship Id="rId10" Type="http://schemas.openxmlformats.org/officeDocument/2006/relationships/tags" Target="../tags/tag620.xml"/><Relationship Id="rId19" Type="http://schemas.openxmlformats.org/officeDocument/2006/relationships/tags" Target="../tags/tag629.xml"/><Relationship Id="rId4" Type="http://schemas.openxmlformats.org/officeDocument/2006/relationships/tags" Target="../tags/tag614.xml"/><Relationship Id="rId9" Type="http://schemas.openxmlformats.org/officeDocument/2006/relationships/tags" Target="../tags/tag619.xml"/><Relationship Id="rId14" Type="http://schemas.openxmlformats.org/officeDocument/2006/relationships/tags" Target="../tags/tag624.xml"/><Relationship Id="rId22" Type="http://schemas.openxmlformats.org/officeDocument/2006/relationships/slideLayout" Target="../slideLayouts/slideLayout101.xml"/><Relationship Id="rId27" Type="http://schemas.openxmlformats.org/officeDocument/2006/relationships/image" Target="../media/image49.emf"/><Relationship Id="rId30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tags" Target="../tags/tag636.xml"/><Relationship Id="rId7" Type="http://schemas.openxmlformats.org/officeDocument/2006/relationships/image" Target="../media/image41.emf"/><Relationship Id="rId2" Type="http://schemas.openxmlformats.org/officeDocument/2006/relationships/tags" Target="../tags/tag63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7.emf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5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tags" Target="../tags/tag638.xml"/><Relationship Id="rId7" Type="http://schemas.openxmlformats.org/officeDocument/2006/relationships/image" Target="../media/image41.emf"/><Relationship Id="rId2" Type="http://schemas.openxmlformats.org/officeDocument/2006/relationships/tags" Target="../tags/tag63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0024" y="225344"/>
            <a:ext cx="8434293" cy="450686"/>
          </a:xfrm>
        </p:spPr>
        <p:txBody>
          <a:bodyPr/>
          <a:lstStyle/>
          <a:p>
            <a:r>
              <a:rPr lang="en-US" dirty="0"/>
              <a:t>PROTERRA CORPORATE OVERVIEW</a:t>
            </a:r>
          </a:p>
        </p:txBody>
      </p:sp>
      <p:sp>
        <p:nvSpPr>
          <p:cNvPr id="31" name="Content Placeholder 30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600335" y="2203549"/>
            <a:ext cx="6156325" cy="151651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dirty="0"/>
              <a:t>Offices and manufacturing in CA and SC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450+ employees, with strong transportation expertise 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&gt;100 customers; &gt;800 vehicles sold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&gt;9,500,000 service miles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&gt;57,000,000 pounds of CO2 emissions avoided</a:t>
            </a: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-458467" y="2635873"/>
            <a:ext cx="60943" cy="3847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l">
              <a:lnSpc>
                <a:spcPct val="95000"/>
              </a:lnSpc>
            </a:pPr>
            <a:endParaRPr lang="en-US" sz="2000">
              <a:solidFill>
                <a:schemeClr val="tx2">
                  <a:lumMod val="75000"/>
                </a:schemeClr>
              </a:solidFill>
              <a:latin typeface="+mn-lt"/>
              <a:cs typeface="Calibri"/>
            </a:endParaRPr>
          </a:p>
        </p:txBody>
      </p:sp>
      <p:sp>
        <p:nvSpPr>
          <p:cNvPr id="7" name="Content Placeholder 3"/>
          <p:cNvSpPr txBox="1"/>
          <p:nvPr>
            <p:custDataLst>
              <p:tags r:id="rId4"/>
            </p:custDataLst>
          </p:nvPr>
        </p:nvSpPr>
        <p:spPr>
          <a:xfrm>
            <a:off x="192014" y="2033715"/>
            <a:ext cx="11212162" cy="1957459"/>
          </a:xfrm>
          <a:prstGeom prst="rect">
            <a:avLst/>
          </a:prstGeom>
          <a:ln w="38100">
            <a:noFill/>
          </a:ln>
        </p:spPr>
        <p:txBody>
          <a:bodyPr>
            <a:noAutofit/>
          </a:bodyPr>
          <a:lstStyle>
            <a:defPPr>
              <a:defRPr lang="en-US"/>
            </a:defPPr>
            <a:lvl1pPr marL="22860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endParaRPr lang="en-US" sz="1600"/>
          </a:p>
        </p:txBody>
      </p:sp>
      <p:sp>
        <p:nvSpPr>
          <p:cNvPr id="27" name="Rectangle 26"/>
          <p:cNvSpPr/>
          <p:nvPr>
            <p:custDataLst>
              <p:tags r:id="rId5"/>
            </p:custDataLst>
          </p:nvPr>
        </p:nvSpPr>
        <p:spPr>
          <a:xfrm>
            <a:off x="620024" y="1117985"/>
            <a:ext cx="11665958" cy="811923"/>
          </a:xfrm>
          <a:prstGeom prst="rect">
            <a:avLst/>
          </a:prstGeom>
          <a:noFill/>
          <a:ln w="571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9144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l">
              <a:lnSpc>
                <a:spcPct val="95000"/>
              </a:lnSpc>
            </a:pPr>
            <a:r>
              <a:rPr lang="en-US" sz="2000" dirty="0" err="1">
                <a:solidFill>
                  <a:schemeClr val="accent1"/>
                </a:solidFill>
                <a:latin typeface="+mn-lt"/>
                <a:cs typeface="Calibri Light"/>
              </a:rPr>
              <a:t>Proterra’s</a:t>
            </a:r>
            <a:r>
              <a:rPr lang="en-US" sz="2000" dirty="0">
                <a:solidFill>
                  <a:schemeClr val="accent1"/>
                </a:solidFill>
                <a:latin typeface="+mn-lt"/>
                <a:cs typeface="Calibri Light"/>
              </a:rPr>
              <a:t> Mission </a:t>
            </a:r>
          </a:p>
          <a:p>
            <a:pPr algn="l">
              <a:lnSpc>
                <a:spcPct val="95000"/>
              </a:lnSpc>
              <a:spcBef>
                <a:spcPts val="300"/>
              </a:spcBef>
            </a:pPr>
            <a:r>
              <a:rPr lang="en-US" sz="1600" dirty="0">
                <a:solidFill>
                  <a:schemeClr val="tx1"/>
                </a:solidFill>
                <a:latin typeface="+mj-ea"/>
                <a:ea typeface="+mj-ea"/>
                <a:cs typeface="Calibri Light"/>
              </a:rPr>
              <a:t>Advancing electric vehicle technology to deliver the world’s best-performing heavy-duty vehicles</a:t>
            </a:r>
            <a:endParaRPr lang="en-US" sz="1600" dirty="0">
              <a:solidFill>
                <a:srgbClr val="FF0000"/>
              </a:solidFill>
              <a:latin typeface="+mj-ea"/>
              <a:ea typeface="+mj-ea"/>
              <a:cs typeface="Calibri Light"/>
            </a:endParaRPr>
          </a:p>
        </p:txBody>
      </p:sp>
      <p:sp>
        <p:nvSpPr>
          <p:cNvPr id="40" name="Rectangle 39"/>
          <p:cNvSpPr/>
          <p:nvPr>
            <p:custDataLst>
              <p:tags r:id="rId6"/>
            </p:custDataLst>
          </p:nvPr>
        </p:nvSpPr>
        <p:spPr>
          <a:xfrm>
            <a:off x="620024" y="3886200"/>
            <a:ext cx="10982818" cy="392288"/>
          </a:xfrm>
          <a:prstGeom prst="rect">
            <a:avLst/>
          </a:prstGeom>
          <a:noFill/>
          <a:ln w="571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9144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l">
              <a:lnSpc>
                <a:spcPct val="95000"/>
              </a:lnSpc>
            </a:pPr>
            <a:r>
              <a:rPr lang="en-US" sz="2000">
                <a:solidFill>
                  <a:schemeClr val="accent1"/>
                </a:solidFill>
                <a:latin typeface="+mn-lt"/>
                <a:cs typeface="Calibri Light"/>
              </a:rPr>
              <a:t>Strong Transportation Expertise</a:t>
            </a:r>
            <a:endParaRPr lang="en-US" sz="2000">
              <a:solidFill>
                <a:srgbClr val="FF0000"/>
              </a:solidFill>
              <a:latin typeface="+mn-lt"/>
              <a:cs typeface="Calibri Light"/>
            </a:endParaRPr>
          </a:p>
        </p:txBody>
      </p:sp>
      <p:cxnSp>
        <p:nvCxnSpPr>
          <p:cNvPr id="43" name="Straight Connector 42"/>
          <p:cNvCxnSpPr/>
          <p:nvPr>
            <p:custDataLst>
              <p:tags r:id="rId7"/>
            </p:custDataLst>
          </p:nvPr>
        </p:nvCxnSpPr>
        <p:spPr bwMode="auto">
          <a:xfrm>
            <a:off x="620024" y="1835205"/>
            <a:ext cx="10982818" cy="0"/>
          </a:xfrm>
          <a:prstGeom prst="line">
            <a:avLst/>
          </a:prstGeom>
          <a:noFill/>
          <a:ln w="12700" cap="rnd" cmpd="sng" algn="ctr">
            <a:solidFill>
              <a:srgbClr val="B3B3B3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>
            <p:custDataLst>
              <p:tags r:id="rId8"/>
            </p:custDataLst>
          </p:nvPr>
        </p:nvCxnSpPr>
        <p:spPr bwMode="auto">
          <a:xfrm>
            <a:off x="620024" y="3886200"/>
            <a:ext cx="10982818" cy="0"/>
          </a:xfrm>
          <a:prstGeom prst="line">
            <a:avLst/>
          </a:prstGeom>
          <a:noFill/>
          <a:ln w="12700" cap="rnd" cmpd="sng" algn="ctr">
            <a:solidFill>
              <a:srgbClr val="B3B3B3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Rectangle 55"/>
          <p:cNvSpPr/>
          <p:nvPr>
            <p:custDataLst>
              <p:tags r:id="rId9"/>
            </p:custDataLst>
          </p:nvPr>
        </p:nvSpPr>
        <p:spPr>
          <a:xfrm>
            <a:off x="620024" y="5250480"/>
            <a:ext cx="10982818" cy="392288"/>
          </a:xfrm>
          <a:prstGeom prst="rect">
            <a:avLst/>
          </a:prstGeom>
          <a:noFill/>
          <a:ln w="571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9144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l">
              <a:lnSpc>
                <a:spcPct val="95000"/>
              </a:lnSpc>
            </a:pPr>
            <a:r>
              <a:rPr lang="en-US" sz="2000">
                <a:solidFill>
                  <a:schemeClr val="accent1"/>
                </a:solidFill>
                <a:latin typeface="+mn-lt"/>
                <a:cs typeface="Calibri Light"/>
              </a:rPr>
              <a:t>World-Class Financial Partners</a:t>
            </a:r>
          </a:p>
        </p:txBody>
      </p:sp>
      <p:cxnSp>
        <p:nvCxnSpPr>
          <p:cNvPr id="57" name="Straight Connector 56"/>
          <p:cNvCxnSpPr/>
          <p:nvPr>
            <p:custDataLst>
              <p:tags r:id="rId10"/>
            </p:custDataLst>
          </p:nvPr>
        </p:nvCxnSpPr>
        <p:spPr bwMode="auto">
          <a:xfrm>
            <a:off x="620024" y="5250479"/>
            <a:ext cx="10982818" cy="0"/>
          </a:xfrm>
          <a:prstGeom prst="line">
            <a:avLst/>
          </a:prstGeom>
          <a:noFill/>
          <a:ln w="12700" cap="rnd" cmpd="sng" algn="ctr">
            <a:solidFill>
              <a:srgbClr val="B3B3B3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88CAB8C-7827-4480-B0F4-7CB2EB28878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41" y="4754899"/>
            <a:ext cx="571554" cy="400088"/>
          </a:xfrm>
          <a:prstGeom prst="rect">
            <a:avLst/>
          </a:prstGeom>
        </p:spPr>
      </p:pic>
      <p:pic>
        <p:nvPicPr>
          <p:cNvPr id="66" name="Picture 65" descr="Tesla_Motors_Logo.png">
            <a:extLst>
              <a:ext uri="{FF2B5EF4-FFF2-40B4-BE49-F238E27FC236}">
                <a16:creationId xmlns:a16="http://schemas.microsoft.com/office/drawing/2014/main" xmlns="" id="{BBDD8CF8-516B-4F0F-A524-78378D4BEAE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91" y="4442450"/>
            <a:ext cx="992721" cy="1295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75CFEC24-8167-4A40-882F-517FD80E49B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859" y="5851889"/>
            <a:ext cx="1052902" cy="32212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9BEB932C-1965-45AB-93F3-35B7A823D814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740" y="5904839"/>
            <a:ext cx="967610" cy="25028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DF4E7E4-49FF-449D-9472-674FCB6EE2A2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012" y="5938304"/>
            <a:ext cx="1309424" cy="17541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1A04FCF5-3E4B-4E9E-9AEE-97766A062F5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019" y="5855621"/>
            <a:ext cx="1282942" cy="340779"/>
          </a:xfrm>
          <a:prstGeom prst="rect">
            <a:avLst/>
          </a:prstGeom>
        </p:spPr>
      </p:pic>
      <p:pic>
        <p:nvPicPr>
          <p:cNvPr id="13314" name="Picture 2" descr="https://crunchbase-production-res.cloudinary.com/image/upload/c_pad,h_140,w_140/v1397178998/dfd55b4b9cce9a249e8f704cb819828c.png">
            <a:extLst>
              <a:ext uri="{FF2B5EF4-FFF2-40B4-BE49-F238E27FC236}">
                <a16:creationId xmlns:a16="http://schemas.microsoft.com/office/drawing/2014/main" xmlns="" id="{381E46FE-BB61-46D4-9144-9B6E15ED79A0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6441" y="5621996"/>
            <a:ext cx="808033" cy="80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C440CF-9FBC-4704-AF18-481E566ED7CD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008" y="4737420"/>
            <a:ext cx="783204" cy="440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B791E0-B7B4-4E70-B351-D5B2097AC32E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212" y="4208623"/>
            <a:ext cx="555649" cy="463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CCF06B-673A-488F-ACED-52CFCDFCD4A8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335" y="4894134"/>
            <a:ext cx="691432" cy="287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734E8D-AED4-4CA3-B077-144A41662C9B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812" y="4191000"/>
            <a:ext cx="841008" cy="473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37F815-0CDF-43D0-A695-03B3971C88F4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7564345" y="3890581"/>
            <a:ext cx="250153" cy="215316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CAD59A-320A-4130-BB55-015851709D71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47" y="4894134"/>
            <a:ext cx="956965" cy="205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6521BD-A6DF-4091-92CF-1163E6D267ED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58" y="4359774"/>
            <a:ext cx="371754" cy="371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EF1CAD-0C89-4991-8DB6-DD5BC6752210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0" b="51030"/>
          <a:stretch>
            <a:fillRect/>
          </a:stretch>
        </p:blipFill>
        <p:spPr>
          <a:xfrm>
            <a:off x="3427412" y="4419600"/>
            <a:ext cx="1263957" cy="1649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A64D7D3-430D-48F5-ACE6-B02D764B0ED7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2" y="4858811"/>
            <a:ext cx="1061043" cy="246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C75216-80A9-4ED4-950E-35AF3B5CE773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38" y="5909139"/>
            <a:ext cx="1331704" cy="244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7D01E0-68C3-415E-B4D8-CE2BD8C00630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91" y="5896307"/>
            <a:ext cx="1155261" cy="2594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7B25F7C-07D7-4266-8131-50AB2078A53A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5676098"/>
            <a:ext cx="1061580" cy="530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31A5B9-2164-4318-873C-83872010DD0A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56" y="4267200"/>
            <a:ext cx="1157956" cy="3917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6340691-5AD0-43B1-A42A-0BC4841E7FC9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826852"/>
            <a:ext cx="912812" cy="3561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B7274E2-44AB-473C-87ED-8BDDB59AFFBE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46" y="4307457"/>
            <a:ext cx="1176666" cy="340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41E23F7-AC6B-4AD8-9935-5E69982BED7C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08" y="4813827"/>
            <a:ext cx="783204" cy="2915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17B9530-9C30-4422-8D14-1FC65F60FCBD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12" y="4845819"/>
            <a:ext cx="904027" cy="3357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7B6CB32-9E0F-4EB7-96B2-EBD5CF498CF1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91000"/>
            <a:ext cx="912812" cy="5132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50BBB44-3545-4D3D-A150-EB7E765E86A4}"/>
              </a:ext>
            </a:extLst>
          </p:cNvPr>
          <p:cNvPicPr>
            <a:picLocks noChangeAspect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1" b="22862"/>
          <a:stretch/>
        </p:blipFill>
        <p:spPr>
          <a:xfrm>
            <a:off x="3129930" y="4856584"/>
            <a:ext cx="631809" cy="32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404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12188824" cy="57180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THE PROTERRA CATALYST MODELS</a:t>
            </a:r>
          </a:p>
        </p:txBody>
      </p:sp>
    </p:spTree>
    <p:extLst>
      <p:ext uri="{BB962C8B-B14F-4D97-AF65-F5344CB8AC3E}">
        <p14:creationId xmlns:p14="http://schemas.microsoft.com/office/powerpoint/2010/main" val="1364620760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5A22EE4-9D2B-40F8-9936-52C3174641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794" y="3085961"/>
            <a:ext cx="1950402" cy="1819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A302F9-854A-42AB-9256-D47A55F32A0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4508" y="1266612"/>
            <a:ext cx="5436903" cy="1671227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>
            <a:defPPr>
              <a:defRPr lang="en-US"/>
            </a:defPPr>
          </a:lstStyle>
          <a:p>
            <a:pPr algn="l">
              <a:lnSpc>
                <a:spcPct val="95000"/>
              </a:lnSpc>
              <a:spcBef>
                <a:spcPct val="0"/>
              </a:spcBef>
            </a:pPr>
            <a:r>
              <a:rPr lang="en-US" sz="1200" b="1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OVERHEAD CHARGING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200">
                <a:solidFill>
                  <a:srgbClr val="4F5758"/>
                </a:solidFill>
              </a:rPr>
              <a:t>Keep your Catalyst buses rolling with easy depot or on-the-road charging, made simple by industry-standard SAE J3105 overhead systems.</a:t>
            </a:r>
          </a:p>
          <a:p>
            <a:pPr marL="285750" indent="-285750">
              <a:lnSpc>
                <a:spcPct val="95000"/>
              </a:lnSpc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en-US" sz="1200">
              <a:solidFill>
                <a:srgbClr val="4F5758"/>
              </a:solidFill>
            </a:endParaRPr>
          </a:p>
          <a:p>
            <a:pPr marL="285750" indent="-285750">
              <a:lnSpc>
                <a:spcPct val="95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1200"/>
              <a:t>Charge on the road for longer routes or enable 24/7 circulator operations</a:t>
            </a:r>
          </a:p>
          <a:p>
            <a:pPr marL="285750" indent="-285750">
              <a:lnSpc>
                <a:spcPct val="95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12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Low maintenance costs and high availability</a:t>
            </a:r>
          </a:p>
          <a:p>
            <a:pPr marL="285750" indent="-285750">
              <a:lnSpc>
                <a:spcPct val="95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12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Compatible with roof-mounted pantographs as well as inverted pantograph systems, offered by Schunk and other suppliers</a:t>
            </a:r>
          </a:p>
          <a:p>
            <a:pPr>
              <a:lnSpc>
                <a:spcPct val="95000"/>
              </a:lnSpc>
              <a:spcBef>
                <a:spcPct val="0"/>
              </a:spcBef>
              <a:buClr>
                <a:schemeClr val="tx2"/>
              </a:buClr>
            </a:pPr>
            <a:endParaRPr lang="en-US" sz="1200">
              <a:solidFill>
                <a:srgbClr val="4F5758"/>
              </a:solidFill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27644CB1-CDAF-4127-B75A-FB608167439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20023" y="63030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lang="en-US" altLang="en-US" sz="2000" b="1" kern="1200" cap="all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60949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1218987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182848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  <a:lvl9pPr marL="243797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/>
              <a:t>SMARTER CHARGING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18DA1746-F39E-4F17-9591-31DEEAD4113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20023" y="342514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lang="en-US" altLang="en-US" sz="2000" b="1" kern="1200" cap="all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60949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1218987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182848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  <a:lvl9pPr marL="243797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b="0">
                <a:latin typeface="Arial" pitchFamily="34" charset="0"/>
                <a:cs typeface="Arial" pitchFamily="34" charset="0"/>
              </a:rPr>
              <a:t>compatible with industry-standard charging systems</a:t>
            </a:r>
            <a:endParaRPr lang="en-US" b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69D326-AF78-4B71-94F8-6D08D63F0F3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96708" y="1271909"/>
            <a:ext cx="5715215" cy="1671227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>
            <a:defPPr>
              <a:defRPr lang="en-US"/>
            </a:defPPr>
          </a:lstStyle>
          <a:p>
            <a:pPr algn="l">
              <a:lnSpc>
                <a:spcPct val="95000"/>
              </a:lnSpc>
              <a:spcBef>
                <a:spcPct val="0"/>
              </a:spcBef>
            </a:pPr>
            <a:r>
              <a:rPr lang="en-US" sz="1200" b="1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PLUG IN CHARGING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200">
                <a:solidFill>
                  <a:srgbClr val="4F5758"/>
                </a:solidFill>
              </a:rPr>
              <a:t>Regardless of your fleet size, powering up your Proterra buses at the depot is as easy as plugging in a standard J1772-CCS Type 1 charger.</a:t>
            </a:r>
          </a:p>
          <a:p>
            <a:pPr algn="l">
              <a:lnSpc>
                <a:spcPct val="95000"/>
              </a:lnSpc>
              <a:spcBef>
                <a:spcPct val="0"/>
              </a:spcBef>
            </a:pPr>
            <a:endParaRPr lang="en-US" sz="12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5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1200"/>
              <a:t>Universal chargers are offered by Proterra and other suppliers </a:t>
            </a:r>
          </a:p>
          <a:p>
            <a:pPr marL="285750" indent="-285750">
              <a:lnSpc>
                <a:spcPct val="95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12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Catalyst vehicles can be configured with two charge ports for flexibility at the depot</a:t>
            </a:r>
          </a:p>
          <a:p>
            <a:pPr marL="285750" indent="-285750">
              <a:lnSpc>
                <a:spcPct val="95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12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Electric buses, utility vehicles and cars can share the same standardized chargers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99A9CA2-0EE6-4CEA-BC8A-3F995952286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599317" y="5218089"/>
            <a:ext cx="2513895" cy="545204"/>
            <a:chOff x="350336" y="4180334"/>
            <a:chExt cx="2871091" cy="62267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50DF7A2-2945-4654-B5DF-61E1209635A9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620024" y="4276133"/>
              <a:ext cx="1676400" cy="238527"/>
            </a:xfrm>
            <a:prstGeom prst="rect">
              <a:avLst/>
            </a:prstGeom>
          </p:spPr>
          <p:txBody>
            <a:bodyPr wrap="square" tIns="45720" bIns="45720" rtlCol="0" anchor="t" anchorCtr="0">
              <a:spAutoFit/>
            </a:bodyPr>
            <a:lstStyle>
              <a:defPPr>
                <a:defRPr lang="en-US"/>
              </a:defPPr>
            </a:lstStyle>
            <a:p>
              <a:pPr algn="l">
                <a:lnSpc>
                  <a:spcPct val="95000"/>
                </a:lnSpc>
                <a:spcBef>
                  <a:spcPct val="0"/>
                </a:spcBef>
              </a:pPr>
              <a:r>
                <a:rPr lang="en-US" sz="1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AUTOMOTIVE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95834470-4418-4E53-BB3D-4273D2D2B5B9}"/>
                </a:ext>
              </a:extLst>
            </p:cNvPr>
            <p:cNvGrpSpPr/>
            <p:nvPr>
              <p:custDataLst>
                <p:tags r:id="rId28"/>
              </p:custDataLst>
            </p:nvPr>
          </p:nvGrpSpPr>
          <p:grpSpPr>
            <a:xfrm>
              <a:off x="350336" y="4180334"/>
              <a:ext cx="2871091" cy="272419"/>
              <a:chOff x="353688" y="3386338"/>
              <a:chExt cx="2871091" cy="272419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C357ABA4-198D-4719-A4C1-089E93633F83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353688" y="3422809"/>
                <a:ext cx="2871091" cy="184709"/>
              </a:xfrm>
              <a:prstGeom prst="rect">
                <a:avLst/>
              </a:prstGeom>
              <a:solidFill>
                <a:schemeClr val="bg2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</a:lstStyle>
              <a:p>
                <a:pPr marL="109538" marR="0" indent="-109538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Tx/>
                  <a:buFont typeface="Arial" pitchFamily="34" charset="0"/>
                  <a:buNone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333333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A0968C4B-3F31-4576-86AB-F53E283FB90F}"/>
                  </a:ext>
                </a:extLst>
              </p:cNvPr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623239" y="3386338"/>
                <a:ext cx="2592663" cy="272419"/>
              </a:xfrm>
              <a:prstGeom prst="rect">
                <a:avLst/>
              </a:prstGeom>
            </p:spPr>
            <p:txBody>
              <a:bodyPr wrap="square" tIns="45720" bIns="45720" rtlCol="0" anchor="t" anchorCtr="0">
                <a:spAutoFit/>
              </a:bodyPr>
              <a:lstStyle>
                <a:defPPr>
                  <a:defRPr lang="en-US"/>
                </a:defPPr>
              </a:lstStyle>
              <a:p>
                <a:pPr algn="l">
                  <a:lnSpc>
                    <a:spcPct val="95000"/>
                  </a:lnSpc>
                  <a:spcBef>
                    <a:spcPct val="0"/>
                  </a:spcBef>
                </a:pPr>
                <a:r>
                  <a:rPr lang="en-US" sz="1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ADOPTED BY MAJOR OEMS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35EC3884-1BAC-462A-8CD3-D16ED1230F48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942" y="4527813"/>
              <a:ext cx="630755" cy="23469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1B204BCC-DFAA-451E-9EC4-64A0FF6A5000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772" y="4527813"/>
              <a:ext cx="630895" cy="22979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7F246A58-1F4A-4ABC-BC80-8D51F9DD2B0C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834" y="4482417"/>
              <a:ext cx="771269" cy="32058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EABCF10-A591-4837-85BE-0FD23B3D1556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667133" y="5220002"/>
            <a:ext cx="6265149" cy="638560"/>
            <a:chOff x="612575" y="4264910"/>
            <a:chExt cx="7155356" cy="7292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B2EFF9E2-FC6D-49C6-8EE8-89A26D5C1A75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616673" y="4537982"/>
              <a:ext cx="3353454" cy="456220"/>
              <a:chOff x="6103685" y="4772430"/>
              <a:chExt cx="4292365" cy="583952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xmlns="" id="{A28E606F-61A0-4FAF-A9BC-E35C11D026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3685" y="4841054"/>
                <a:ext cx="540561" cy="515328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D0AEFD4D-79CC-46A6-BFC5-ACFA4D77219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6524" y="4980382"/>
                <a:ext cx="836614" cy="241286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xmlns="" id="{B21ACE80-3E5B-4F71-9AA1-F2C11F49E0B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82101" y="4772430"/>
                <a:ext cx="514885" cy="514885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xmlns="" id="{D81E8994-3BD4-460C-BFDA-636BC69FF0B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98407" y="4838080"/>
                <a:ext cx="788132" cy="383587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xmlns="" id="{06E6D00F-85FA-4621-87DE-A7AE0C28EA6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58851" y="4799145"/>
                <a:ext cx="778782" cy="438065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xmlns="" id="{CB08492F-320C-4928-8DCE-2EB568B40F2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46982" y="4818610"/>
                <a:ext cx="749068" cy="422522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C8655053-8B64-4E68-B2AA-4C8A96B2E1E2}"/>
                </a:ext>
              </a:extLst>
            </p:cNvPr>
            <p:cNvGrpSpPr/>
            <p:nvPr>
              <p:custDataLst>
                <p:tags r:id="rId13"/>
              </p:custDataLst>
            </p:nvPr>
          </p:nvGrpSpPr>
          <p:grpSpPr>
            <a:xfrm>
              <a:off x="612575" y="4264910"/>
              <a:ext cx="7155356" cy="272419"/>
              <a:chOff x="612575" y="4264910"/>
              <a:chExt cx="7155356" cy="272419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5CF0F18D-5BCF-4CBB-B600-96D61C8B6753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20024" y="4299454"/>
                <a:ext cx="7147907" cy="184709"/>
              </a:xfrm>
              <a:prstGeom prst="rect">
                <a:avLst/>
              </a:prstGeom>
              <a:solidFill>
                <a:schemeClr val="bg2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</a:lstStyle>
              <a:p>
                <a:pPr marL="109538" marR="0" indent="-109538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Tx/>
                  <a:buFont typeface="Arial" pitchFamily="34" charset="0"/>
                  <a:buNone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333333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1BD1FBEE-3E89-4EA4-BA1C-903780682CB0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12575" y="4264910"/>
                <a:ext cx="7147907" cy="272419"/>
              </a:xfrm>
              <a:prstGeom prst="rect">
                <a:avLst/>
              </a:prstGeom>
            </p:spPr>
            <p:txBody>
              <a:bodyPr wrap="square" tIns="45720" bIns="45720" rtlCol="0" anchor="t" anchorCtr="0">
                <a:spAutoFit/>
              </a:bodyPr>
              <a:lstStyle>
                <a:defPPr>
                  <a:defRPr lang="en-US"/>
                </a:defPPr>
              </a:lstStyle>
              <a:p>
                <a:pPr algn="ctr">
                  <a:lnSpc>
                    <a:spcPct val="95000"/>
                  </a:lnSpc>
                  <a:spcBef>
                    <a:spcPct val="0"/>
                  </a:spcBef>
                </a:pPr>
                <a:r>
                  <a:rPr lang="en-US" sz="1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ADOPTED BY MAJOR OEMS</a:t>
                </a: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49C4D9D4-4029-47BF-80CA-A58F359F3F2F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605" y="4624212"/>
              <a:ext cx="630755" cy="23469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FA5FB2E0-B363-4004-8D2D-1F9A95263201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356" y="4624212"/>
              <a:ext cx="630895" cy="22979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136A5153-8657-4109-8E50-E815252CFF0D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795" y="4558854"/>
              <a:ext cx="771268" cy="32058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3FDFF55E-0CF8-4557-8D20-7E47B1351F85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595" y="4574611"/>
              <a:ext cx="646462" cy="29073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33E1BBA3-7005-4511-82ED-01204EF77349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822" y="4537982"/>
              <a:ext cx="520109" cy="28621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219A228-9E73-4226-8593-60CFF3693B8B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548048" y="3167768"/>
            <a:ext cx="4292273" cy="1499828"/>
            <a:chOff x="474563" y="3309613"/>
            <a:chExt cx="4292273" cy="149982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7D5DB2C9-48D8-451C-A6B5-813530D02E88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643" b="51195"/>
            <a:stretch>
              <a:fillRect/>
            </a:stretch>
          </p:blipFill>
          <p:spPr>
            <a:xfrm>
              <a:off x="987219" y="3309613"/>
              <a:ext cx="1580432" cy="137223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BE259FE-12EC-4C63-B15C-235CB589E49F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1" t="51195"/>
            <a:stretch>
              <a:fillRect/>
            </a:stretch>
          </p:blipFill>
          <p:spPr>
            <a:xfrm>
              <a:off x="2749876" y="3437203"/>
              <a:ext cx="2016960" cy="137223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9657D31E-C30F-4885-86F9-24744928CDEB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4" t="7291" r="14984" b="74492"/>
            <a:stretch>
              <a:fillRect/>
            </a:stretch>
          </p:blipFill>
          <p:spPr>
            <a:xfrm>
              <a:off x="474563" y="3706163"/>
              <a:ext cx="819249" cy="512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570938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844C59B-B004-49F5-8470-C2013B0F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PROTERRA ENERGY FLEET SOLUTIONS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E498B5-A5B4-45D6-BD15-FE0B5F56D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TURNKEY ENERGY DELIVERY FOR ELECTRIC FLEETS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4E17F36F-3B02-4A11-B2B5-9DEF883DD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981200"/>
            <a:ext cx="5093388" cy="1846488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B08B9A-F657-48F3-B637-8204DEDCD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4434710"/>
            <a:ext cx="5320903" cy="980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40AA75-EA90-45F9-8670-C28D618A8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2" y="1694077"/>
            <a:ext cx="5652174" cy="37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9244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BDF039B-7201-48F6-A64C-8057C35F027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SMARTER CHARGING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5F171C-944C-4F02-AE43-06F4D90C8DB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PROTERRA POWER CONTROL SYSTEMS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xmlns="" id="{52424D34-8582-407B-B6E6-77B1D2876E5A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610489" y="1447800"/>
            <a:ext cx="2894124" cy="31242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</a:rPr>
              <a:t>INTELLIGENT</a:t>
            </a:r>
            <a:r>
              <a:rPr lang="en-US" sz="1400" dirty="0"/>
              <a:t> </a:t>
            </a:r>
          </a:p>
          <a:p>
            <a:pPr marL="315912" lvl="1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100" dirty="0"/>
              <a:t>Automated and rules-based </a:t>
            </a:r>
            <a:br>
              <a:rPr lang="en-US" sz="1100" dirty="0"/>
            </a:br>
            <a:r>
              <a:rPr lang="en-US" sz="1100" dirty="0"/>
              <a:t>vehicle charging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</a:rPr>
              <a:t>UNIVERSAL</a:t>
            </a:r>
            <a:r>
              <a:rPr lang="en-US" sz="1400" dirty="0"/>
              <a:t> </a:t>
            </a:r>
          </a:p>
          <a:p>
            <a:pPr marL="315912" lvl="1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100" dirty="0"/>
              <a:t>Standards-based, </a:t>
            </a:r>
            <a:r>
              <a:rPr lang="en-US" sz="1100" dirty="0" err="1"/>
              <a:t>OCPP</a:t>
            </a:r>
            <a:r>
              <a:rPr lang="en-US" sz="1100" dirty="0"/>
              <a:t> 1.6 open communications protocol-compatible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</a:rPr>
              <a:t>REMOTE</a:t>
            </a:r>
            <a:r>
              <a:rPr lang="en-US" sz="1400" dirty="0"/>
              <a:t> </a:t>
            </a:r>
          </a:p>
          <a:p>
            <a:pPr marL="315912" lvl="1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100" dirty="0"/>
              <a:t>Can be located up to 500 feet </a:t>
            </a:r>
            <a:br>
              <a:rPr lang="en-US" sz="1100" dirty="0"/>
            </a:br>
            <a:r>
              <a:rPr lang="en-US" sz="1100" dirty="0"/>
              <a:t>from dispenser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</a:rPr>
              <a:t>SCALABLE</a:t>
            </a:r>
            <a:r>
              <a:rPr lang="en-US" sz="1400" dirty="0"/>
              <a:t> </a:t>
            </a:r>
          </a:p>
          <a:p>
            <a:pPr marL="315912" lvl="1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100" dirty="0"/>
              <a:t>Can be installed side-to-side and back-to-back for high-density charger banks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E810B1E-0CE7-49DB-B94D-3031FE7AB73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27012" y="1258416"/>
            <a:ext cx="8132820" cy="4917240"/>
            <a:chOff x="3814187" y="1130544"/>
            <a:chExt cx="8132820" cy="4917240"/>
          </a:xfrm>
        </p:grpSpPr>
        <p:pic>
          <p:nvPicPr>
            <p:cNvPr id="5" name="Picture Placeholder 9">
              <a:extLst>
                <a:ext uri="{FF2B5EF4-FFF2-40B4-BE49-F238E27FC236}">
                  <a16:creationId xmlns:a16="http://schemas.microsoft.com/office/drawing/2014/main" xmlns="" id="{A9A05030-AEB6-4CFC-BF43-86A7C5DEF9A6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6" r="23608"/>
            <a:stretch>
              <a:fillRect/>
            </a:stretch>
          </p:blipFill>
          <p:spPr>
            <a:xfrm>
              <a:off x="4271387" y="2929513"/>
              <a:ext cx="981583" cy="1966465"/>
            </a:xfrm>
            <a:prstGeom prst="rect">
              <a:avLst/>
            </a:prstGeom>
          </p:spPr>
        </p:pic>
        <p:pic>
          <p:nvPicPr>
            <p:cNvPr id="6" name="Picture Placeholder 9">
              <a:extLst>
                <a:ext uri="{FF2B5EF4-FFF2-40B4-BE49-F238E27FC236}">
                  <a16:creationId xmlns:a16="http://schemas.microsoft.com/office/drawing/2014/main" xmlns="" id="{AB64B38F-809C-4824-8D65-FEC1E0D97BB4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9" r="27172"/>
            <a:stretch>
              <a:fillRect/>
            </a:stretch>
          </p:blipFill>
          <p:spPr bwMode="auto">
            <a:xfrm>
              <a:off x="6557387" y="2767728"/>
              <a:ext cx="981583" cy="2190330"/>
            </a:xfrm>
            <a:prstGeom prst="rect">
              <a:avLst/>
            </a:prstGeom>
            <a:solidFill>
              <a:srgbClr val="DBDEDF"/>
            </a:solidFill>
            <a:ln w="9525">
              <a:noFill/>
              <a:miter lim="800000"/>
            </a:ln>
            <a:effectLst/>
          </p:spPr>
        </p:pic>
        <p:pic>
          <p:nvPicPr>
            <p:cNvPr id="7" name="Picture Placeholder 9">
              <a:extLst>
                <a:ext uri="{FF2B5EF4-FFF2-40B4-BE49-F238E27FC236}">
                  <a16:creationId xmlns:a16="http://schemas.microsoft.com/office/drawing/2014/main" xmlns="" id="{3AADF173-6043-4AD8-919C-D0D45FE8BE5F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4" b="5693"/>
            <a:stretch>
              <a:fillRect/>
            </a:stretch>
          </p:blipFill>
          <p:spPr bwMode="auto">
            <a:xfrm>
              <a:off x="8538587" y="2739282"/>
              <a:ext cx="2561920" cy="2314446"/>
            </a:xfrm>
            <a:prstGeom prst="rect">
              <a:avLst/>
            </a:prstGeom>
            <a:solidFill>
              <a:srgbClr val="DBDEDF"/>
            </a:solidFill>
            <a:ln w="9525">
              <a:noFill/>
              <a:miter lim="800000"/>
            </a:ln>
            <a:effectLst/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6DA8C470-ECF7-47A5-B27D-5D1465752CCE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 bwMode="auto">
            <a:xfrm flipH="1">
              <a:off x="6136786" y="2576447"/>
              <a:ext cx="0" cy="244583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D9012C2A-A39C-45E7-B179-1FAB0CBEC743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 bwMode="auto">
            <a:xfrm flipH="1">
              <a:off x="8364130" y="2560401"/>
              <a:ext cx="0" cy="244583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C470BA1-EA02-41E7-8638-3A9118C6556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814187" y="1190247"/>
              <a:ext cx="2359899" cy="67151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62A74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60KW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/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For fleets with longer available charge times. 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027778E-01A0-4968-B42B-81F40AB0B05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260344" y="1146320"/>
              <a:ext cx="2107229" cy="67151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62A74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125KW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/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For fleets with high uptime requirements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1FF0330-D522-48BB-8AC8-05AEBFBC72A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562252" y="1130544"/>
              <a:ext cx="3220873" cy="67151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en-US"/>
              </a:def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62A74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500KW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/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For fleets with extended operating hours and high mileage requirements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25A4A32-FB2A-4756-955D-77DCDD84B0DF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6"/>
            <a:srcRect l="77869"/>
            <a:stretch>
              <a:fillRect/>
            </a:stretch>
          </p:blipFill>
          <p:spPr>
            <a:xfrm>
              <a:off x="9589155" y="5269491"/>
              <a:ext cx="1483385" cy="77829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1FE3D4A-F0EF-4211-8281-77561B39D308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3894122" y="1973585"/>
              <a:ext cx="2200029" cy="574773"/>
            </a:xfrm>
            <a:prstGeom prst="rect">
              <a:avLst/>
            </a:prstGeom>
          </p:spPr>
          <p:txBody>
            <a:bodyPr wrap="square" tIns="45720" bIns="45720" rtlCol="0" anchor="t" anchorCtr="0">
              <a:spAutoFit/>
            </a:bodyPr>
            <a:lstStyle>
              <a:defPPr>
                <a:defRPr lang="en-US"/>
              </a:defPPr>
            </a:lstStyle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62A74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Catalyst charge time: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~6 hours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2A744"/>
                </a:buClr>
                <a:buSzTx/>
                <a:buFont typeface="Arial" charset="0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6C63DDE-49B0-4338-A1B8-E1D9B94CB2E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213944" y="1973585"/>
              <a:ext cx="2200029" cy="574773"/>
            </a:xfrm>
            <a:prstGeom prst="rect">
              <a:avLst/>
            </a:prstGeom>
          </p:spPr>
          <p:txBody>
            <a:bodyPr wrap="square" tIns="45720" bIns="45720" rtlCol="0" anchor="t" anchorCtr="0">
              <a:spAutoFit/>
            </a:bodyPr>
            <a:lstStyle>
              <a:defPPr>
                <a:defRPr lang="en-US"/>
              </a:defPPr>
            </a:lstStyle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62A74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Catalyst charge time: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~3 hours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2A744"/>
                </a:buClr>
                <a:buSzTx/>
                <a:buFont typeface="Arial" charset="0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EB61746-6745-44FB-BB94-C960ECC1EB16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8398370" y="1941153"/>
              <a:ext cx="3548637" cy="413959"/>
            </a:xfrm>
            <a:prstGeom prst="rect">
              <a:avLst/>
            </a:prstGeom>
          </p:spPr>
          <p:txBody>
            <a:bodyPr wrap="square" tIns="45720" bIns="45720" rtlCol="0" anchor="ctr" anchorCtr="0">
              <a:spAutoFit/>
            </a:bodyPr>
            <a:lstStyle>
              <a:defPPr>
                <a:defRPr lang="en-US"/>
              </a:defPPr>
            </a:lstStyle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62A74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Catalyst charge time: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~30 miles per 10 minutes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0139C5F-AD75-4A04-A991-8CEAE3866A2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01" y="4845096"/>
            <a:ext cx="2845311" cy="13121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50DB5B7-507A-4D08-867A-2EBCEED741E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2" y="3629984"/>
            <a:ext cx="620600" cy="13938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D9DE3DD-D156-454E-9E91-48BBC46BE07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12" y="3635334"/>
            <a:ext cx="620600" cy="13938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D07E8AE-0DE6-4CDA-AD47-376AF3C6581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87" y="5471119"/>
            <a:ext cx="5093388" cy="6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8889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>
            <a:extLst>
              <a:ext uri="{FF2B5EF4-FFF2-40B4-BE49-F238E27FC236}">
                <a16:creationId xmlns:a16="http://schemas.microsoft.com/office/drawing/2014/main" xmlns="" id="{0FE1D52E-A21B-4505-835B-6A465FF47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024" y="105125"/>
            <a:ext cx="8434293" cy="450686"/>
          </a:xfrm>
        </p:spPr>
        <p:txBody>
          <a:bodyPr/>
          <a:lstStyle/>
          <a:p>
            <a:r>
              <a:rPr lang="en-US" dirty="0"/>
              <a:t>MULTI-DISPENSER CHARGING SOLUTION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C3168D44-6714-4CBF-BFA1-F8A74A98D188}"/>
              </a:ext>
            </a:extLst>
          </p:cNvPr>
          <p:cNvSpPr txBox="1">
            <a:spLocks/>
          </p:cNvSpPr>
          <p:nvPr/>
        </p:nvSpPr>
        <p:spPr>
          <a:xfrm>
            <a:off x="531812" y="458001"/>
            <a:ext cx="8522505" cy="450850"/>
          </a:xfrm>
          <a:prstGeom prst="rect">
            <a:avLst/>
          </a:prstGeom>
        </p:spPr>
        <p:txBody>
          <a:bodyPr/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24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2000" b="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0375" indent="-14446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Calibri" pitchFamily="34" charset="0"/>
              <a:buChar char="-"/>
              <a:defRPr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128588" algn="l" defTabSz="912813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Calibri" pitchFamily="34" charset="0"/>
              <a:buChar char="-"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279252" indent="-452887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4pPr>
            <a:lvl5pPr marL="289932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5pPr>
            <a:lvl6pPr marL="350881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6pPr>
            <a:lvl7pPr marL="4118313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7pPr>
            <a:lvl8pPr marL="472780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8pPr>
            <a:lvl9pPr marL="533729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2400"/>
              </a:spcBef>
              <a:spcAft>
                <a:spcPct val="0"/>
              </a:spcAft>
              <a:buClr>
                <a:srgbClr val="62A744"/>
              </a:buClr>
              <a:buSzPct val="90000"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srgbClr val="FFFFFF"/>
                </a:solidFill>
              </a:rPr>
              <a:t>OVERVIEW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68937B1-4C06-4102-9990-4C45F9C9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1607520"/>
            <a:ext cx="5367743" cy="44175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1"/>
                </a:solidFill>
              </a:rPr>
              <a:t>Proterra charging systems can have multiple dispensers paired with a single Power Control System (PCS)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Available for the 60 kW and 125 kW systems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Enables automated </a:t>
            </a:r>
            <a:r>
              <a:rPr lang="en-US" b="1" dirty="0"/>
              <a:t>sequential</a:t>
            </a:r>
            <a:r>
              <a:rPr lang="en-US" dirty="0"/>
              <a:t> charging</a:t>
            </a:r>
          </a:p>
          <a:p>
            <a:pPr lvl="0">
              <a:lnSpc>
                <a:spcPct val="100000"/>
              </a:lnSpc>
              <a:buClr>
                <a:srgbClr val="62A744"/>
              </a:buClr>
            </a:pPr>
            <a:r>
              <a:rPr lang="en-US" b="1" dirty="0">
                <a:solidFill>
                  <a:srgbClr val="109AD6"/>
                </a:solidFill>
              </a:rPr>
              <a:t>Lowers cost of infrastructure</a:t>
            </a:r>
          </a:p>
          <a:p>
            <a:pPr lvl="1">
              <a:lnSpc>
                <a:spcPct val="100000"/>
              </a:lnSpc>
              <a:buClr>
                <a:srgbClr val="62A744"/>
              </a:buClr>
            </a:pPr>
            <a:r>
              <a:rPr lang="en-US" dirty="0"/>
              <a:t>Less hardware to purchase</a:t>
            </a:r>
          </a:p>
          <a:p>
            <a:pPr lvl="1">
              <a:lnSpc>
                <a:spcPct val="100000"/>
              </a:lnSpc>
              <a:buClr>
                <a:srgbClr val="62A744"/>
              </a:buClr>
            </a:pPr>
            <a:r>
              <a:rPr lang="en-US" dirty="0"/>
              <a:t>Less major equipment to install</a:t>
            </a:r>
          </a:p>
          <a:p>
            <a:pPr lvl="0">
              <a:lnSpc>
                <a:spcPct val="100000"/>
              </a:lnSpc>
              <a:buClr>
                <a:srgbClr val="62A744"/>
              </a:buClr>
            </a:pPr>
            <a:r>
              <a:rPr lang="en-US" b="1" dirty="0">
                <a:solidFill>
                  <a:srgbClr val="109AD6"/>
                </a:solidFill>
              </a:rPr>
              <a:t>Reduces space needed for charging systems</a:t>
            </a:r>
          </a:p>
          <a:p>
            <a:pPr lvl="1">
              <a:lnSpc>
                <a:spcPct val="100000"/>
              </a:lnSpc>
              <a:buClr>
                <a:srgbClr val="62A744"/>
              </a:buClr>
            </a:pPr>
            <a:r>
              <a:rPr lang="en-US" dirty="0"/>
              <a:t>Optimal for space-constrained depots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C3F7D0-E355-4D7D-B975-56F566E06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47" y="1379835"/>
            <a:ext cx="4324830" cy="450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0901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844C59B-B004-49F5-8470-C2013B0F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PROTERRA ENERGY FLEET SOLUTIONS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E498B5-A5B4-45D6-BD15-FE0B5F56D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024" y="458001"/>
            <a:ext cx="8434293" cy="450850"/>
          </a:xfrm>
        </p:spPr>
        <p:txBody>
          <a:bodyPr/>
          <a:lstStyle/>
          <a:p>
            <a:r>
              <a:rPr lang="en-US" dirty="0"/>
              <a:t>TURNKEY ENERGY DELIVERY FOR ELECTRIC FLEETS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D35E61-D72A-4991-95CE-D3DB74C2B27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13612" y="1716417"/>
            <a:ext cx="4267200" cy="3631763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By providing a full suite of Proterra products and services in-house, we offer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94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comprehensive solution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 help you meet your electrification goals.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9AD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SOPHISTICATED PLANNING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09AD6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9AD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TURNKEY INFRASTRUCTURE INSTALLATION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9AD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SMART ENERGY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9AD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ADVANCED ENERGY STORAGE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9AD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PAY-AS-YOU-GO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068853-C297-4C4A-AE80-72CE4F39C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67" y="1568479"/>
            <a:ext cx="2919377" cy="1945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0566DA-95C6-4762-A9F4-072B50B7F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05" y="3711366"/>
            <a:ext cx="2927935" cy="1951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0DA2FB-E701-4E2A-ADCD-6524D91A9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05" y="1568253"/>
            <a:ext cx="2946069" cy="1964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A22FB0F-96F8-404C-A3FF-C1CE72EF00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67" y="3711366"/>
            <a:ext cx="2927128" cy="1951766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D85E9D2D-5F8E-4649-9F27-D2E8BF3120A9}"/>
              </a:ext>
            </a:extLst>
          </p:cNvPr>
          <p:cNvSpPr txBox="1">
            <a:spLocks/>
          </p:cNvSpPr>
          <p:nvPr/>
        </p:nvSpPr>
        <p:spPr>
          <a:xfrm>
            <a:off x="757523" y="5839471"/>
            <a:ext cx="10651096" cy="4162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24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2000" b="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0375" indent="-14446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Calibri" pitchFamily="34" charset="0"/>
              <a:buChar char="-"/>
              <a:defRPr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128588" algn="l" defTabSz="912813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Calibri" pitchFamily="34" charset="0"/>
              <a:buChar char="-"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279252" indent="-452887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4pPr>
            <a:lvl5pPr marL="289932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5pPr>
            <a:lvl6pPr marL="350881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6pPr>
            <a:lvl7pPr marL="4118313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7pPr>
            <a:lvl8pPr marL="472780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8pPr>
            <a:lvl9pPr marL="533729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2400"/>
              </a:spcBef>
              <a:spcAft>
                <a:spcPct val="0"/>
              </a:spcAft>
              <a:buClr>
                <a:srgbClr val="62A744"/>
              </a:buClr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Proterra has helped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more than 45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fleet operators throughout North America install high-power charging systems. </a:t>
            </a:r>
          </a:p>
        </p:txBody>
      </p:sp>
    </p:spTree>
    <p:extLst>
      <p:ext uri="{BB962C8B-B14F-4D97-AF65-F5344CB8AC3E}">
        <p14:creationId xmlns:p14="http://schemas.microsoft.com/office/powerpoint/2010/main" val="1216831109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F8B8E49-174C-475A-904F-EF9CD8FD1A6B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0024" y="1295400"/>
            <a:ext cx="10954440" cy="47625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</a:t>
            </a:r>
            <a:r>
              <a:rPr lang="en-US" b="1">
                <a:solidFill>
                  <a:schemeClr val="tx2"/>
                </a:solidFill>
              </a:rPr>
              <a:t>Proterra APEX™ </a:t>
            </a:r>
            <a:r>
              <a:rPr lang="en-US"/>
              <a:t>connected vehicle intelligence system is a cloud-based data platform, offering historical and real-time performance information about your battery electric vehicle fleet, to </a:t>
            </a:r>
            <a:r>
              <a:rPr lang="en-US" b="1">
                <a:solidFill>
                  <a:schemeClr val="tx2"/>
                </a:solidFill>
              </a:rPr>
              <a:t>optimize bus and charging operations </a:t>
            </a:r>
            <a:r>
              <a:rPr lang="en-US"/>
              <a:t>and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 b="1">
                <a:solidFill>
                  <a:schemeClr val="tx2"/>
                </a:solidFill>
              </a:rPr>
              <a:t>reduce costs</a:t>
            </a:r>
            <a:r>
              <a:rPr lang="en-US"/>
              <a:t>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6AC4A26-DB07-42C3-A322-A52E7F61992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PROTERRA APEX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E8D518-DC7A-42FE-9E7D-E7EEE1E5B2EE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CONNECTED VEHICLE INTELLIGENCE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5BFAEA-0269-44C5-80D4-E4446B4A364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60412" y="2512737"/>
            <a:ext cx="5562600" cy="3659463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>
            <a:defPPr>
              <a:defRPr lang="en-US"/>
            </a:defPPr>
          </a:lstStyle>
          <a:p>
            <a:pPr marL="285750" indent="-285750" algn="l">
              <a:lnSpc>
                <a:spcPct val="9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VEHICLE MONITORING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sz="14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Real-time information and historical charts on vehicle performance.</a:t>
            </a:r>
          </a:p>
          <a:p>
            <a:pPr lvl="1">
              <a:lnSpc>
                <a:spcPct val="95000"/>
              </a:lnSpc>
            </a:pPr>
            <a:endParaRPr lang="en-US" sz="1400" b="1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REMOTE DIAGNOSTICS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sz="14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Reduce on-site visits and solve problems remotely with alerts for vehicles and chargers. </a:t>
            </a:r>
          </a:p>
          <a:p>
            <a:pPr lvl="1">
              <a:lnSpc>
                <a:spcPct val="95000"/>
              </a:lnSpc>
            </a:pPr>
            <a:endParaRPr lang="en-US" sz="14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PREVENTATIVE MAINTENANCE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sz="14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Notifications and recommendations for preventative maintenance. </a:t>
            </a:r>
          </a:p>
          <a:p>
            <a:pPr lvl="1">
              <a:lnSpc>
                <a:spcPct val="95000"/>
              </a:lnSpc>
            </a:pPr>
            <a:endParaRPr lang="en-US" sz="14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CHARGER MANAGEMENT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r>
              <a:rPr lang="en-US" sz="14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Monitor charger status, control charging remotely, and receive real-time updates.</a:t>
            </a:r>
          </a:p>
          <a:p>
            <a:pPr marL="742950" lvl="1" indent="-285750">
              <a:lnSpc>
                <a:spcPct val="95000"/>
              </a:lnSpc>
              <a:buFont typeface="Arial" pitchFamily="34" charset="0"/>
              <a:buChar char="•"/>
            </a:pPr>
            <a:endParaRPr lang="en-US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A39F22-757C-44AF-97D3-5AF79EEDB9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 t="673" r="5575" b="72226"/>
          <a:stretch>
            <a:fillRect/>
          </a:stretch>
        </p:blipFill>
        <p:spPr>
          <a:xfrm>
            <a:off x="6702770" y="2696560"/>
            <a:ext cx="4876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72198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7E770-268C-4139-9813-A566716B496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CHARGING AT SCALE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A6CB49-9538-469D-AFFB-691D410248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6409"/>
            <a:ext cx="7915892" cy="3865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D7042C-D6F5-43E0-9C24-B66D75BA8A3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447157" y="1783675"/>
            <a:ext cx="3145520" cy="3330399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By providing a full suite of charging products and services in-house, Proterra offers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94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comprehensive solution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 help you meet your electrification goals.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86B762-A35F-43C0-A52C-928F8987A8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8907" y="5250480"/>
            <a:ext cx="7924800" cy="9741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457200" tIns="91440" rIns="182880" bIns="91440" rtlCol="0" anchor="t" anchorCtr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Proterra works closely with customer to recommend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9AD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appropriate charging solution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fleets and facilities planning for scale as the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demand for charging increases.</a:t>
            </a:r>
          </a:p>
        </p:txBody>
      </p:sp>
    </p:spTree>
    <p:extLst>
      <p:ext uri="{BB962C8B-B14F-4D97-AF65-F5344CB8AC3E}">
        <p14:creationId xmlns:p14="http://schemas.microsoft.com/office/powerpoint/2010/main" val="356818614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lang="en-US" altLang="en-US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/>
              </a:defRPr>
            </a:pPr>
            <a:r>
              <a:rPr kumimoji="0" lang="en-US" altLang="en-US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/>
              </a:rPr>
              <a:t>THE PROTERRA PROCESS OF ENGAGEMENT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888014" y="3946150"/>
            <a:ext cx="1322388" cy="2290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02" y="3940625"/>
            <a:ext cx="3649479" cy="2296490"/>
          </a:xfrm>
          <a:prstGeom prst="rect">
            <a:avLst/>
          </a:prstGeom>
        </p:spPr>
      </p:pic>
      <p:sp>
        <p:nvSpPr>
          <p:cNvPr id="10" name="Rectangle 9"/>
          <p:cNvSpPr/>
          <p:nvPr>
            <p:custDataLst>
              <p:tags r:id="rId4"/>
            </p:custDataLst>
          </p:nvPr>
        </p:nvSpPr>
        <p:spPr bwMode="gray">
          <a:xfrm>
            <a:off x="6859881" y="3940625"/>
            <a:ext cx="3708004" cy="229649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285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</a:lstStyle>
          <a:p>
            <a:pPr algn="l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600" b="1" i="0" normalizeH="0" noProof="0">
                <a:solidFill>
                  <a:schemeClr val="accent1"/>
                </a:solidFill>
                <a:uLnTx/>
                <a:uFillTx/>
                <a:latin typeface="Arial" pitchFamily="34" charset="0"/>
                <a:cs typeface="Arial" pitchFamily="34" charset="0"/>
              </a:rPr>
              <a:t>Proterra’s</a:t>
            </a:r>
            <a:r>
              <a:rPr kumimoji="0" lang="en-US" sz="1600" b="0" i="0" normalizeH="0" noProof="0"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 approach is to work with you to identify the most efficient, most cost-effective way to electrify your high-priority routes.  From riding your routes to structuring a financing package, we take a consultative approach and support you throughout the entire process</a:t>
            </a:r>
            <a:r>
              <a:rPr kumimoji="0" lang="en-US" sz="1600" b="0" i="0" normalizeH="0" noProof="0">
                <a:solidFill>
                  <a:schemeClr val="accent1"/>
                </a:solidFill>
                <a:uLnTx/>
                <a:uFillTx/>
                <a:latin typeface="Arial" pitchFamily="34" charset="0"/>
                <a:cs typeface="Arial" pitchFamily="34" charset="0"/>
              </a:rPr>
              <a:t>.  </a:t>
            </a:r>
            <a:r>
              <a:rPr kumimoji="0" lang="en-US" sz="1600" b="1" i="0" normalizeH="0" noProof="0">
                <a:solidFill>
                  <a:schemeClr val="accent1"/>
                </a:solidFill>
                <a:uLnTx/>
                <a:uFillTx/>
                <a:latin typeface="Arial" pitchFamily="34" charset="0"/>
                <a:cs typeface="Arial" pitchFamily="34" charset="0"/>
              </a:rPr>
              <a:t>Let’s get started!</a:t>
            </a:r>
          </a:p>
        </p:txBody>
      </p:sp>
      <p:sp>
        <p:nvSpPr>
          <p:cNvPr id="26" name="Rectangle 25"/>
          <p:cNvSpPr/>
          <p:nvPr>
            <p:custDataLst>
              <p:tags r:id="rId5"/>
            </p:custDataLst>
          </p:nvPr>
        </p:nvSpPr>
        <p:spPr bwMode="auto">
          <a:xfrm>
            <a:off x="1311033" y="1752601"/>
            <a:ext cx="1214320" cy="121270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GPS tracking</a:t>
            </a:r>
          </a:p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Route analysis</a:t>
            </a:r>
          </a:p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Identify layovers</a:t>
            </a:r>
          </a:p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Operations needs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Tx/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kumimoji="0" lang="en-US" sz="160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>
            <p:custDataLst>
              <p:tags r:id="rId6"/>
            </p:custDataLst>
          </p:nvPr>
        </p:nvSpPr>
        <p:spPr>
          <a:xfrm>
            <a:off x="1692502" y="2736706"/>
            <a:ext cx="1149705" cy="457200"/>
          </a:xfrm>
          <a:prstGeom prst="rect">
            <a:avLst/>
          </a:prstGeom>
          <a:solidFill>
            <a:schemeClr val="accent1"/>
          </a:solidFill>
          <a:ln w="19050" cmpd="sng">
            <a:solidFill>
              <a:srgbClr val="FFFF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40061" tIns="31171" rIns="40061" bIns="31171" numCol="1" spcCol="1270" anchor="ctr" anchorCtr="0">
            <a:noAutofit/>
          </a:bodyPr>
          <a:lstStyle>
            <a:defPPr>
              <a:defRPr lang="en-US"/>
            </a:defPPr>
            <a:lvl1pPr marL="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1pPr>
            <a:lvl2pPr marL="60949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2pPr>
            <a:lvl3pPr marL="1218987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3pPr>
            <a:lvl4pPr marL="182848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4pPr>
            <a:lvl5pPr marL="243797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5pPr>
            <a:lvl6pPr marL="304746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6pPr>
            <a:lvl7pPr marL="3656960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7pPr>
            <a:lvl8pPr marL="4266453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8pPr>
            <a:lvl9pPr marL="487594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Tx/>
              <a:buNone/>
              <a:defRPr kumimoji="0" sz="2100" b="0" i="0" u="none" strike="noStrike" kern="1200" cap="none" spc="0" normalizeH="0" baseline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200" b="1" i="0" u="none" strike="noStrike" kern="1200" cap="none" spc="0" normalizeH="0" baseline="0" noProof="0">
                <a:solidFill>
                  <a:schemeClr val="bg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Data Collection</a:t>
            </a:r>
          </a:p>
        </p:txBody>
      </p:sp>
      <p:sp>
        <p:nvSpPr>
          <p:cNvPr id="27" name="Rectangle 26"/>
          <p:cNvSpPr/>
          <p:nvPr>
            <p:custDataLst>
              <p:tags r:id="rId7"/>
            </p:custDataLst>
          </p:nvPr>
        </p:nvSpPr>
        <p:spPr bwMode="auto">
          <a:xfrm>
            <a:off x="3370509" y="1752601"/>
            <a:ext cx="1214320" cy="12127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Catalyst bus</a:t>
            </a:r>
          </a:p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Energy storage amount &amp; type</a:t>
            </a:r>
          </a:p>
        </p:txBody>
      </p:sp>
      <p:sp>
        <p:nvSpPr>
          <p:cNvPr id="28" name="Rectangle 27"/>
          <p:cNvSpPr/>
          <p:nvPr>
            <p:custDataLst>
              <p:tags r:id="rId8"/>
            </p:custDataLst>
          </p:nvPr>
        </p:nvSpPr>
        <p:spPr bwMode="auto">
          <a:xfrm>
            <a:off x="5429985" y="1752601"/>
            <a:ext cx="1214320" cy="12127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Charging opportunities</a:t>
            </a:r>
          </a:p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Type of charging needed</a:t>
            </a:r>
          </a:p>
        </p:txBody>
      </p:sp>
      <p:sp>
        <p:nvSpPr>
          <p:cNvPr id="29" name="Rectangle 28"/>
          <p:cNvSpPr/>
          <p:nvPr>
            <p:custDataLst>
              <p:tags r:id="rId9"/>
            </p:custDataLst>
          </p:nvPr>
        </p:nvSpPr>
        <p:spPr bwMode="auto">
          <a:xfrm>
            <a:off x="7489461" y="1752601"/>
            <a:ext cx="1214320" cy="12127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Maintenance</a:t>
            </a:r>
          </a:p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Data analytics</a:t>
            </a:r>
          </a:p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Other</a:t>
            </a:r>
          </a:p>
        </p:txBody>
      </p:sp>
      <p:sp>
        <p:nvSpPr>
          <p:cNvPr id="30" name="Rectangle 29"/>
          <p:cNvSpPr/>
          <p:nvPr>
            <p:custDataLst>
              <p:tags r:id="rId10"/>
            </p:custDataLst>
          </p:nvPr>
        </p:nvSpPr>
        <p:spPr bwMode="auto">
          <a:xfrm>
            <a:off x="9548938" y="1752601"/>
            <a:ext cx="1214320" cy="12127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Capital budget</a:t>
            </a:r>
          </a:p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Finance constraints</a:t>
            </a:r>
          </a:p>
          <a:p>
            <a:pPr marL="53975" lvl="1" indent="-53975" algn="l" defTabSz="444500" fontAlgn="base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kumimoji="0" lang="en-US" sz="10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cs typeface="Arial" pitchFamily="34" charset="0"/>
              </a:rPr>
              <a:t>Procurement method</a:t>
            </a:r>
          </a:p>
        </p:txBody>
      </p:sp>
      <p:sp>
        <p:nvSpPr>
          <p:cNvPr id="31" name="Rectangle 30"/>
          <p:cNvSpPr/>
          <p:nvPr>
            <p:custDataLst>
              <p:tags r:id="rId11"/>
            </p:custDataLst>
          </p:nvPr>
        </p:nvSpPr>
        <p:spPr>
          <a:xfrm>
            <a:off x="3741667" y="1642717"/>
            <a:ext cx="1149705" cy="457200"/>
          </a:xfrm>
          <a:prstGeom prst="rect">
            <a:avLst/>
          </a:prstGeom>
          <a:solidFill>
            <a:schemeClr val="accent1"/>
          </a:solidFill>
          <a:ln w="19050" cmpd="sng">
            <a:solidFill>
              <a:srgbClr val="FFFF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40061" tIns="31171" rIns="40061" bIns="31171" numCol="1" spcCol="1270" anchor="ctr" anchorCtr="0">
            <a:noAutofit/>
          </a:bodyPr>
          <a:lstStyle>
            <a:defPPr>
              <a:defRPr lang="en-US"/>
            </a:defPPr>
            <a:lvl1pPr marL="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1pPr>
            <a:lvl2pPr marL="60949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2pPr>
            <a:lvl3pPr marL="1218987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3pPr>
            <a:lvl4pPr marL="182848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4pPr>
            <a:lvl5pPr marL="243797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5pPr>
            <a:lvl6pPr marL="304746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6pPr>
            <a:lvl7pPr marL="3656960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7pPr>
            <a:lvl8pPr marL="4266453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8pPr>
            <a:lvl9pPr marL="487594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Tx/>
              <a:buNone/>
              <a:defRPr kumimoji="0" sz="2100" b="0" i="0" u="none" strike="noStrike" kern="1200" cap="none" spc="0" normalizeH="0" baseline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200" b="1" i="0" u="none" strike="noStrike" kern="1200" cap="none" spc="0" normalizeH="0" baseline="0" noProof="0">
                <a:solidFill>
                  <a:schemeClr val="bg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Vehicle Configuration</a:t>
            </a:r>
          </a:p>
        </p:txBody>
      </p:sp>
      <p:sp>
        <p:nvSpPr>
          <p:cNvPr id="32" name="Rectangle 31"/>
          <p:cNvSpPr/>
          <p:nvPr>
            <p:custDataLst>
              <p:tags r:id="rId12"/>
            </p:custDataLst>
          </p:nvPr>
        </p:nvSpPr>
        <p:spPr>
          <a:xfrm>
            <a:off x="5790832" y="2736706"/>
            <a:ext cx="1149705" cy="457200"/>
          </a:xfrm>
          <a:prstGeom prst="rect">
            <a:avLst/>
          </a:prstGeom>
          <a:solidFill>
            <a:schemeClr val="accent1"/>
          </a:solidFill>
          <a:ln w="19050" cmpd="sng">
            <a:solidFill>
              <a:srgbClr val="FFFF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40061" tIns="31171" rIns="40061" bIns="31171" numCol="1" spcCol="1270" anchor="ctr" anchorCtr="0">
            <a:noAutofit/>
          </a:bodyPr>
          <a:lstStyle>
            <a:defPPr>
              <a:defRPr lang="en-US"/>
            </a:defPPr>
            <a:lvl1pPr marL="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1pPr>
            <a:lvl2pPr marL="60949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2pPr>
            <a:lvl3pPr marL="1218987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3pPr>
            <a:lvl4pPr marL="182848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4pPr>
            <a:lvl5pPr marL="243797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5pPr>
            <a:lvl6pPr marL="304746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6pPr>
            <a:lvl7pPr marL="3656960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7pPr>
            <a:lvl8pPr marL="4266453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8pPr>
            <a:lvl9pPr marL="487594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Tx/>
              <a:buNone/>
              <a:defRPr kumimoji="0" sz="2100" b="0" i="0" u="none" strike="noStrike" kern="1200" cap="none" spc="0" normalizeH="0" baseline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200" b="1" i="0" u="none" strike="noStrike" kern="1200" cap="none" spc="0" normalizeH="0" baseline="0" noProof="0">
                <a:solidFill>
                  <a:schemeClr val="bg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Charging Configuration</a:t>
            </a:r>
          </a:p>
        </p:txBody>
      </p:sp>
      <p:sp>
        <p:nvSpPr>
          <p:cNvPr id="33" name="Rectangle 32"/>
          <p:cNvSpPr/>
          <p:nvPr>
            <p:custDataLst>
              <p:tags r:id="rId13"/>
            </p:custDataLst>
          </p:nvPr>
        </p:nvSpPr>
        <p:spPr>
          <a:xfrm>
            <a:off x="7839997" y="1642717"/>
            <a:ext cx="1149705" cy="457200"/>
          </a:xfrm>
          <a:prstGeom prst="rect">
            <a:avLst/>
          </a:prstGeom>
          <a:solidFill>
            <a:schemeClr val="accent1"/>
          </a:solidFill>
          <a:ln w="19050" cmpd="sng">
            <a:solidFill>
              <a:srgbClr val="FFFF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40061" tIns="31171" rIns="40061" bIns="31171" numCol="1" spcCol="1270" anchor="ctr" anchorCtr="0">
            <a:noAutofit/>
          </a:bodyPr>
          <a:lstStyle>
            <a:defPPr>
              <a:defRPr lang="en-US"/>
            </a:defPPr>
            <a:lvl1pPr marL="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1pPr>
            <a:lvl2pPr marL="60949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2pPr>
            <a:lvl3pPr marL="1218987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3pPr>
            <a:lvl4pPr marL="182848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4pPr>
            <a:lvl5pPr marL="243797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5pPr>
            <a:lvl6pPr marL="304746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6pPr>
            <a:lvl7pPr marL="3656960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7pPr>
            <a:lvl8pPr marL="4266453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8pPr>
            <a:lvl9pPr marL="487594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Tx/>
              <a:buNone/>
              <a:defRPr kumimoji="0" sz="2100" b="0" i="0" u="none" strike="noStrike" kern="1200" cap="none" spc="0" normalizeH="0" baseline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200" b="1" i="0" u="none" strike="noStrike" kern="1200" cap="none" spc="0" normalizeH="0" baseline="0" noProof="0">
                <a:solidFill>
                  <a:schemeClr val="bg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Services</a:t>
            </a:r>
          </a:p>
        </p:txBody>
      </p:sp>
      <p:sp>
        <p:nvSpPr>
          <p:cNvPr id="34" name="Rectangle 33"/>
          <p:cNvSpPr/>
          <p:nvPr>
            <p:custDataLst>
              <p:tags r:id="rId14"/>
            </p:custDataLst>
          </p:nvPr>
        </p:nvSpPr>
        <p:spPr>
          <a:xfrm>
            <a:off x="9889162" y="2736706"/>
            <a:ext cx="1149705" cy="457200"/>
          </a:xfrm>
          <a:prstGeom prst="rect">
            <a:avLst/>
          </a:prstGeom>
          <a:solidFill>
            <a:schemeClr val="accent1"/>
          </a:solidFill>
          <a:ln w="19050" cmpd="sng">
            <a:solidFill>
              <a:srgbClr val="FFFF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40061" tIns="31171" rIns="40061" bIns="31171" numCol="1" spcCol="1270" anchor="ctr" anchorCtr="0">
            <a:noAutofit/>
          </a:bodyPr>
          <a:lstStyle>
            <a:defPPr>
              <a:defRPr lang="en-US"/>
            </a:defPPr>
            <a:lvl1pPr marL="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1pPr>
            <a:lvl2pPr marL="60949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2pPr>
            <a:lvl3pPr marL="1218987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3pPr>
            <a:lvl4pPr marL="182848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4pPr>
            <a:lvl5pPr marL="243797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5pPr>
            <a:lvl6pPr marL="304746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6pPr>
            <a:lvl7pPr marL="3656960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7pPr>
            <a:lvl8pPr marL="4266453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8pPr>
            <a:lvl9pPr marL="487594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Tx/>
              <a:buNone/>
              <a:defRPr kumimoji="0" sz="2100" b="0" i="0" u="none" strike="noStrike" kern="1200" cap="none" spc="0" normalizeH="0" baseline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200" b="1" i="0" u="none" strike="noStrike" kern="1200" cap="none" spc="0" normalizeH="0" baseline="0" noProof="0">
                <a:solidFill>
                  <a:schemeClr val="bg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Financing Options</a:t>
            </a:r>
          </a:p>
        </p:txBody>
      </p:sp>
      <p:sp>
        <p:nvSpPr>
          <p:cNvPr id="35" name="Arc 34"/>
          <p:cNvSpPr/>
          <p:nvPr>
            <p:custDataLst>
              <p:tags r:id="rId15"/>
            </p:custDataLst>
          </p:nvPr>
        </p:nvSpPr>
        <p:spPr bwMode="auto">
          <a:xfrm>
            <a:off x="2223767" y="2099004"/>
            <a:ext cx="1745585" cy="1593794"/>
          </a:xfrm>
          <a:prstGeom prst="arc">
            <a:avLst>
              <a:gd name="adj1" fmla="val 320037"/>
              <a:gd name="adj2" fmla="val 9703786"/>
            </a:avLst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en-US"/>
            </a:def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p:txBody>
      </p:sp>
      <p:sp>
        <p:nvSpPr>
          <p:cNvPr id="36" name="Arc 35"/>
          <p:cNvSpPr/>
          <p:nvPr>
            <p:custDataLst>
              <p:tags r:id="rId16"/>
            </p:custDataLst>
          </p:nvPr>
        </p:nvSpPr>
        <p:spPr bwMode="auto">
          <a:xfrm>
            <a:off x="6397992" y="2099004"/>
            <a:ext cx="1745585" cy="1593794"/>
          </a:xfrm>
          <a:prstGeom prst="arc">
            <a:avLst>
              <a:gd name="adj1" fmla="val 320037"/>
              <a:gd name="adj2" fmla="val 9703786"/>
            </a:avLst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en-US"/>
            </a:def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p:txBody>
      </p:sp>
      <p:sp>
        <p:nvSpPr>
          <p:cNvPr id="37" name="Arc 36"/>
          <p:cNvSpPr/>
          <p:nvPr>
            <p:custDataLst>
              <p:tags r:id="rId17"/>
            </p:custDataLst>
          </p:nvPr>
        </p:nvSpPr>
        <p:spPr bwMode="auto">
          <a:xfrm flipV="1">
            <a:off x="4348827" y="1152150"/>
            <a:ext cx="1745585" cy="1593794"/>
          </a:xfrm>
          <a:prstGeom prst="arc">
            <a:avLst>
              <a:gd name="adj1" fmla="val 870206"/>
              <a:gd name="adj2" fmla="val 9703786"/>
            </a:avLst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en-US"/>
            </a:def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p:txBody>
      </p:sp>
      <p:sp>
        <p:nvSpPr>
          <p:cNvPr id="38" name="Arc 37"/>
          <p:cNvSpPr/>
          <p:nvPr>
            <p:custDataLst>
              <p:tags r:id="rId18"/>
            </p:custDataLst>
          </p:nvPr>
        </p:nvSpPr>
        <p:spPr bwMode="auto">
          <a:xfrm flipV="1">
            <a:off x="8447157" y="1152150"/>
            <a:ext cx="1745585" cy="1593794"/>
          </a:xfrm>
          <a:prstGeom prst="arc">
            <a:avLst>
              <a:gd name="adj1" fmla="val 844009"/>
              <a:gd name="adj2" fmla="val 9703786"/>
            </a:avLst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en-US"/>
            </a:def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72647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287" y="214535"/>
            <a:ext cx="8120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ROUTE SIMULATION RESULTS – Proterra Catalyst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®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40ft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915892" y="1008134"/>
          <a:ext cx="4061007" cy="53637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6847">
                  <a:extLst>
                    <a:ext uri="{9D8B030D-6E8A-4147-A177-3AD203B41FA5}">
                      <a16:colId xmlns:a16="http://schemas.microsoft.com/office/drawing/2014/main" xmlns="" val="1203055083"/>
                    </a:ext>
                  </a:extLst>
                </a:gridCol>
                <a:gridCol w="942080">
                  <a:extLst>
                    <a:ext uri="{9D8B030D-6E8A-4147-A177-3AD203B41FA5}">
                      <a16:colId xmlns:a16="http://schemas.microsoft.com/office/drawing/2014/main" xmlns="" val="4241836485"/>
                    </a:ext>
                  </a:extLst>
                </a:gridCol>
                <a:gridCol w="942080">
                  <a:extLst>
                    <a:ext uri="{9D8B030D-6E8A-4147-A177-3AD203B41FA5}">
                      <a16:colId xmlns:a16="http://schemas.microsoft.com/office/drawing/2014/main" xmlns="" val="1141255700"/>
                    </a:ext>
                  </a:extLst>
                </a:gridCol>
              </a:tblGrid>
              <a:tr h="260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Route Information</a:t>
                      </a: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1" dirty="0">
                          <a:solidFill>
                            <a:srgbClr val="000000"/>
                          </a:solidFill>
                          <a:latin typeface="+mn-lt"/>
                        </a:rPr>
                        <a:t>E2</a:t>
                      </a: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1" dirty="0">
                          <a:solidFill>
                            <a:srgbClr val="000000"/>
                          </a:solidFill>
                          <a:latin typeface="+mn-lt"/>
                        </a:rPr>
                        <a:t>E2MAX</a:t>
                      </a: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0613972"/>
                  </a:ext>
                </a:extLst>
              </a:tr>
              <a:tr h="1766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Route Name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0L (to I-25&amp;Broadway)</a:t>
                      </a:r>
                    </a:p>
                  </a:txBody>
                  <a:tcPr marL="7289" marR="7289" marT="728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ctr"/>
                </a:tc>
                <a:extLst>
                  <a:ext uri="{0D108BD9-81ED-4DB2-BD59-A6C34878D82A}">
                    <a16:rowId xmlns:a16="http://schemas.microsoft.com/office/drawing/2014/main" xmlns="" val="3922412064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Distance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miles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1004277413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Duration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34 minutes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2633982200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Speed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10.4 mph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55344263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Maximum Speed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mph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2262625381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Maximum Grade</a:t>
                      </a: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1.2 %</a:t>
                      </a: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3322270423"/>
                  </a:ext>
                </a:extLst>
              </a:tr>
              <a:tr h="1850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Day Results</a:t>
                      </a: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6065251"/>
                  </a:ext>
                </a:extLst>
              </a:tr>
              <a:tr h="1766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Passenger Count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4007399475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Ambient Temperature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51</a:t>
                      </a:r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°F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862824490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Efficiency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1.887 kWh/mi</a:t>
                      </a: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1.952 kWh/mi</a:t>
                      </a: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2981804293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MPGe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19.9</a:t>
                      </a: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19.2</a:t>
                      </a: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2436943161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Energy Consumed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11.3 kWh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11.7 kWh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2370112381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Estimated range with 1 full charge</a:t>
                      </a: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 miles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271 miles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3185691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System Energy Recaptured by Regen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1937505251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Lap Final SOC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95.5%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97.5%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657977623"/>
                  </a:ext>
                </a:extLst>
              </a:tr>
              <a:tr h="27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Estimated</a:t>
                      </a:r>
                      <a:r>
                        <a:rPr lang="en-US" sz="90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</a:t>
                      </a:r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Lap Recharge Time (On-route charger)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7289" marR="7289" marT="72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7289" marR="7289" marT="7289" marB="0" anchor="ctr"/>
                </a:tc>
                <a:extLst>
                  <a:ext uri="{0D108BD9-81ED-4DB2-BD59-A6C34878D82A}">
                    <a16:rowId xmlns:a16="http://schemas.microsoft.com/office/drawing/2014/main" xmlns="" val="3549380813"/>
                  </a:ext>
                </a:extLst>
              </a:tr>
              <a:tr h="1850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Environmental and Operating Impact</a:t>
                      </a: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323311"/>
                  </a:ext>
                </a:extLst>
              </a:tr>
              <a:tr h="1850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Hot Day</a:t>
                      </a: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269011"/>
                  </a:ext>
                </a:extLst>
              </a:tr>
              <a:tr h="1766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Passenger Count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3609085625"/>
                  </a:ext>
                </a:extLst>
              </a:tr>
              <a:tr h="1766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Ambient Temperature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89°F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1022646440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Efficiency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2.332 kWh/mi</a:t>
                      </a: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2.397 kWh/mi</a:t>
                      </a: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2459324956"/>
                  </a:ext>
                </a:extLst>
              </a:tr>
              <a:tr h="1766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MPGe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16.1</a:t>
                      </a: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15.7</a:t>
                      </a: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978630552"/>
                  </a:ext>
                </a:extLst>
              </a:tr>
              <a:tr h="176639"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Estimated range with 1 full charge</a:t>
                      </a: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151 miles</a:t>
                      </a: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220 miles</a:t>
                      </a: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2939839784"/>
                  </a:ext>
                </a:extLst>
              </a:tr>
              <a:tr h="1850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Cold Day (*)</a:t>
                      </a: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9625682"/>
                  </a:ext>
                </a:extLst>
              </a:tr>
              <a:tr h="1766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Passenger Count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369655120"/>
                  </a:ext>
                </a:extLst>
              </a:tr>
              <a:tr h="1766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Ambient Temperature</a:t>
                      </a:r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15°F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89" marR="7289" marT="728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3421374663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Efficiency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3.346 kWh/mi</a:t>
                      </a: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3.443 kWh/mi</a:t>
                      </a: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595479094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MPGe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11.2</a:t>
                      </a: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10.9</a:t>
                      </a: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2518976479"/>
                  </a:ext>
                </a:extLst>
              </a:tr>
              <a:tr h="168228"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Estimated range with 1 full charge</a:t>
                      </a:r>
                    </a:p>
                  </a:txBody>
                  <a:tcPr marL="7289" marR="7289" marT="7289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105 miles</a:t>
                      </a:r>
                    </a:p>
                  </a:txBody>
                  <a:tcPr marL="7289" marR="7289" marT="72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153 miles</a:t>
                      </a:r>
                    </a:p>
                  </a:txBody>
                  <a:tcPr marL="7289" marR="7289" marT="7289" marB="0" anchor="b"/>
                </a:tc>
                <a:extLst>
                  <a:ext uri="{0D108BD9-81ED-4DB2-BD59-A6C34878D82A}">
                    <a16:rowId xmlns:a16="http://schemas.microsoft.com/office/drawing/2014/main" xmlns="" val="343492026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213" y="6599030"/>
            <a:ext cx="8621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App FE Model version 1.7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6FF374-3C3A-4FA2-90F9-A930314E3F0E}"/>
              </a:ext>
            </a:extLst>
          </p:cNvPr>
          <p:cNvSpPr txBox="1"/>
          <p:nvPr/>
        </p:nvSpPr>
        <p:spPr>
          <a:xfrm>
            <a:off x="250497" y="5437846"/>
            <a:ext cx="7280059" cy="706347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/>
          <a:p>
            <a:pPr marL="285750" indent="-28575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F5758"/>
                </a:solidFill>
                <a:latin typeface="Arial"/>
                <a:cs typeface="Arial"/>
              </a:rPr>
              <a:t>Simulation results for DuoPower </a:t>
            </a:r>
          </a:p>
          <a:p>
            <a:pPr marL="285750" indent="-28575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F5758"/>
                </a:solidFill>
                <a:latin typeface="Arial"/>
                <a:cs typeface="Arial"/>
              </a:rPr>
              <a:t>High duty cycle operation for the doors</a:t>
            </a:r>
          </a:p>
          <a:p>
            <a:pPr marL="285750" indent="-28575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F5758"/>
                </a:solidFill>
                <a:latin typeface="Arial"/>
                <a:cs typeface="Arial"/>
              </a:rPr>
              <a:t>(*)Preconditioned cabin with HVAC setpoint 68</a:t>
            </a:r>
            <a:r>
              <a:rPr lang="en-US" sz="1400" dirty="0">
                <a:solidFill>
                  <a:srgbClr val="4F57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°F and defroster in low</a:t>
            </a:r>
            <a:endParaRPr lang="en-US" sz="1400" dirty="0">
              <a:solidFill>
                <a:srgbClr val="4F5758"/>
              </a:solidFill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BB4ABA1-2308-4445-A45C-861DEED3AC94}"/>
              </a:ext>
            </a:extLst>
          </p:cNvPr>
          <p:cNvGrpSpPr/>
          <p:nvPr/>
        </p:nvGrpSpPr>
        <p:grpSpPr>
          <a:xfrm>
            <a:off x="125248" y="1006225"/>
            <a:ext cx="7653571" cy="4298765"/>
            <a:chOff x="125248" y="1006225"/>
            <a:chExt cx="7653571" cy="42987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C2DBECB-9ACF-4F17-9800-16DF261B3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48" y="1008134"/>
              <a:ext cx="7638854" cy="429685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515A79F-2C7B-41E2-9B94-8330A99D4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2494" y="1006225"/>
              <a:ext cx="1076325" cy="904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0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5612" y="304800"/>
            <a:ext cx="8649823" cy="450686"/>
          </a:xfrm>
        </p:spPr>
        <p:txBody>
          <a:bodyPr/>
          <a:lstStyle/>
          <a:p>
            <a:r>
              <a:rPr lang="en-US"/>
              <a:t>HIGH-QUALITY, ADVANCED MANUFACTURING FOR RAPID EV ADOPTION AT SCALE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187789" y="4934839"/>
            <a:ext cx="3547480" cy="1261884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400" b="1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Burlingame, California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0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800" b="1" i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Battery Manufacturing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000" b="1" i="1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800" b="1" i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Company HQ</a:t>
            </a: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4094190" y="4934839"/>
            <a:ext cx="3684559" cy="1261884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400" b="1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Los Angeles, California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0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800" b="1" i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Bus Manufacturing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000" b="1" i="1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800" b="1" i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West Coast Operation</a:t>
            </a: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7996473" y="4934839"/>
            <a:ext cx="4043480" cy="1261884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400" b="1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Greenville, South Carolina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0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800" b="1" i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Bus Manufacturing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000" b="1" i="1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800" b="1" i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East Coast Operation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1" y="1077215"/>
            <a:ext cx="3720226" cy="3418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82F417-F8CB-4BC7-8C03-D27C986329D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63" y="1077213"/>
            <a:ext cx="4035151" cy="3418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89CE1D-9FEB-4C79-822A-BCA87CDBB6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4" r="3467"/>
          <a:stretch>
            <a:fillRect/>
          </a:stretch>
        </p:blipFill>
        <p:spPr>
          <a:xfrm>
            <a:off x="3949441" y="1077213"/>
            <a:ext cx="4029402" cy="341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27658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 FINANCING YOUR ELECTRIC FLEET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0" y="2452784"/>
            <a:ext cx="5081001" cy="2881216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6170612" y="1439199"/>
            <a:ext cx="5553641" cy="487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400" b="1" dirty="0"/>
              <a:t>Battery Lease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1400" dirty="0"/>
              <a:t>A battery lease enables you to buy a Catalyst vehicle for roughly </a:t>
            </a:r>
            <a:br>
              <a:rPr lang="en-US" sz="1400" dirty="0"/>
            </a:br>
            <a:r>
              <a:rPr lang="en-US" sz="1400" dirty="0"/>
              <a:t>the same price as a diesel bus, putting the operating savings toward </a:t>
            </a:r>
            <a:br>
              <a:rPr lang="en-US" sz="1400" dirty="0"/>
            </a:br>
            <a:r>
              <a:rPr lang="en-US" sz="1400" dirty="0"/>
              <a:t>the battery lease. Proterra is responsible for the performance of the batteries through the life of the lease, removing operator risk.</a:t>
            </a:r>
            <a:br>
              <a:rPr lang="en-US" sz="1400" dirty="0"/>
            </a:br>
            <a:endParaRPr lang="en-US" sz="1400" dirty="0"/>
          </a:p>
          <a:p>
            <a:pPr algn="l" fontAlgn="base"/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Municipal Capital Lease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90000"/>
              </a:lnSpc>
              <a:spcBef>
                <a:spcPts val="300"/>
              </a:spcBef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generally low-cost financing tool for local governments with investment-grade credits. Can be paid for with FTA funds. Offers structured ownership that enables you to own a Proterra bus at the end of the lease term.</a:t>
            </a:r>
          </a:p>
          <a:p>
            <a:pPr algn="l"/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Operating Lease</a:t>
            </a:r>
          </a:p>
          <a:p>
            <a:pPr algn="l">
              <a:lnSpc>
                <a:spcPct val="90000"/>
              </a:lnSpc>
              <a:spcBef>
                <a:spcPts val="300"/>
              </a:spcBef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Operating leases allow you to pay for the use of a bus over time, with the option to permanently transition the bus into your fleet. </a:t>
            </a:r>
            <a:b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upfront capital costs.</a:t>
            </a:r>
          </a:p>
          <a:p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b="1" dirty="0"/>
              <a:t>Bus Rental Program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1400" dirty="0"/>
              <a:t>For fleet operators looking to “test drive” a Catalyst bus before </a:t>
            </a:r>
            <a:br>
              <a:rPr lang="en-US" sz="1400" dirty="0"/>
            </a:br>
            <a:r>
              <a:rPr lang="en-US" sz="1400" dirty="0"/>
              <a:t>making a long-term commitment, Proterra offers the option to rent a </a:t>
            </a:r>
            <a:br>
              <a:rPr lang="en-US" sz="1400" dirty="0"/>
            </a:br>
            <a:r>
              <a:rPr lang="en-US" sz="1400" dirty="0"/>
              <a:t>bus for up to 12 months before making a long-term purchasing decision.</a:t>
            </a:r>
          </a:p>
          <a:p>
            <a:pPr algn="l">
              <a:lnSpc>
                <a:spcPct val="90000"/>
              </a:lnSpc>
              <a:spcBef>
                <a:spcPts val="300"/>
              </a:spcBef>
            </a:pP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6108719" y="3352800"/>
            <a:ext cx="5905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l"/>
            <a:endParaRPr lang="en-US" sz="1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478182" y="1279030"/>
            <a:ext cx="546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l"/>
            <a:r>
              <a:rPr lang="en-US" sz="1800">
                <a:solidFill>
                  <a:srgbClr val="109AD6"/>
                </a:solidFill>
                <a:latin typeface="Arial" pitchFamily="34" charset="0"/>
                <a:cs typeface="Arial" pitchFamily="34" charset="0"/>
              </a:rPr>
              <a:t>Proterra can help you find the right combination of financing tools that map to your procurement plans</a:t>
            </a:r>
          </a:p>
        </p:txBody>
      </p:sp>
    </p:spTree>
    <p:extLst>
      <p:ext uri="{BB962C8B-B14F-4D97-AF65-F5344CB8AC3E}">
        <p14:creationId xmlns:p14="http://schemas.microsoft.com/office/powerpoint/2010/main" val="1012472228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3" descr="C:\Users\N698614\Desktop\Proterra\SLIDER_35-ft-1 cropp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3" t="8367" b="2282"/>
          <a:stretch/>
        </p:blipFill>
        <p:spPr bwMode="auto">
          <a:xfrm>
            <a:off x="1589" y="925119"/>
            <a:ext cx="7488422" cy="414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 bwMode="auto">
          <a:xfrm>
            <a:off x="1588" y="925118"/>
            <a:ext cx="1271989" cy="4396787"/>
          </a:xfrm>
          <a:prstGeom prst="rect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05" indent="-109505" defTabSz="914126">
              <a:buClr>
                <a:srgbClr val="62A744"/>
              </a:buClr>
            </a:pPr>
            <a:endParaRPr lang="en-US" sz="1600" dirty="0"/>
          </a:p>
        </p:txBody>
      </p:sp>
      <p:sp>
        <p:nvSpPr>
          <p:cNvPr id="63" name="Rectangle 62"/>
          <p:cNvSpPr/>
          <p:nvPr/>
        </p:nvSpPr>
        <p:spPr bwMode="auto">
          <a:xfrm flipH="1">
            <a:off x="5091732" y="925119"/>
            <a:ext cx="7095507" cy="4396788"/>
          </a:xfrm>
          <a:prstGeom prst="rect">
            <a:avLst/>
          </a:prstGeom>
          <a:gradFill flip="none" rotWithShape="1">
            <a:gsLst>
              <a:gs pos="6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05" indent="-109505" defTabSz="914126">
              <a:buClr>
                <a:srgbClr val="62A744"/>
              </a:buClr>
            </a:pPr>
            <a:endParaRPr lang="en-US" sz="16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1449" y="235701"/>
            <a:ext cx="8432098" cy="450569"/>
          </a:xfrm>
        </p:spPr>
        <p:txBody>
          <a:bodyPr anchor="ctr"/>
          <a:lstStyle/>
          <a:p>
            <a:r>
              <a:rPr lang="en-US" dirty="0"/>
              <a:t>PROTERRA product overview</a:t>
            </a:r>
          </a:p>
        </p:txBody>
      </p:sp>
      <p:sp>
        <p:nvSpPr>
          <p:cNvPr id="66" name="Rectangle 65"/>
          <p:cNvSpPr/>
          <p:nvPr/>
        </p:nvSpPr>
        <p:spPr bwMode="auto">
          <a:xfrm rot="5400000" flipH="1">
            <a:off x="4824587" y="625870"/>
            <a:ext cx="1813444" cy="9686592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05" indent="-109505" defTabSz="914126">
              <a:buClr>
                <a:srgbClr val="62A744"/>
              </a:buClr>
            </a:pP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621450" y="1010862"/>
            <a:ext cx="7109844" cy="707702"/>
          </a:xfrm>
          <a:prstGeom prst="rect">
            <a:avLst/>
          </a:prstGeom>
        </p:spPr>
        <p:txBody>
          <a:bodyPr wrap="square" lIns="0" tIns="45708" bIns="45708" rtlCol="0" anchor="ctr" anchorCtr="0">
            <a:spAutoFit/>
          </a:bodyPr>
          <a:lstStyle/>
          <a:p>
            <a:pPr algn="l" defTabSz="914126">
              <a:spcBef>
                <a:spcPts val="0"/>
              </a:spcBef>
              <a:spcAft>
                <a:spcPts val="800"/>
              </a:spcAft>
              <a:buClr>
                <a:srgbClr val="62A744"/>
              </a:buClr>
            </a:pPr>
            <a:r>
              <a:rPr lang="en-US" sz="1999" b="1" dirty="0">
                <a:solidFill>
                  <a:srgbClr val="4F5758"/>
                </a:solidFill>
                <a:latin typeface="Arial"/>
                <a:cs typeface="Arial"/>
              </a:rPr>
              <a:t>Leading provider of commercial electric vehicles and technology for fleets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997149" y="2485836"/>
            <a:ext cx="1517937" cy="280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defTabSz="914126">
              <a:lnSpc>
                <a:spcPct val="95000"/>
              </a:lnSpc>
              <a:spcBef>
                <a:spcPts val="0"/>
              </a:spcBef>
              <a:buClr>
                <a:srgbClr val="62A744"/>
              </a:buClr>
            </a:pP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39301" name="Parallelogram 439300"/>
          <p:cNvSpPr/>
          <p:nvPr/>
        </p:nvSpPr>
        <p:spPr bwMode="auto">
          <a:xfrm rot="16200000" flipH="1">
            <a:off x="1941994" y="2104275"/>
            <a:ext cx="717322" cy="607003"/>
          </a:xfrm>
          <a:prstGeom prst="parallelogram">
            <a:avLst>
              <a:gd name="adj" fmla="val 72063"/>
            </a:avLst>
          </a:prstGeom>
          <a:solidFill>
            <a:schemeClr val="accent1">
              <a:lumMod val="7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09505" indent="-109505" defTabSz="914126">
              <a:buClr>
                <a:srgbClr val="62A744"/>
              </a:buClr>
            </a:pPr>
            <a:endParaRPr lang="en-US" sz="1600"/>
          </a:p>
        </p:txBody>
      </p:sp>
      <p:sp>
        <p:nvSpPr>
          <p:cNvPr id="3" name="TextBox 2"/>
          <p:cNvSpPr txBox="1"/>
          <p:nvPr/>
        </p:nvSpPr>
        <p:spPr>
          <a:xfrm>
            <a:off x="1590" y="2049115"/>
            <a:ext cx="2602563" cy="280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365665" bIns="0" rtlCol="0" anchor="ctr" anchorCtr="0">
            <a:noAutofit/>
          </a:bodyPr>
          <a:lstStyle/>
          <a:p>
            <a:pPr algn="r" defTabSz="914126">
              <a:lnSpc>
                <a:spcPct val="95000"/>
              </a:lnSpc>
              <a:spcBef>
                <a:spcPts val="0"/>
              </a:spcBef>
              <a:buClr>
                <a:srgbClr val="62A744"/>
              </a:buClr>
            </a:pP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Proterra city bus</a:t>
            </a:r>
          </a:p>
        </p:txBody>
      </p:sp>
      <p:pic>
        <p:nvPicPr>
          <p:cNvPr id="439298" name="Picture 2" descr="C:\Users\N698614\Desktop\Completed\2836805 Proterra_riders\development\SLIDER_35-ft-1 - pat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76" y="2040036"/>
            <a:ext cx="4663427" cy="273629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 bwMode="auto">
          <a:xfrm>
            <a:off x="2993390" y="-673201"/>
            <a:ext cx="5291058" cy="3536622"/>
          </a:xfrm>
          <a:custGeom>
            <a:avLst/>
            <a:gdLst>
              <a:gd name="connsiteX0" fmla="*/ 5292436 w 5292436"/>
              <a:gd name="connsiteY0" fmla="*/ 3537543 h 3537543"/>
              <a:gd name="connsiteX1" fmla="*/ 2336800 w 5292436"/>
              <a:gd name="connsiteY1" fmla="*/ 1736452 h 3537543"/>
              <a:gd name="connsiteX2" fmla="*/ 2272145 w 5292436"/>
              <a:gd name="connsiteY2" fmla="*/ 1551725 h 3537543"/>
              <a:gd name="connsiteX3" fmla="*/ 2244436 w 5292436"/>
              <a:gd name="connsiteY3" fmla="*/ 1496306 h 3537543"/>
              <a:gd name="connsiteX4" fmla="*/ 2115127 w 5292436"/>
              <a:gd name="connsiteY4" fmla="*/ 1302343 h 3537543"/>
              <a:gd name="connsiteX5" fmla="*/ 1967345 w 5292436"/>
              <a:gd name="connsiteY5" fmla="*/ 1089906 h 3537543"/>
              <a:gd name="connsiteX6" fmla="*/ 1801091 w 5292436"/>
              <a:gd name="connsiteY6" fmla="*/ 914415 h 3537543"/>
              <a:gd name="connsiteX7" fmla="*/ 1570182 w 5292436"/>
              <a:gd name="connsiteY7" fmla="*/ 748161 h 3537543"/>
              <a:gd name="connsiteX8" fmla="*/ 1459345 w 5292436"/>
              <a:gd name="connsiteY8" fmla="*/ 665034 h 3537543"/>
              <a:gd name="connsiteX9" fmla="*/ 1357745 w 5292436"/>
              <a:gd name="connsiteY9" fmla="*/ 609615 h 3537543"/>
              <a:gd name="connsiteX10" fmla="*/ 1302327 w 5292436"/>
              <a:gd name="connsiteY10" fmla="*/ 572670 h 3537543"/>
              <a:gd name="connsiteX11" fmla="*/ 1228436 w 5292436"/>
              <a:gd name="connsiteY11" fmla="*/ 535725 h 3537543"/>
              <a:gd name="connsiteX12" fmla="*/ 1163782 w 5292436"/>
              <a:gd name="connsiteY12" fmla="*/ 498779 h 3537543"/>
              <a:gd name="connsiteX13" fmla="*/ 1089891 w 5292436"/>
              <a:gd name="connsiteY13" fmla="*/ 461834 h 3537543"/>
              <a:gd name="connsiteX14" fmla="*/ 960582 w 5292436"/>
              <a:gd name="connsiteY14" fmla="*/ 387943 h 3537543"/>
              <a:gd name="connsiteX15" fmla="*/ 886691 w 5292436"/>
              <a:gd name="connsiteY15" fmla="*/ 360234 h 3537543"/>
              <a:gd name="connsiteX16" fmla="*/ 757382 w 5292436"/>
              <a:gd name="connsiteY16" fmla="*/ 304815 h 3537543"/>
              <a:gd name="connsiteX17" fmla="*/ 674254 w 5292436"/>
              <a:gd name="connsiteY17" fmla="*/ 277106 h 3537543"/>
              <a:gd name="connsiteX18" fmla="*/ 554182 w 5292436"/>
              <a:gd name="connsiteY18" fmla="*/ 212452 h 3537543"/>
              <a:gd name="connsiteX19" fmla="*/ 397163 w 5292436"/>
              <a:gd name="connsiteY19" fmla="*/ 157034 h 3537543"/>
              <a:gd name="connsiteX20" fmla="*/ 184727 w 5292436"/>
              <a:gd name="connsiteY20" fmla="*/ 64670 h 3537543"/>
              <a:gd name="connsiteX21" fmla="*/ 138545 w 5292436"/>
              <a:gd name="connsiteY21" fmla="*/ 46197 h 3537543"/>
              <a:gd name="connsiteX22" fmla="*/ 55418 w 5292436"/>
              <a:gd name="connsiteY22" fmla="*/ 27725 h 3537543"/>
              <a:gd name="connsiteX23" fmla="*/ 0 w 5292436"/>
              <a:gd name="connsiteY23" fmla="*/ 15 h 353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92436" h="3537543">
                <a:moveTo>
                  <a:pt x="5292436" y="3537543"/>
                </a:moveTo>
                <a:lnTo>
                  <a:pt x="2336800" y="1736452"/>
                </a:lnTo>
                <a:cubicBezTo>
                  <a:pt x="2305103" y="1633439"/>
                  <a:pt x="2309550" y="1632769"/>
                  <a:pt x="2272145" y="1551725"/>
                </a:cubicBezTo>
                <a:cubicBezTo>
                  <a:pt x="2263490" y="1532973"/>
                  <a:pt x="2255440" y="1513784"/>
                  <a:pt x="2244436" y="1496306"/>
                </a:cubicBezTo>
                <a:cubicBezTo>
                  <a:pt x="2203034" y="1430550"/>
                  <a:pt x="2158230" y="1366997"/>
                  <a:pt x="2115127" y="1302343"/>
                </a:cubicBezTo>
                <a:cubicBezTo>
                  <a:pt x="2050394" y="1205244"/>
                  <a:pt x="2062852" y="1201880"/>
                  <a:pt x="1967345" y="1089906"/>
                </a:cubicBezTo>
                <a:cubicBezTo>
                  <a:pt x="1915053" y="1028598"/>
                  <a:pt x="1856509" y="972912"/>
                  <a:pt x="1801091" y="914415"/>
                </a:cubicBezTo>
                <a:cubicBezTo>
                  <a:pt x="1753006" y="863658"/>
                  <a:pt x="1628783" y="789670"/>
                  <a:pt x="1570182" y="748161"/>
                </a:cubicBezTo>
                <a:cubicBezTo>
                  <a:pt x="1532496" y="721467"/>
                  <a:pt x="1498027" y="690262"/>
                  <a:pt x="1459345" y="665034"/>
                </a:cubicBezTo>
                <a:cubicBezTo>
                  <a:pt x="1427032" y="643960"/>
                  <a:pt x="1390996" y="629175"/>
                  <a:pt x="1357745" y="609615"/>
                </a:cubicBezTo>
                <a:cubicBezTo>
                  <a:pt x="1338609" y="598358"/>
                  <a:pt x="1321603" y="583685"/>
                  <a:pt x="1302327" y="572670"/>
                </a:cubicBezTo>
                <a:cubicBezTo>
                  <a:pt x="1278418" y="559008"/>
                  <a:pt x="1252734" y="548684"/>
                  <a:pt x="1228436" y="535725"/>
                </a:cubicBezTo>
                <a:cubicBezTo>
                  <a:pt x="1206534" y="524044"/>
                  <a:pt x="1185684" y="510460"/>
                  <a:pt x="1163782" y="498779"/>
                </a:cubicBezTo>
                <a:cubicBezTo>
                  <a:pt x="1139484" y="485820"/>
                  <a:pt x="1114066" y="475020"/>
                  <a:pt x="1089891" y="461834"/>
                </a:cubicBezTo>
                <a:cubicBezTo>
                  <a:pt x="1046309" y="438062"/>
                  <a:pt x="1004985" y="410144"/>
                  <a:pt x="960582" y="387943"/>
                </a:cubicBezTo>
                <a:cubicBezTo>
                  <a:pt x="937054" y="376179"/>
                  <a:pt x="911038" y="370194"/>
                  <a:pt x="886691" y="360234"/>
                </a:cubicBezTo>
                <a:cubicBezTo>
                  <a:pt x="843288" y="342478"/>
                  <a:pt x="801052" y="321904"/>
                  <a:pt x="757382" y="304815"/>
                </a:cubicBezTo>
                <a:cubicBezTo>
                  <a:pt x="730182" y="294172"/>
                  <a:pt x="700844" y="289192"/>
                  <a:pt x="674254" y="277106"/>
                </a:cubicBezTo>
                <a:cubicBezTo>
                  <a:pt x="632871" y="258296"/>
                  <a:pt x="595892" y="230526"/>
                  <a:pt x="554182" y="212452"/>
                </a:cubicBezTo>
                <a:cubicBezTo>
                  <a:pt x="503254" y="190383"/>
                  <a:pt x="447883" y="179576"/>
                  <a:pt x="397163" y="157034"/>
                </a:cubicBezTo>
                <a:cubicBezTo>
                  <a:pt x="215758" y="76409"/>
                  <a:pt x="287216" y="105666"/>
                  <a:pt x="184727" y="64670"/>
                </a:cubicBezTo>
                <a:cubicBezTo>
                  <a:pt x="169333" y="58512"/>
                  <a:pt x="154630" y="50218"/>
                  <a:pt x="138545" y="46197"/>
                </a:cubicBezTo>
                <a:cubicBezTo>
                  <a:pt x="86370" y="33154"/>
                  <a:pt x="114048" y="39450"/>
                  <a:pt x="55418" y="27725"/>
                </a:cubicBezTo>
                <a:cubicBezTo>
                  <a:pt x="6596" y="-1569"/>
                  <a:pt x="27188" y="15"/>
                  <a:pt x="0" y="15"/>
                </a:cubicBezTo>
              </a:path>
            </a:pathLst>
          </a:cu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defTabSz="914126">
              <a:buClr>
                <a:srgbClr val="62A744"/>
              </a:buClr>
            </a:pPr>
            <a:endParaRPr lang="en-US" sz="2099"/>
          </a:p>
        </p:txBody>
      </p:sp>
      <p:grpSp>
        <p:nvGrpSpPr>
          <p:cNvPr id="10" name="Group 9"/>
          <p:cNvGrpSpPr/>
          <p:nvPr/>
        </p:nvGrpSpPr>
        <p:grpSpPr>
          <a:xfrm>
            <a:off x="5931670" y="1285750"/>
            <a:ext cx="3717738" cy="5379586"/>
            <a:chOff x="5931628" y="1285190"/>
            <a:chExt cx="3718706" cy="5380987"/>
          </a:xfrm>
        </p:grpSpPr>
        <p:pic>
          <p:nvPicPr>
            <p:cNvPr id="67" name="Picture 38" descr="bu curve zoom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gray">
            <a:xfrm flipH="1">
              <a:off x="5931628" y="1285190"/>
              <a:ext cx="3718706" cy="538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reeform 7"/>
            <p:cNvSpPr/>
            <p:nvPr/>
          </p:nvSpPr>
          <p:spPr bwMode="auto">
            <a:xfrm>
              <a:off x="6088641" y="1403928"/>
              <a:ext cx="2927926" cy="5079913"/>
            </a:xfrm>
            <a:custGeom>
              <a:avLst/>
              <a:gdLst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3038763 w 3519054"/>
                <a:gd name="connsiteY2" fmla="*/ 2087418 h 5588000"/>
                <a:gd name="connsiteX3" fmla="*/ 3020290 w 3519054"/>
                <a:gd name="connsiteY3" fmla="*/ 2087418 h 5588000"/>
                <a:gd name="connsiteX4" fmla="*/ 2715490 w 3519054"/>
                <a:gd name="connsiteY4" fmla="*/ 2059709 h 5588000"/>
                <a:gd name="connsiteX5" fmla="*/ 2576945 w 3519054"/>
                <a:gd name="connsiteY5" fmla="*/ 2041236 h 5588000"/>
                <a:gd name="connsiteX6" fmla="*/ 2438400 w 3519054"/>
                <a:gd name="connsiteY6" fmla="*/ 2022763 h 5588000"/>
                <a:gd name="connsiteX7" fmla="*/ 812800 w 3519054"/>
                <a:gd name="connsiteY7" fmla="*/ 914400 h 5588000"/>
                <a:gd name="connsiteX8" fmla="*/ 0 w 3519054"/>
                <a:gd name="connsiteY8" fmla="*/ 0 h 5588000"/>
                <a:gd name="connsiteX9" fmla="*/ 0 w 3519054"/>
                <a:gd name="connsiteY9" fmla="*/ 5588000 h 5588000"/>
                <a:gd name="connsiteX10" fmla="*/ 979054 w 3519054"/>
                <a:gd name="connsiteY10" fmla="*/ 4839854 h 5588000"/>
                <a:gd name="connsiteX11" fmla="*/ 2087418 w 3519054"/>
                <a:gd name="connsiteY11" fmla="*/ 4378036 h 5588000"/>
                <a:gd name="connsiteX12" fmla="*/ 2152072 w 3519054"/>
                <a:gd name="connsiteY12" fmla="*/ 4331854 h 5588000"/>
                <a:gd name="connsiteX13" fmla="*/ 2798618 w 3519054"/>
                <a:gd name="connsiteY13" fmla="*/ 4184072 h 5588000"/>
                <a:gd name="connsiteX14" fmla="*/ 3519054 w 3519054"/>
                <a:gd name="connsiteY14" fmla="*/ 4064000 h 5588000"/>
                <a:gd name="connsiteX15" fmla="*/ 3435927 w 3519054"/>
                <a:gd name="connsiteY15" fmla="*/ 3288145 h 5588000"/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3038763 w 3519054"/>
                <a:gd name="connsiteY2" fmla="*/ 2087418 h 5588000"/>
                <a:gd name="connsiteX3" fmla="*/ 3020290 w 3519054"/>
                <a:gd name="connsiteY3" fmla="*/ 2087418 h 5588000"/>
                <a:gd name="connsiteX4" fmla="*/ 2715490 w 3519054"/>
                <a:gd name="connsiteY4" fmla="*/ 2059709 h 5588000"/>
                <a:gd name="connsiteX5" fmla="*/ 2576945 w 3519054"/>
                <a:gd name="connsiteY5" fmla="*/ 2041236 h 5588000"/>
                <a:gd name="connsiteX6" fmla="*/ 2438400 w 3519054"/>
                <a:gd name="connsiteY6" fmla="*/ 2022763 h 5588000"/>
                <a:gd name="connsiteX7" fmla="*/ 812800 w 3519054"/>
                <a:gd name="connsiteY7" fmla="*/ 914400 h 5588000"/>
                <a:gd name="connsiteX8" fmla="*/ 0 w 3519054"/>
                <a:gd name="connsiteY8" fmla="*/ 0 h 5588000"/>
                <a:gd name="connsiteX9" fmla="*/ 0 w 3519054"/>
                <a:gd name="connsiteY9" fmla="*/ 5588000 h 5588000"/>
                <a:gd name="connsiteX10" fmla="*/ 979054 w 3519054"/>
                <a:gd name="connsiteY10" fmla="*/ 4839854 h 5588000"/>
                <a:gd name="connsiteX11" fmla="*/ 2087418 w 3519054"/>
                <a:gd name="connsiteY11" fmla="*/ 4378036 h 5588000"/>
                <a:gd name="connsiteX12" fmla="*/ 2152072 w 3519054"/>
                <a:gd name="connsiteY12" fmla="*/ 4331854 h 5588000"/>
                <a:gd name="connsiteX13" fmla="*/ 2798618 w 3519054"/>
                <a:gd name="connsiteY13" fmla="*/ 4184072 h 5588000"/>
                <a:gd name="connsiteX14" fmla="*/ 3519054 w 3519054"/>
                <a:gd name="connsiteY14" fmla="*/ 4064000 h 5588000"/>
                <a:gd name="connsiteX15" fmla="*/ 3435927 w 3519054"/>
                <a:gd name="connsiteY15" fmla="*/ 3288145 h 5588000"/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3038763 w 3519054"/>
                <a:gd name="connsiteY2" fmla="*/ 2087418 h 5588000"/>
                <a:gd name="connsiteX3" fmla="*/ 3020290 w 3519054"/>
                <a:gd name="connsiteY3" fmla="*/ 2087418 h 5588000"/>
                <a:gd name="connsiteX4" fmla="*/ 2715490 w 3519054"/>
                <a:gd name="connsiteY4" fmla="*/ 2059709 h 5588000"/>
                <a:gd name="connsiteX5" fmla="*/ 2438400 w 3519054"/>
                <a:gd name="connsiteY5" fmla="*/ 2022763 h 5588000"/>
                <a:gd name="connsiteX6" fmla="*/ 812800 w 3519054"/>
                <a:gd name="connsiteY6" fmla="*/ 914400 h 5588000"/>
                <a:gd name="connsiteX7" fmla="*/ 0 w 3519054"/>
                <a:gd name="connsiteY7" fmla="*/ 0 h 5588000"/>
                <a:gd name="connsiteX8" fmla="*/ 0 w 3519054"/>
                <a:gd name="connsiteY8" fmla="*/ 5588000 h 5588000"/>
                <a:gd name="connsiteX9" fmla="*/ 979054 w 3519054"/>
                <a:gd name="connsiteY9" fmla="*/ 4839854 h 5588000"/>
                <a:gd name="connsiteX10" fmla="*/ 2087418 w 3519054"/>
                <a:gd name="connsiteY10" fmla="*/ 4378036 h 5588000"/>
                <a:gd name="connsiteX11" fmla="*/ 2152072 w 3519054"/>
                <a:gd name="connsiteY11" fmla="*/ 4331854 h 5588000"/>
                <a:gd name="connsiteX12" fmla="*/ 2798618 w 3519054"/>
                <a:gd name="connsiteY12" fmla="*/ 4184072 h 5588000"/>
                <a:gd name="connsiteX13" fmla="*/ 3519054 w 3519054"/>
                <a:gd name="connsiteY13" fmla="*/ 4064000 h 5588000"/>
                <a:gd name="connsiteX14" fmla="*/ 3435927 w 3519054"/>
                <a:gd name="connsiteY14" fmla="*/ 3288145 h 5588000"/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3038763 w 3519054"/>
                <a:gd name="connsiteY2" fmla="*/ 2087418 h 5588000"/>
                <a:gd name="connsiteX3" fmla="*/ 3020290 w 3519054"/>
                <a:gd name="connsiteY3" fmla="*/ 2087418 h 5588000"/>
                <a:gd name="connsiteX4" fmla="*/ 2438400 w 3519054"/>
                <a:gd name="connsiteY4" fmla="*/ 2022763 h 5588000"/>
                <a:gd name="connsiteX5" fmla="*/ 812800 w 3519054"/>
                <a:gd name="connsiteY5" fmla="*/ 914400 h 5588000"/>
                <a:gd name="connsiteX6" fmla="*/ 0 w 3519054"/>
                <a:gd name="connsiteY6" fmla="*/ 0 h 5588000"/>
                <a:gd name="connsiteX7" fmla="*/ 0 w 3519054"/>
                <a:gd name="connsiteY7" fmla="*/ 5588000 h 5588000"/>
                <a:gd name="connsiteX8" fmla="*/ 979054 w 3519054"/>
                <a:gd name="connsiteY8" fmla="*/ 4839854 h 5588000"/>
                <a:gd name="connsiteX9" fmla="*/ 2087418 w 3519054"/>
                <a:gd name="connsiteY9" fmla="*/ 4378036 h 5588000"/>
                <a:gd name="connsiteX10" fmla="*/ 2152072 w 3519054"/>
                <a:gd name="connsiteY10" fmla="*/ 4331854 h 5588000"/>
                <a:gd name="connsiteX11" fmla="*/ 2798618 w 3519054"/>
                <a:gd name="connsiteY11" fmla="*/ 4184072 h 5588000"/>
                <a:gd name="connsiteX12" fmla="*/ 3519054 w 3519054"/>
                <a:gd name="connsiteY12" fmla="*/ 4064000 h 5588000"/>
                <a:gd name="connsiteX13" fmla="*/ 3435927 w 3519054"/>
                <a:gd name="connsiteY13" fmla="*/ 3288145 h 5588000"/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3038763 w 3519054"/>
                <a:gd name="connsiteY2" fmla="*/ 2087418 h 5588000"/>
                <a:gd name="connsiteX3" fmla="*/ 2438400 w 3519054"/>
                <a:gd name="connsiteY3" fmla="*/ 2022763 h 5588000"/>
                <a:gd name="connsiteX4" fmla="*/ 812800 w 3519054"/>
                <a:gd name="connsiteY4" fmla="*/ 914400 h 5588000"/>
                <a:gd name="connsiteX5" fmla="*/ 0 w 3519054"/>
                <a:gd name="connsiteY5" fmla="*/ 0 h 5588000"/>
                <a:gd name="connsiteX6" fmla="*/ 0 w 3519054"/>
                <a:gd name="connsiteY6" fmla="*/ 5588000 h 5588000"/>
                <a:gd name="connsiteX7" fmla="*/ 979054 w 3519054"/>
                <a:gd name="connsiteY7" fmla="*/ 4839854 h 5588000"/>
                <a:gd name="connsiteX8" fmla="*/ 2087418 w 3519054"/>
                <a:gd name="connsiteY8" fmla="*/ 4378036 h 5588000"/>
                <a:gd name="connsiteX9" fmla="*/ 2152072 w 3519054"/>
                <a:gd name="connsiteY9" fmla="*/ 4331854 h 5588000"/>
                <a:gd name="connsiteX10" fmla="*/ 2798618 w 3519054"/>
                <a:gd name="connsiteY10" fmla="*/ 4184072 h 5588000"/>
                <a:gd name="connsiteX11" fmla="*/ 3519054 w 3519054"/>
                <a:gd name="connsiteY11" fmla="*/ 4064000 h 5588000"/>
                <a:gd name="connsiteX12" fmla="*/ 3435927 w 3519054"/>
                <a:gd name="connsiteY12" fmla="*/ 3288145 h 5588000"/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3038763 w 3519054"/>
                <a:gd name="connsiteY2" fmla="*/ 2087418 h 5588000"/>
                <a:gd name="connsiteX3" fmla="*/ 2438400 w 3519054"/>
                <a:gd name="connsiteY3" fmla="*/ 2022763 h 5588000"/>
                <a:gd name="connsiteX4" fmla="*/ 812800 w 3519054"/>
                <a:gd name="connsiteY4" fmla="*/ 914400 h 5588000"/>
                <a:gd name="connsiteX5" fmla="*/ 0 w 3519054"/>
                <a:gd name="connsiteY5" fmla="*/ 0 h 5588000"/>
                <a:gd name="connsiteX6" fmla="*/ 0 w 3519054"/>
                <a:gd name="connsiteY6" fmla="*/ 5588000 h 5588000"/>
                <a:gd name="connsiteX7" fmla="*/ 979054 w 3519054"/>
                <a:gd name="connsiteY7" fmla="*/ 4839854 h 5588000"/>
                <a:gd name="connsiteX8" fmla="*/ 2087418 w 3519054"/>
                <a:gd name="connsiteY8" fmla="*/ 4378036 h 5588000"/>
                <a:gd name="connsiteX9" fmla="*/ 2152072 w 3519054"/>
                <a:gd name="connsiteY9" fmla="*/ 4331854 h 5588000"/>
                <a:gd name="connsiteX10" fmla="*/ 2798618 w 3519054"/>
                <a:gd name="connsiteY10" fmla="*/ 4184072 h 5588000"/>
                <a:gd name="connsiteX11" fmla="*/ 3519054 w 3519054"/>
                <a:gd name="connsiteY11" fmla="*/ 4064000 h 5588000"/>
                <a:gd name="connsiteX12" fmla="*/ 3435927 w 3519054"/>
                <a:gd name="connsiteY12" fmla="*/ 3288145 h 5588000"/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3038763 w 3519054"/>
                <a:gd name="connsiteY2" fmla="*/ 2087418 h 5588000"/>
                <a:gd name="connsiteX3" fmla="*/ 2198255 w 3519054"/>
                <a:gd name="connsiteY3" fmla="*/ 1902691 h 5588000"/>
                <a:gd name="connsiteX4" fmla="*/ 812800 w 3519054"/>
                <a:gd name="connsiteY4" fmla="*/ 914400 h 5588000"/>
                <a:gd name="connsiteX5" fmla="*/ 0 w 3519054"/>
                <a:gd name="connsiteY5" fmla="*/ 0 h 5588000"/>
                <a:gd name="connsiteX6" fmla="*/ 0 w 3519054"/>
                <a:gd name="connsiteY6" fmla="*/ 5588000 h 5588000"/>
                <a:gd name="connsiteX7" fmla="*/ 979054 w 3519054"/>
                <a:gd name="connsiteY7" fmla="*/ 4839854 h 5588000"/>
                <a:gd name="connsiteX8" fmla="*/ 2087418 w 3519054"/>
                <a:gd name="connsiteY8" fmla="*/ 4378036 h 5588000"/>
                <a:gd name="connsiteX9" fmla="*/ 2152072 w 3519054"/>
                <a:gd name="connsiteY9" fmla="*/ 4331854 h 5588000"/>
                <a:gd name="connsiteX10" fmla="*/ 2798618 w 3519054"/>
                <a:gd name="connsiteY10" fmla="*/ 4184072 h 5588000"/>
                <a:gd name="connsiteX11" fmla="*/ 3519054 w 3519054"/>
                <a:gd name="connsiteY11" fmla="*/ 4064000 h 5588000"/>
                <a:gd name="connsiteX12" fmla="*/ 3435927 w 3519054"/>
                <a:gd name="connsiteY12" fmla="*/ 3288145 h 5588000"/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3038763 w 3519054"/>
                <a:gd name="connsiteY2" fmla="*/ 2087418 h 5588000"/>
                <a:gd name="connsiteX3" fmla="*/ 2142836 w 3519054"/>
                <a:gd name="connsiteY3" fmla="*/ 1810327 h 5588000"/>
                <a:gd name="connsiteX4" fmla="*/ 812800 w 3519054"/>
                <a:gd name="connsiteY4" fmla="*/ 914400 h 5588000"/>
                <a:gd name="connsiteX5" fmla="*/ 0 w 3519054"/>
                <a:gd name="connsiteY5" fmla="*/ 0 h 5588000"/>
                <a:gd name="connsiteX6" fmla="*/ 0 w 3519054"/>
                <a:gd name="connsiteY6" fmla="*/ 5588000 h 5588000"/>
                <a:gd name="connsiteX7" fmla="*/ 979054 w 3519054"/>
                <a:gd name="connsiteY7" fmla="*/ 4839854 h 5588000"/>
                <a:gd name="connsiteX8" fmla="*/ 2087418 w 3519054"/>
                <a:gd name="connsiteY8" fmla="*/ 4378036 h 5588000"/>
                <a:gd name="connsiteX9" fmla="*/ 2152072 w 3519054"/>
                <a:gd name="connsiteY9" fmla="*/ 4331854 h 5588000"/>
                <a:gd name="connsiteX10" fmla="*/ 2798618 w 3519054"/>
                <a:gd name="connsiteY10" fmla="*/ 4184072 h 5588000"/>
                <a:gd name="connsiteX11" fmla="*/ 3519054 w 3519054"/>
                <a:gd name="connsiteY11" fmla="*/ 4064000 h 5588000"/>
                <a:gd name="connsiteX12" fmla="*/ 3435927 w 3519054"/>
                <a:gd name="connsiteY12" fmla="*/ 3288145 h 5588000"/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2142836 w 3519054"/>
                <a:gd name="connsiteY2" fmla="*/ 1810327 h 5588000"/>
                <a:gd name="connsiteX3" fmla="*/ 812800 w 3519054"/>
                <a:gd name="connsiteY3" fmla="*/ 914400 h 5588000"/>
                <a:gd name="connsiteX4" fmla="*/ 0 w 3519054"/>
                <a:gd name="connsiteY4" fmla="*/ 0 h 5588000"/>
                <a:gd name="connsiteX5" fmla="*/ 0 w 3519054"/>
                <a:gd name="connsiteY5" fmla="*/ 5588000 h 5588000"/>
                <a:gd name="connsiteX6" fmla="*/ 979054 w 3519054"/>
                <a:gd name="connsiteY6" fmla="*/ 4839854 h 5588000"/>
                <a:gd name="connsiteX7" fmla="*/ 2087418 w 3519054"/>
                <a:gd name="connsiteY7" fmla="*/ 4378036 h 5588000"/>
                <a:gd name="connsiteX8" fmla="*/ 2152072 w 3519054"/>
                <a:gd name="connsiteY8" fmla="*/ 4331854 h 5588000"/>
                <a:gd name="connsiteX9" fmla="*/ 2798618 w 3519054"/>
                <a:gd name="connsiteY9" fmla="*/ 4184072 h 5588000"/>
                <a:gd name="connsiteX10" fmla="*/ 3519054 w 3519054"/>
                <a:gd name="connsiteY10" fmla="*/ 4064000 h 5588000"/>
                <a:gd name="connsiteX11" fmla="*/ 3435927 w 3519054"/>
                <a:gd name="connsiteY11" fmla="*/ 3288145 h 5588000"/>
                <a:gd name="connsiteX0" fmla="*/ 3380509 w 3519054"/>
                <a:gd name="connsiteY0" fmla="*/ 2087418 h 5588000"/>
                <a:gd name="connsiteX1" fmla="*/ 3380509 w 3519054"/>
                <a:gd name="connsiteY1" fmla="*/ 2087418 h 5588000"/>
                <a:gd name="connsiteX2" fmla="*/ 2142836 w 3519054"/>
                <a:gd name="connsiteY2" fmla="*/ 1810327 h 5588000"/>
                <a:gd name="connsiteX3" fmla="*/ 812800 w 3519054"/>
                <a:gd name="connsiteY3" fmla="*/ 914400 h 5588000"/>
                <a:gd name="connsiteX4" fmla="*/ 0 w 3519054"/>
                <a:gd name="connsiteY4" fmla="*/ 0 h 5588000"/>
                <a:gd name="connsiteX5" fmla="*/ 0 w 3519054"/>
                <a:gd name="connsiteY5" fmla="*/ 5588000 h 5588000"/>
                <a:gd name="connsiteX6" fmla="*/ 979054 w 3519054"/>
                <a:gd name="connsiteY6" fmla="*/ 4839854 h 5588000"/>
                <a:gd name="connsiteX7" fmla="*/ 2087418 w 3519054"/>
                <a:gd name="connsiteY7" fmla="*/ 4378036 h 5588000"/>
                <a:gd name="connsiteX8" fmla="*/ 2152072 w 3519054"/>
                <a:gd name="connsiteY8" fmla="*/ 4331854 h 5588000"/>
                <a:gd name="connsiteX9" fmla="*/ 2798618 w 3519054"/>
                <a:gd name="connsiteY9" fmla="*/ 4184072 h 5588000"/>
                <a:gd name="connsiteX10" fmla="*/ 3519054 w 3519054"/>
                <a:gd name="connsiteY10" fmla="*/ 4064000 h 5588000"/>
                <a:gd name="connsiteX11" fmla="*/ 3435927 w 3519054"/>
                <a:gd name="connsiteY11" fmla="*/ 3288145 h 5588000"/>
                <a:gd name="connsiteX0" fmla="*/ 3380509 w 3519054"/>
                <a:gd name="connsiteY0" fmla="*/ 1468581 h 4969163"/>
                <a:gd name="connsiteX1" fmla="*/ 3380509 w 3519054"/>
                <a:gd name="connsiteY1" fmla="*/ 1468581 h 4969163"/>
                <a:gd name="connsiteX2" fmla="*/ 2142836 w 3519054"/>
                <a:gd name="connsiteY2" fmla="*/ 1191490 h 4969163"/>
                <a:gd name="connsiteX3" fmla="*/ 812800 w 3519054"/>
                <a:gd name="connsiteY3" fmla="*/ 295563 h 4969163"/>
                <a:gd name="connsiteX4" fmla="*/ 0 w 3519054"/>
                <a:gd name="connsiteY4" fmla="*/ 0 h 4969163"/>
                <a:gd name="connsiteX5" fmla="*/ 0 w 3519054"/>
                <a:gd name="connsiteY5" fmla="*/ 4969163 h 4969163"/>
                <a:gd name="connsiteX6" fmla="*/ 979054 w 3519054"/>
                <a:gd name="connsiteY6" fmla="*/ 4221017 h 4969163"/>
                <a:gd name="connsiteX7" fmla="*/ 2087418 w 3519054"/>
                <a:gd name="connsiteY7" fmla="*/ 3759199 h 4969163"/>
                <a:gd name="connsiteX8" fmla="*/ 2152072 w 3519054"/>
                <a:gd name="connsiteY8" fmla="*/ 3713017 h 4969163"/>
                <a:gd name="connsiteX9" fmla="*/ 2798618 w 3519054"/>
                <a:gd name="connsiteY9" fmla="*/ 3565235 h 4969163"/>
                <a:gd name="connsiteX10" fmla="*/ 3519054 w 3519054"/>
                <a:gd name="connsiteY10" fmla="*/ 3445163 h 4969163"/>
                <a:gd name="connsiteX11" fmla="*/ 3435927 w 3519054"/>
                <a:gd name="connsiteY11" fmla="*/ 2669308 h 4969163"/>
                <a:gd name="connsiteX0" fmla="*/ 3380509 w 3519054"/>
                <a:gd name="connsiteY0" fmla="*/ 1615960 h 5116542"/>
                <a:gd name="connsiteX1" fmla="*/ 3380509 w 3519054"/>
                <a:gd name="connsiteY1" fmla="*/ 1615960 h 5116542"/>
                <a:gd name="connsiteX2" fmla="*/ 2142836 w 3519054"/>
                <a:gd name="connsiteY2" fmla="*/ 1338869 h 5116542"/>
                <a:gd name="connsiteX3" fmla="*/ 0 w 3519054"/>
                <a:gd name="connsiteY3" fmla="*/ 147379 h 5116542"/>
                <a:gd name="connsiteX4" fmla="*/ 0 w 3519054"/>
                <a:gd name="connsiteY4" fmla="*/ 5116542 h 5116542"/>
                <a:gd name="connsiteX5" fmla="*/ 979054 w 3519054"/>
                <a:gd name="connsiteY5" fmla="*/ 4368396 h 5116542"/>
                <a:gd name="connsiteX6" fmla="*/ 2087418 w 3519054"/>
                <a:gd name="connsiteY6" fmla="*/ 3906578 h 5116542"/>
                <a:gd name="connsiteX7" fmla="*/ 2152072 w 3519054"/>
                <a:gd name="connsiteY7" fmla="*/ 3860396 h 5116542"/>
                <a:gd name="connsiteX8" fmla="*/ 2798618 w 3519054"/>
                <a:gd name="connsiteY8" fmla="*/ 3712614 h 5116542"/>
                <a:gd name="connsiteX9" fmla="*/ 3519054 w 3519054"/>
                <a:gd name="connsiteY9" fmla="*/ 3592542 h 5116542"/>
                <a:gd name="connsiteX10" fmla="*/ 3435927 w 3519054"/>
                <a:gd name="connsiteY10" fmla="*/ 2816687 h 5116542"/>
                <a:gd name="connsiteX0" fmla="*/ 3380509 w 3519054"/>
                <a:gd name="connsiteY0" fmla="*/ 1468581 h 4969163"/>
                <a:gd name="connsiteX1" fmla="*/ 3380509 w 3519054"/>
                <a:gd name="connsiteY1" fmla="*/ 1468581 h 4969163"/>
                <a:gd name="connsiteX2" fmla="*/ 2142836 w 3519054"/>
                <a:gd name="connsiteY2" fmla="*/ 1191490 h 4969163"/>
                <a:gd name="connsiteX3" fmla="*/ 0 w 3519054"/>
                <a:gd name="connsiteY3" fmla="*/ 0 h 4969163"/>
                <a:gd name="connsiteX4" fmla="*/ 0 w 3519054"/>
                <a:gd name="connsiteY4" fmla="*/ 4969163 h 4969163"/>
                <a:gd name="connsiteX5" fmla="*/ 979054 w 3519054"/>
                <a:gd name="connsiteY5" fmla="*/ 4221017 h 4969163"/>
                <a:gd name="connsiteX6" fmla="*/ 2087418 w 3519054"/>
                <a:gd name="connsiteY6" fmla="*/ 3759199 h 4969163"/>
                <a:gd name="connsiteX7" fmla="*/ 2152072 w 3519054"/>
                <a:gd name="connsiteY7" fmla="*/ 3713017 h 4969163"/>
                <a:gd name="connsiteX8" fmla="*/ 2798618 w 3519054"/>
                <a:gd name="connsiteY8" fmla="*/ 3565235 h 4969163"/>
                <a:gd name="connsiteX9" fmla="*/ 3519054 w 3519054"/>
                <a:gd name="connsiteY9" fmla="*/ 3445163 h 4969163"/>
                <a:gd name="connsiteX10" fmla="*/ 3435927 w 3519054"/>
                <a:gd name="connsiteY10" fmla="*/ 2669308 h 4969163"/>
                <a:gd name="connsiteX0" fmla="*/ 3380509 w 3519054"/>
                <a:gd name="connsiteY0" fmla="*/ 1468581 h 4969163"/>
                <a:gd name="connsiteX1" fmla="*/ 3380509 w 3519054"/>
                <a:gd name="connsiteY1" fmla="*/ 1468581 h 4969163"/>
                <a:gd name="connsiteX2" fmla="*/ 1985818 w 3519054"/>
                <a:gd name="connsiteY2" fmla="*/ 1154544 h 4969163"/>
                <a:gd name="connsiteX3" fmla="*/ 0 w 3519054"/>
                <a:gd name="connsiteY3" fmla="*/ 0 h 4969163"/>
                <a:gd name="connsiteX4" fmla="*/ 0 w 3519054"/>
                <a:gd name="connsiteY4" fmla="*/ 4969163 h 4969163"/>
                <a:gd name="connsiteX5" fmla="*/ 979054 w 3519054"/>
                <a:gd name="connsiteY5" fmla="*/ 4221017 h 4969163"/>
                <a:gd name="connsiteX6" fmla="*/ 2087418 w 3519054"/>
                <a:gd name="connsiteY6" fmla="*/ 3759199 h 4969163"/>
                <a:gd name="connsiteX7" fmla="*/ 2152072 w 3519054"/>
                <a:gd name="connsiteY7" fmla="*/ 3713017 h 4969163"/>
                <a:gd name="connsiteX8" fmla="*/ 2798618 w 3519054"/>
                <a:gd name="connsiteY8" fmla="*/ 3565235 h 4969163"/>
                <a:gd name="connsiteX9" fmla="*/ 3519054 w 3519054"/>
                <a:gd name="connsiteY9" fmla="*/ 3445163 h 4969163"/>
                <a:gd name="connsiteX10" fmla="*/ 3435927 w 3519054"/>
                <a:gd name="connsiteY10" fmla="*/ 2669308 h 4969163"/>
                <a:gd name="connsiteX0" fmla="*/ 3380509 w 3519054"/>
                <a:gd name="connsiteY0" fmla="*/ 1468581 h 4969163"/>
                <a:gd name="connsiteX1" fmla="*/ 3380509 w 3519054"/>
                <a:gd name="connsiteY1" fmla="*/ 1468581 h 4969163"/>
                <a:gd name="connsiteX2" fmla="*/ 1985818 w 3519054"/>
                <a:gd name="connsiteY2" fmla="*/ 1154544 h 4969163"/>
                <a:gd name="connsiteX3" fmla="*/ 0 w 3519054"/>
                <a:gd name="connsiteY3" fmla="*/ 0 h 4969163"/>
                <a:gd name="connsiteX4" fmla="*/ 0 w 3519054"/>
                <a:gd name="connsiteY4" fmla="*/ 4969163 h 4969163"/>
                <a:gd name="connsiteX5" fmla="*/ 979054 w 3519054"/>
                <a:gd name="connsiteY5" fmla="*/ 4221017 h 4969163"/>
                <a:gd name="connsiteX6" fmla="*/ 2087418 w 3519054"/>
                <a:gd name="connsiteY6" fmla="*/ 3759199 h 4969163"/>
                <a:gd name="connsiteX7" fmla="*/ 2152072 w 3519054"/>
                <a:gd name="connsiteY7" fmla="*/ 3713017 h 4969163"/>
                <a:gd name="connsiteX8" fmla="*/ 2798618 w 3519054"/>
                <a:gd name="connsiteY8" fmla="*/ 3565235 h 4969163"/>
                <a:gd name="connsiteX9" fmla="*/ 3519054 w 3519054"/>
                <a:gd name="connsiteY9" fmla="*/ 3445163 h 4969163"/>
                <a:gd name="connsiteX10" fmla="*/ 3435927 w 3519054"/>
                <a:gd name="connsiteY10" fmla="*/ 2669308 h 4969163"/>
                <a:gd name="connsiteX0" fmla="*/ 3380509 w 3519054"/>
                <a:gd name="connsiteY0" fmla="*/ 1468581 h 4969163"/>
                <a:gd name="connsiteX1" fmla="*/ 3380509 w 3519054"/>
                <a:gd name="connsiteY1" fmla="*/ 1468581 h 4969163"/>
                <a:gd name="connsiteX2" fmla="*/ 1985818 w 3519054"/>
                <a:gd name="connsiteY2" fmla="*/ 1154544 h 4969163"/>
                <a:gd name="connsiteX3" fmla="*/ 0 w 3519054"/>
                <a:gd name="connsiteY3" fmla="*/ 0 h 4969163"/>
                <a:gd name="connsiteX4" fmla="*/ 0 w 3519054"/>
                <a:gd name="connsiteY4" fmla="*/ 4969163 h 4969163"/>
                <a:gd name="connsiteX5" fmla="*/ 2087418 w 3519054"/>
                <a:gd name="connsiteY5" fmla="*/ 3759199 h 4969163"/>
                <a:gd name="connsiteX6" fmla="*/ 2152072 w 3519054"/>
                <a:gd name="connsiteY6" fmla="*/ 3713017 h 4969163"/>
                <a:gd name="connsiteX7" fmla="*/ 2798618 w 3519054"/>
                <a:gd name="connsiteY7" fmla="*/ 3565235 h 4969163"/>
                <a:gd name="connsiteX8" fmla="*/ 3519054 w 3519054"/>
                <a:gd name="connsiteY8" fmla="*/ 3445163 h 4969163"/>
                <a:gd name="connsiteX9" fmla="*/ 3435927 w 3519054"/>
                <a:gd name="connsiteY9" fmla="*/ 2669308 h 4969163"/>
                <a:gd name="connsiteX0" fmla="*/ 3380509 w 3519054"/>
                <a:gd name="connsiteY0" fmla="*/ 1468581 h 4969163"/>
                <a:gd name="connsiteX1" fmla="*/ 3380509 w 3519054"/>
                <a:gd name="connsiteY1" fmla="*/ 1468581 h 4969163"/>
                <a:gd name="connsiteX2" fmla="*/ 1985818 w 3519054"/>
                <a:gd name="connsiteY2" fmla="*/ 1154544 h 4969163"/>
                <a:gd name="connsiteX3" fmla="*/ 0 w 3519054"/>
                <a:gd name="connsiteY3" fmla="*/ 0 h 4969163"/>
                <a:gd name="connsiteX4" fmla="*/ 0 w 3519054"/>
                <a:gd name="connsiteY4" fmla="*/ 4969163 h 4969163"/>
                <a:gd name="connsiteX5" fmla="*/ 2087418 w 3519054"/>
                <a:gd name="connsiteY5" fmla="*/ 3759199 h 4969163"/>
                <a:gd name="connsiteX6" fmla="*/ 2798618 w 3519054"/>
                <a:gd name="connsiteY6" fmla="*/ 3565235 h 4969163"/>
                <a:gd name="connsiteX7" fmla="*/ 3519054 w 3519054"/>
                <a:gd name="connsiteY7" fmla="*/ 3445163 h 4969163"/>
                <a:gd name="connsiteX8" fmla="*/ 3435927 w 3519054"/>
                <a:gd name="connsiteY8" fmla="*/ 2669308 h 4969163"/>
                <a:gd name="connsiteX0" fmla="*/ 3380509 w 3519054"/>
                <a:gd name="connsiteY0" fmla="*/ 1468581 h 4969163"/>
                <a:gd name="connsiteX1" fmla="*/ 3380509 w 3519054"/>
                <a:gd name="connsiteY1" fmla="*/ 1468581 h 4969163"/>
                <a:gd name="connsiteX2" fmla="*/ 1985818 w 3519054"/>
                <a:gd name="connsiteY2" fmla="*/ 1154544 h 4969163"/>
                <a:gd name="connsiteX3" fmla="*/ 0 w 3519054"/>
                <a:gd name="connsiteY3" fmla="*/ 0 h 4969163"/>
                <a:gd name="connsiteX4" fmla="*/ 0 w 3519054"/>
                <a:gd name="connsiteY4" fmla="*/ 4969163 h 4969163"/>
                <a:gd name="connsiteX5" fmla="*/ 2087418 w 3519054"/>
                <a:gd name="connsiteY5" fmla="*/ 3759199 h 4969163"/>
                <a:gd name="connsiteX6" fmla="*/ 3519054 w 3519054"/>
                <a:gd name="connsiteY6" fmla="*/ 3445163 h 4969163"/>
                <a:gd name="connsiteX7" fmla="*/ 3435927 w 3519054"/>
                <a:gd name="connsiteY7" fmla="*/ 2669308 h 4969163"/>
                <a:gd name="connsiteX0" fmla="*/ 3380509 w 3519054"/>
                <a:gd name="connsiteY0" fmla="*/ 1468581 h 5114782"/>
                <a:gd name="connsiteX1" fmla="*/ 3380509 w 3519054"/>
                <a:gd name="connsiteY1" fmla="*/ 1468581 h 5114782"/>
                <a:gd name="connsiteX2" fmla="*/ 1985818 w 3519054"/>
                <a:gd name="connsiteY2" fmla="*/ 1154544 h 5114782"/>
                <a:gd name="connsiteX3" fmla="*/ 0 w 3519054"/>
                <a:gd name="connsiteY3" fmla="*/ 0 h 5114782"/>
                <a:gd name="connsiteX4" fmla="*/ 0 w 3519054"/>
                <a:gd name="connsiteY4" fmla="*/ 4969163 h 5114782"/>
                <a:gd name="connsiteX5" fmla="*/ 2087418 w 3519054"/>
                <a:gd name="connsiteY5" fmla="*/ 3759199 h 5114782"/>
                <a:gd name="connsiteX6" fmla="*/ 3519054 w 3519054"/>
                <a:gd name="connsiteY6" fmla="*/ 3445163 h 5114782"/>
                <a:gd name="connsiteX7" fmla="*/ 3435927 w 3519054"/>
                <a:gd name="connsiteY7" fmla="*/ 2669308 h 5114782"/>
                <a:gd name="connsiteX0" fmla="*/ 3380509 w 3519054"/>
                <a:gd name="connsiteY0" fmla="*/ 1468581 h 5117289"/>
                <a:gd name="connsiteX1" fmla="*/ 3380509 w 3519054"/>
                <a:gd name="connsiteY1" fmla="*/ 1468581 h 5117289"/>
                <a:gd name="connsiteX2" fmla="*/ 1985818 w 3519054"/>
                <a:gd name="connsiteY2" fmla="*/ 1154544 h 5117289"/>
                <a:gd name="connsiteX3" fmla="*/ 0 w 3519054"/>
                <a:gd name="connsiteY3" fmla="*/ 0 h 5117289"/>
                <a:gd name="connsiteX4" fmla="*/ 0 w 3519054"/>
                <a:gd name="connsiteY4" fmla="*/ 4969163 h 5117289"/>
                <a:gd name="connsiteX5" fmla="*/ 2087418 w 3519054"/>
                <a:gd name="connsiteY5" fmla="*/ 3759199 h 5117289"/>
                <a:gd name="connsiteX6" fmla="*/ 3519054 w 3519054"/>
                <a:gd name="connsiteY6" fmla="*/ 3445163 h 5117289"/>
                <a:gd name="connsiteX7" fmla="*/ 3435927 w 3519054"/>
                <a:gd name="connsiteY7" fmla="*/ 2669308 h 5117289"/>
                <a:gd name="connsiteX0" fmla="*/ 3380509 w 3519054"/>
                <a:gd name="connsiteY0" fmla="*/ 1468581 h 4969163"/>
                <a:gd name="connsiteX1" fmla="*/ 3380509 w 3519054"/>
                <a:gd name="connsiteY1" fmla="*/ 1468581 h 4969163"/>
                <a:gd name="connsiteX2" fmla="*/ 1985818 w 3519054"/>
                <a:gd name="connsiteY2" fmla="*/ 1154544 h 4969163"/>
                <a:gd name="connsiteX3" fmla="*/ 0 w 3519054"/>
                <a:gd name="connsiteY3" fmla="*/ 0 h 4969163"/>
                <a:gd name="connsiteX4" fmla="*/ 0 w 3519054"/>
                <a:gd name="connsiteY4" fmla="*/ 4969163 h 4969163"/>
                <a:gd name="connsiteX5" fmla="*/ 2087418 w 3519054"/>
                <a:gd name="connsiteY5" fmla="*/ 3759199 h 4969163"/>
                <a:gd name="connsiteX6" fmla="*/ 3519054 w 3519054"/>
                <a:gd name="connsiteY6" fmla="*/ 3445163 h 4969163"/>
                <a:gd name="connsiteX7" fmla="*/ 3435927 w 3519054"/>
                <a:gd name="connsiteY7" fmla="*/ 2669308 h 4969163"/>
                <a:gd name="connsiteX0" fmla="*/ 3380509 w 3435927"/>
                <a:gd name="connsiteY0" fmla="*/ 1468581 h 4969163"/>
                <a:gd name="connsiteX1" fmla="*/ 3380509 w 3435927"/>
                <a:gd name="connsiteY1" fmla="*/ 1468581 h 4969163"/>
                <a:gd name="connsiteX2" fmla="*/ 1985818 w 3435927"/>
                <a:gd name="connsiteY2" fmla="*/ 1154544 h 4969163"/>
                <a:gd name="connsiteX3" fmla="*/ 0 w 3435927"/>
                <a:gd name="connsiteY3" fmla="*/ 0 h 4969163"/>
                <a:gd name="connsiteX4" fmla="*/ 0 w 3435927"/>
                <a:gd name="connsiteY4" fmla="*/ 4969163 h 4969163"/>
                <a:gd name="connsiteX5" fmla="*/ 2087418 w 3435927"/>
                <a:gd name="connsiteY5" fmla="*/ 3759199 h 4969163"/>
                <a:gd name="connsiteX6" fmla="*/ 3398982 w 3435927"/>
                <a:gd name="connsiteY6" fmla="*/ 3435926 h 4969163"/>
                <a:gd name="connsiteX7" fmla="*/ 3435927 w 3435927"/>
                <a:gd name="connsiteY7" fmla="*/ 2669308 h 4969163"/>
                <a:gd name="connsiteX0" fmla="*/ 3380509 w 3435927"/>
                <a:gd name="connsiteY0" fmla="*/ 1468581 h 4969163"/>
                <a:gd name="connsiteX1" fmla="*/ 3380509 w 3435927"/>
                <a:gd name="connsiteY1" fmla="*/ 1468581 h 4969163"/>
                <a:gd name="connsiteX2" fmla="*/ 1985818 w 3435927"/>
                <a:gd name="connsiteY2" fmla="*/ 1154544 h 4969163"/>
                <a:gd name="connsiteX3" fmla="*/ 0 w 3435927"/>
                <a:gd name="connsiteY3" fmla="*/ 0 h 4969163"/>
                <a:gd name="connsiteX4" fmla="*/ 0 w 3435927"/>
                <a:gd name="connsiteY4" fmla="*/ 4969163 h 4969163"/>
                <a:gd name="connsiteX5" fmla="*/ 2087418 w 3435927"/>
                <a:gd name="connsiteY5" fmla="*/ 3759199 h 4969163"/>
                <a:gd name="connsiteX6" fmla="*/ 3398982 w 3435927"/>
                <a:gd name="connsiteY6" fmla="*/ 3435926 h 4969163"/>
                <a:gd name="connsiteX7" fmla="*/ 3435927 w 3435927"/>
                <a:gd name="connsiteY7" fmla="*/ 2669308 h 4969163"/>
                <a:gd name="connsiteX0" fmla="*/ 3380509 w 3398982"/>
                <a:gd name="connsiteY0" fmla="*/ 1468581 h 4969163"/>
                <a:gd name="connsiteX1" fmla="*/ 3380509 w 3398982"/>
                <a:gd name="connsiteY1" fmla="*/ 1468581 h 4969163"/>
                <a:gd name="connsiteX2" fmla="*/ 1985818 w 3398982"/>
                <a:gd name="connsiteY2" fmla="*/ 1154544 h 4969163"/>
                <a:gd name="connsiteX3" fmla="*/ 0 w 3398982"/>
                <a:gd name="connsiteY3" fmla="*/ 0 h 4969163"/>
                <a:gd name="connsiteX4" fmla="*/ 0 w 3398982"/>
                <a:gd name="connsiteY4" fmla="*/ 4969163 h 4969163"/>
                <a:gd name="connsiteX5" fmla="*/ 2087418 w 3398982"/>
                <a:gd name="connsiteY5" fmla="*/ 3759199 h 4969163"/>
                <a:gd name="connsiteX6" fmla="*/ 3398982 w 3398982"/>
                <a:gd name="connsiteY6" fmla="*/ 3435926 h 4969163"/>
                <a:gd name="connsiteX0" fmla="*/ 3380509 w 3398982"/>
                <a:gd name="connsiteY0" fmla="*/ 1468581 h 4969163"/>
                <a:gd name="connsiteX1" fmla="*/ 3380509 w 3398982"/>
                <a:gd name="connsiteY1" fmla="*/ 1468581 h 4969163"/>
                <a:gd name="connsiteX2" fmla="*/ 1985818 w 3398982"/>
                <a:gd name="connsiteY2" fmla="*/ 1154544 h 4969163"/>
                <a:gd name="connsiteX3" fmla="*/ 0 w 3398982"/>
                <a:gd name="connsiteY3" fmla="*/ 0 h 4969163"/>
                <a:gd name="connsiteX4" fmla="*/ 0 w 3398982"/>
                <a:gd name="connsiteY4" fmla="*/ 4969163 h 4969163"/>
                <a:gd name="connsiteX5" fmla="*/ 2022764 w 3398982"/>
                <a:gd name="connsiteY5" fmla="*/ 3999344 h 4969163"/>
                <a:gd name="connsiteX6" fmla="*/ 3398982 w 3398982"/>
                <a:gd name="connsiteY6" fmla="*/ 3435926 h 4969163"/>
                <a:gd name="connsiteX0" fmla="*/ 3380509 w 3398982"/>
                <a:gd name="connsiteY0" fmla="*/ 1468581 h 4969163"/>
                <a:gd name="connsiteX1" fmla="*/ 3380509 w 3398982"/>
                <a:gd name="connsiteY1" fmla="*/ 1468581 h 4969163"/>
                <a:gd name="connsiteX2" fmla="*/ 1985818 w 3398982"/>
                <a:gd name="connsiteY2" fmla="*/ 1154544 h 4969163"/>
                <a:gd name="connsiteX3" fmla="*/ 0 w 3398982"/>
                <a:gd name="connsiteY3" fmla="*/ 0 h 4969163"/>
                <a:gd name="connsiteX4" fmla="*/ 0 w 3398982"/>
                <a:gd name="connsiteY4" fmla="*/ 4969163 h 4969163"/>
                <a:gd name="connsiteX5" fmla="*/ 2022764 w 3398982"/>
                <a:gd name="connsiteY5" fmla="*/ 3999344 h 4969163"/>
                <a:gd name="connsiteX6" fmla="*/ 3398982 w 3398982"/>
                <a:gd name="connsiteY6" fmla="*/ 3435926 h 4969163"/>
                <a:gd name="connsiteX0" fmla="*/ 3380509 w 3380509"/>
                <a:gd name="connsiteY0" fmla="*/ 1468581 h 4969163"/>
                <a:gd name="connsiteX1" fmla="*/ 3380509 w 3380509"/>
                <a:gd name="connsiteY1" fmla="*/ 1468581 h 4969163"/>
                <a:gd name="connsiteX2" fmla="*/ 1985818 w 3380509"/>
                <a:gd name="connsiteY2" fmla="*/ 1154544 h 4969163"/>
                <a:gd name="connsiteX3" fmla="*/ 0 w 3380509"/>
                <a:gd name="connsiteY3" fmla="*/ 0 h 4969163"/>
                <a:gd name="connsiteX4" fmla="*/ 0 w 3380509"/>
                <a:gd name="connsiteY4" fmla="*/ 4969163 h 4969163"/>
                <a:gd name="connsiteX5" fmla="*/ 2022764 w 3380509"/>
                <a:gd name="connsiteY5" fmla="*/ 3999344 h 4969163"/>
                <a:gd name="connsiteX6" fmla="*/ 3343564 w 3380509"/>
                <a:gd name="connsiteY6" fmla="*/ 3555999 h 4969163"/>
                <a:gd name="connsiteX0" fmla="*/ 3380509 w 3380509"/>
                <a:gd name="connsiteY0" fmla="*/ 1468581 h 5092989"/>
                <a:gd name="connsiteX1" fmla="*/ 3380509 w 3380509"/>
                <a:gd name="connsiteY1" fmla="*/ 1468581 h 5092989"/>
                <a:gd name="connsiteX2" fmla="*/ 1985818 w 3380509"/>
                <a:gd name="connsiteY2" fmla="*/ 1154544 h 5092989"/>
                <a:gd name="connsiteX3" fmla="*/ 0 w 3380509"/>
                <a:gd name="connsiteY3" fmla="*/ 0 h 5092989"/>
                <a:gd name="connsiteX4" fmla="*/ 0 w 3380509"/>
                <a:gd name="connsiteY4" fmla="*/ 4969163 h 5092989"/>
                <a:gd name="connsiteX5" fmla="*/ 3343564 w 3380509"/>
                <a:gd name="connsiteY5" fmla="*/ 3555999 h 5092989"/>
                <a:gd name="connsiteX0" fmla="*/ 3380509 w 3380509"/>
                <a:gd name="connsiteY0" fmla="*/ 1468581 h 4969163"/>
                <a:gd name="connsiteX1" fmla="*/ 3380509 w 3380509"/>
                <a:gd name="connsiteY1" fmla="*/ 1468581 h 4969163"/>
                <a:gd name="connsiteX2" fmla="*/ 1985818 w 3380509"/>
                <a:gd name="connsiteY2" fmla="*/ 1154544 h 4969163"/>
                <a:gd name="connsiteX3" fmla="*/ 0 w 3380509"/>
                <a:gd name="connsiteY3" fmla="*/ 0 h 4969163"/>
                <a:gd name="connsiteX4" fmla="*/ 0 w 3380509"/>
                <a:gd name="connsiteY4" fmla="*/ 4969163 h 4969163"/>
                <a:gd name="connsiteX5" fmla="*/ 3343564 w 3380509"/>
                <a:gd name="connsiteY5" fmla="*/ 3555999 h 4969163"/>
                <a:gd name="connsiteX0" fmla="*/ 3380509 w 3380509"/>
                <a:gd name="connsiteY0" fmla="*/ 1468581 h 4969163"/>
                <a:gd name="connsiteX1" fmla="*/ 3380509 w 3380509"/>
                <a:gd name="connsiteY1" fmla="*/ 1468581 h 4969163"/>
                <a:gd name="connsiteX2" fmla="*/ 1985818 w 3380509"/>
                <a:gd name="connsiteY2" fmla="*/ 1154544 h 4969163"/>
                <a:gd name="connsiteX3" fmla="*/ 0 w 3380509"/>
                <a:gd name="connsiteY3" fmla="*/ 0 h 4969163"/>
                <a:gd name="connsiteX4" fmla="*/ 0 w 3380509"/>
                <a:gd name="connsiteY4" fmla="*/ 4969163 h 4969163"/>
                <a:gd name="connsiteX5" fmla="*/ 3121891 w 3380509"/>
                <a:gd name="connsiteY5" fmla="*/ 3860799 h 4969163"/>
                <a:gd name="connsiteX0" fmla="*/ 3380509 w 3380509"/>
                <a:gd name="connsiteY0" fmla="*/ 1468581 h 4969163"/>
                <a:gd name="connsiteX1" fmla="*/ 3380509 w 3380509"/>
                <a:gd name="connsiteY1" fmla="*/ 1468581 h 4969163"/>
                <a:gd name="connsiteX2" fmla="*/ 1985818 w 3380509"/>
                <a:gd name="connsiteY2" fmla="*/ 1154544 h 4969163"/>
                <a:gd name="connsiteX3" fmla="*/ 0 w 3380509"/>
                <a:gd name="connsiteY3" fmla="*/ 0 h 4969163"/>
                <a:gd name="connsiteX4" fmla="*/ 0 w 3380509"/>
                <a:gd name="connsiteY4" fmla="*/ 4969163 h 4969163"/>
                <a:gd name="connsiteX5" fmla="*/ 3121891 w 3380509"/>
                <a:gd name="connsiteY5" fmla="*/ 3860799 h 4969163"/>
                <a:gd name="connsiteX0" fmla="*/ 3380509 w 3380509"/>
                <a:gd name="connsiteY0" fmla="*/ 1583926 h 5084508"/>
                <a:gd name="connsiteX1" fmla="*/ 3380509 w 3380509"/>
                <a:gd name="connsiteY1" fmla="*/ 1583926 h 5084508"/>
                <a:gd name="connsiteX2" fmla="*/ 0 w 3380509"/>
                <a:gd name="connsiteY2" fmla="*/ 115345 h 5084508"/>
                <a:gd name="connsiteX3" fmla="*/ 0 w 3380509"/>
                <a:gd name="connsiteY3" fmla="*/ 5084508 h 5084508"/>
                <a:gd name="connsiteX4" fmla="*/ 3121891 w 3380509"/>
                <a:gd name="connsiteY4" fmla="*/ 3976144 h 5084508"/>
                <a:gd name="connsiteX0" fmla="*/ 3380509 w 3380509"/>
                <a:gd name="connsiteY0" fmla="*/ 1581589 h 5082171"/>
                <a:gd name="connsiteX1" fmla="*/ 2890982 w 3380509"/>
                <a:gd name="connsiteY1" fmla="*/ 1627771 h 5082171"/>
                <a:gd name="connsiteX2" fmla="*/ 0 w 3380509"/>
                <a:gd name="connsiteY2" fmla="*/ 113008 h 5082171"/>
                <a:gd name="connsiteX3" fmla="*/ 0 w 3380509"/>
                <a:gd name="connsiteY3" fmla="*/ 5082171 h 5082171"/>
                <a:gd name="connsiteX4" fmla="*/ 3121891 w 3380509"/>
                <a:gd name="connsiteY4" fmla="*/ 3973807 h 5082171"/>
                <a:gd name="connsiteX0" fmla="*/ 3380509 w 3380509"/>
                <a:gd name="connsiteY0" fmla="*/ 1468581 h 4969163"/>
                <a:gd name="connsiteX1" fmla="*/ 0 w 3380509"/>
                <a:gd name="connsiteY1" fmla="*/ 0 h 4969163"/>
                <a:gd name="connsiteX2" fmla="*/ 0 w 3380509"/>
                <a:gd name="connsiteY2" fmla="*/ 4969163 h 4969163"/>
                <a:gd name="connsiteX3" fmla="*/ 3121891 w 3380509"/>
                <a:gd name="connsiteY3" fmla="*/ 3860799 h 4969163"/>
                <a:gd name="connsiteX0" fmla="*/ 2909454 w 3121891"/>
                <a:gd name="connsiteY0" fmla="*/ 1274618 h 4969163"/>
                <a:gd name="connsiteX1" fmla="*/ 0 w 3121891"/>
                <a:gd name="connsiteY1" fmla="*/ 0 h 4969163"/>
                <a:gd name="connsiteX2" fmla="*/ 0 w 3121891"/>
                <a:gd name="connsiteY2" fmla="*/ 4969163 h 4969163"/>
                <a:gd name="connsiteX3" fmla="*/ 3121891 w 3121891"/>
                <a:gd name="connsiteY3" fmla="*/ 3860799 h 4969163"/>
                <a:gd name="connsiteX0" fmla="*/ 2909454 w 3121891"/>
                <a:gd name="connsiteY0" fmla="*/ 1274618 h 4969163"/>
                <a:gd name="connsiteX1" fmla="*/ 1630336 w 3121891"/>
                <a:gd name="connsiteY1" fmla="*/ 997525 h 4969163"/>
                <a:gd name="connsiteX2" fmla="*/ 0 w 3121891"/>
                <a:gd name="connsiteY2" fmla="*/ 0 h 4969163"/>
                <a:gd name="connsiteX3" fmla="*/ 0 w 3121891"/>
                <a:gd name="connsiteY3" fmla="*/ 4969163 h 4969163"/>
                <a:gd name="connsiteX4" fmla="*/ 3121891 w 3121891"/>
                <a:gd name="connsiteY4" fmla="*/ 3860799 h 4969163"/>
                <a:gd name="connsiteX0" fmla="*/ 2909454 w 3121891"/>
                <a:gd name="connsiteY0" fmla="*/ 1412886 h 5107431"/>
                <a:gd name="connsiteX1" fmla="*/ 0 w 3121891"/>
                <a:gd name="connsiteY1" fmla="*/ 138268 h 5107431"/>
                <a:gd name="connsiteX2" fmla="*/ 0 w 3121891"/>
                <a:gd name="connsiteY2" fmla="*/ 5107431 h 5107431"/>
                <a:gd name="connsiteX3" fmla="*/ 3121891 w 3121891"/>
                <a:gd name="connsiteY3" fmla="*/ 3999067 h 5107431"/>
                <a:gd name="connsiteX0" fmla="*/ 2909454 w 3121891"/>
                <a:gd name="connsiteY0" fmla="*/ 1392884 h 5087429"/>
                <a:gd name="connsiteX1" fmla="*/ 0 w 3121891"/>
                <a:gd name="connsiteY1" fmla="*/ 118266 h 5087429"/>
                <a:gd name="connsiteX2" fmla="*/ 0 w 3121891"/>
                <a:gd name="connsiteY2" fmla="*/ 5087429 h 5087429"/>
                <a:gd name="connsiteX3" fmla="*/ 3121891 w 3121891"/>
                <a:gd name="connsiteY3" fmla="*/ 3979065 h 5087429"/>
                <a:gd name="connsiteX0" fmla="*/ 2909454 w 3121891"/>
                <a:gd name="connsiteY0" fmla="*/ 1274618 h 4969163"/>
                <a:gd name="connsiteX1" fmla="*/ 0 w 3121891"/>
                <a:gd name="connsiteY1" fmla="*/ 0 h 4969163"/>
                <a:gd name="connsiteX2" fmla="*/ 0 w 3121891"/>
                <a:gd name="connsiteY2" fmla="*/ 4969163 h 4969163"/>
                <a:gd name="connsiteX3" fmla="*/ 3121891 w 3121891"/>
                <a:gd name="connsiteY3" fmla="*/ 3860799 h 4969163"/>
                <a:gd name="connsiteX0" fmla="*/ 2909454 w 3121891"/>
                <a:gd name="connsiteY0" fmla="*/ 1274618 h 4969163"/>
                <a:gd name="connsiteX1" fmla="*/ 0 w 3121891"/>
                <a:gd name="connsiteY1" fmla="*/ 0 h 4969163"/>
                <a:gd name="connsiteX2" fmla="*/ 0 w 3121891"/>
                <a:gd name="connsiteY2" fmla="*/ 4969163 h 4969163"/>
                <a:gd name="connsiteX3" fmla="*/ 3121891 w 3121891"/>
                <a:gd name="connsiteY3" fmla="*/ 3860799 h 4969163"/>
                <a:gd name="connsiteX0" fmla="*/ 2909454 w 3121891"/>
                <a:gd name="connsiteY0" fmla="*/ 766618 h 4461163"/>
                <a:gd name="connsiteX1" fmla="*/ 9237 w 3121891"/>
                <a:gd name="connsiteY1" fmla="*/ 0 h 4461163"/>
                <a:gd name="connsiteX2" fmla="*/ 0 w 3121891"/>
                <a:gd name="connsiteY2" fmla="*/ 4461163 h 4461163"/>
                <a:gd name="connsiteX3" fmla="*/ 3121891 w 3121891"/>
                <a:gd name="connsiteY3" fmla="*/ 3352799 h 4461163"/>
                <a:gd name="connsiteX0" fmla="*/ 2909454 w 3121891"/>
                <a:gd name="connsiteY0" fmla="*/ 766618 h 4461163"/>
                <a:gd name="connsiteX1" fmla="*/ 9237 w 3121891"/>
                <a:gd name="connsiteY1" fmla="*/ 0 h 4461163"/>
                <a:gd name="connsiteX2" fmla="*/ 0 w 3121891"/>
                <a:gd name="connsiteY2" fmla="*/ 4461163 h 4461163"/>
                <a:gd name="connsiteX3" fmla="*/ 3121891 w 3121891"/>
                <a:gd name="connsiteY3" fmla="*/ 3352799 h 4461163"/>
                <a:gd name="connsiteX0" fmla="*/ 2909454 w 3121891"/>
                <a:gd name="connsiteY0" fmla="*/ 766618 h 4461163"/>
                <a:gd name="connsiteX1" fmla="*/ 9237 w 3121891"/>
                <a:gd name="connsiteY1" fmla="*/ 0 h 4461163"/>
                <a:gd name="connsiteX2" fmla="*/ 0 w 3121891"/>
                <a:gd name="connsiteY2" fmla="*/ 4461163 h 4461163"/>
                <a:gd name="connsiteX3" fmla="*/ 3121891 w 3121891"/>
                <a:gd name="connsiteY3" fmla="*/ 3352799 h 4461163"/>
                <a:gd name="connsiteX0" fmla="*/ 2900217 w 3112654"/>
                <a:gd name="connsiteY0" fmla="*/ 766618 h 4313381"/>
                <a:gd name="connsiteX1" fmla="*/ 0 w 3112654"/>
                <a:gd name="connsiteY1" fmla="*/ 0 h 4313381"/>
                <a:gd name="connsiteX2" fmla="*/ 9236 w 3112654"/>
                <a:gd name="connsiteY2" fmla="*/ 4313381 h 4313381"/>
                <a:gd name="connsiteX3" fmla="*/ 3112654 w 3112654"/>
                <a:gd name="connsiteY3" fmla="*/ 3352799 h 4313381"/>
                <a:gd name="connsiteX0" fmla="*/ 2900217 w 3112654"/>
                <a:gd name="connsiteY0" fmla="*/ 766618 h 4313381"/>
                <a:gd name="connsiteX1" fmla="*/ 0 w 3112654"/>
                <a:gd name="connsiteY1" fmla="*/ 0 h 4313381"/>
                <a:gd name="connsiteX2" fmla="*/ 9236 w 3112654"/>
                <a:gd name="connsiteY2" fmla="*/ 4313381 h 4313381"/>
                <a:gd name="connsiteX3" fmla="*/ 3112654 w 3112654"/>
                <a:gd name="connsiteY3" fmla="*/ 3352799 h 4313381"/>
                <a:gd name="connsiteX0" fmla="*/ 2900217 w 3112654"/>
                <a:gd name="connsiteY0" fmla="*/ 766618 h 4313381"/>
                <a:gd name="connsiteX1" fmla="*/ 0 w 3112654"/>
                <a:gd name="connsiteY1" fmla="*/ 0 h 4313381"/>
                <a:gd name="connsiteX2" fmla="*/ 9236 w 3112654"/>
                <a:gd name="connsiteY2" fmla="*/ 4313381 h 4313381"/>
                <a:gd name="connsiteX3" fmla="*/ 3112654 w 3112654"/>
                <a:gd name="connsiteY3" fmla="*/ 3352799 h 4313381"/>
                <a:gd name="connsiteX0" fmla="*/ 3186544 w 3186544"/>
                <a:gd name="connsiteY0" fmla="*/ 563418 h 4313381"/>
                <a:gd name="connsiteX1" fmla="*/ 0 w 3186544"/>
                <a:gd name="connsiteY1" fmla="*/ 0 h 4313381"/>
                <a:gd name="connsiteX2" fmla="*/ 9236 w 3186544"/>
                <a:gd name="connsiteY2" fmla="*/ 4313381 h 4313381"/>
                <a:gd name="connsiteX3" fmla="*/ 3112654 w 3186544"/>
                <a:gd name="connsiteY3" fmla="*/ 3352799 h 4313381"/>
                <a:gd name="connsiteX0" fmla="*/ 3186544 w 3186544"/>
                <a:gd name="connsiteY0" fmla="*/ 563418 h 4313381"/>
                <a:gd name="connsiteX1" fmla="*/ 0 w 3186544"/>
                <a:gd name="connsiteY1" fmla="*/ 0 h 4313381"/>
                <a:gd name="connsiteX2" fmla="*/ 9236 w 3186544"/>
                <a:gd name="connsiteY2" fmla="*/ 4313381 h 4313381"/>
                <a:gd name="connsiteX3" fmla="*/ 3112654 w 3186544"/>
                <a:gd name="connsiteY3" fmla="*/ 3352799 h 4313381"/>
                <a:gd name="connsiteX0" fmla="*/ 3186544 w 3186544"/>
                <a:gd name="connsiteY0" fmla="*/ 471054 h 4221017"/>
                <a:gd name="connsiteX1" fmla="*/ 0 w 3186544"/>
                <a:gd name="connsiteY1" fmla="*/ 0 h 4221017"/>
                <a:gd name="connsiteX2" fmla="*/ 9236 w 3186544"/>
                <a:gd name="connsiteY2" fmla="*/ 4221017 h 4221017"/>
                <a:gd name="connsiteX3" fmla="*/ 3112654 w 3186544"/>
                <a:gd name="connsiteY3" fmla="*/ 3260435 h 4221017"/>
                <a:gd name="connsiteX0" fmla="*/ 3186544 w 3186544"/>
                <a:gd name="connsiteY0" fmla="*/ 471054 h 4221017"/>
                <a:gd name="connsiteX1" fmla="*/ 0 w 3186544"/>
                <a:gd name="connsiteY1" fmla="*/ 0 h 4221017"/>
                <a:gd name="connsiteX2" fmla="*/ 9236 w 3186544"/>
                <a:gd name="connsiteY2" fmla="*/ 4221017 h 4221017"/>
                <a:gd name="connsiteX3" fmla="*/ 3112654 w 3186544"/>
                <a:gd name="connsiteY3" fmla="*/ 3260435 h 4221017"/>
                <a:gd name="connsiteX0" fmla="*/ 3186544 w 3186544"/>
                <a:gd name="connsiteY0" fmla="*/ 471054 h 4221017"/>
                <a:gd name="connsiteX1" fmla="*/ 0 w 3186544"/>
                <a:gd name="connsiteY1" fmla="*/ 0 h 4221017"/>
                <a:gd name="connsiteX2" fmla="*/ 9236 w 3186544"/>
                <a:gd name="connsiteY2" fmla="*/ 4221017 h 4221017"/>
                <a:gd name="connsiteX3" fmla="*/ 3112654 w 3186544"/>
                <a:gd name="connsiteY3" fmla="*/ 3260435 h 4221017"/>
                <a:gd name="connsiteX0" fmla="*/ 3186544 w 3205018"/>
                <a:gd name="connsiteY0" fmla="*/ 471054 h 4221017"/>
                <a:gd name="connsiteX1" fmla="*/ 0 w 3205018"/>
                <a:gd name="connsiteY1" fmla="*/ 0 h 4221017"/>
                <a:gd name="connsiteX2" fmla="*/ 9236 w 3205018"/>
                <a:gd name="connsiteY2" fmla="*/ 4221017 h 4221017"/>
                <a:gd name="connsiteX3" fmla="*/ 3205018 w 3205018"/>
                <a:gd name="connsiteY3" fmla="*/ 3408217 h 4221017"/>
                <a:gd name="connsiteX0" fmla="*/ 3186544 w 3205018"/>
                <a:gd name="connsiteY0" fmla="*/ 471054 h 4221017"/>
                <a:gd name="connsiteX1" fmla="*/ 0 w 3205018"/>
                <a:gd name="connsiteY1" fmla="*/ 0 h 4221017"/>
                <a:gd name="connsiteX2" fmla="*/ 9236 w 3205018"/>
                <a:gd name="connsiteY2" fmla="*/ 4221017 h 4221017"/>
                <a:gd name="connsiteX3" fmla="*/ 3205018 w 3205018"/>
                <a:gd name="connsiteY3" fmla="*/ 3408217 h 4221017"/>
                <a:gd name="connsiteX0" fmla="*/ 3186544 w 3205018"/>
                <a:gd name="connsiteY0" fmla="*/ 471054 h 4221017"/>
                <a:gd name="connsiteX1" fmla="*/ 0 w 3205018"/>
                <a:gd name="connsiteY1" fmla="*/ 0 h 4221017"/>
                <a:gd name="connsiteX2" fmla="*/ 9236 w 3205018"/>
                <a:gd name="connsiteY2" fmla="*/ 4221017 h 4221017"/>
                <a:gd name="connsiteX3" fmla="*/ 3205018 w 3205018"/>
                <a:gd name="connsiteY3" fmla="*/ 3408217 h 4221017"/>
                <a:gd name="connsiteX0" fmla="*/ 3186544 w 3205018"/>
                <a:gd name="connsiteY0" fmla="*/ 471054 h 4221017"/>
                <a:gd name="connsiteX1" fmla="*/ 0 w 3205018"/>
                <a:gd name="connsiteY1" fmla="*/ 0 h 4221017"/>
                <a:gd name="connsiteX2" fmla="*/ 9236 w 3205018"/>
                <a:gd name="connsiteY2" fmla="*/ 4221017 h 4221017"/>
                <a:gd name="connsiteX3" fmla="*/ 3205018 w 3205018"/>
                <a:gd name="connsiteY3" fmla="*/ 3408217 h 4221017"/>
                <a:gd name="connsiteX0" fmla="*/ 2863271 w 3205018"/>
                <a:gd name="connsiteY0" fmla="*/ 1385454 h 4221017"/>
                <a:gd name="connsiteX1" fmla="*/ 0 w 3205018"/>
                <a:gd name="connsiteY1" fmla="*/ 0 h 4221017"/>
                <a:gd name="connsiteX2" fmla="*/ 9236 w 3205018"/>
                <a:gd name="connsiteY2" fmla="*/ 4221017 h 4221017"/>
                <a:gd name="connsiteX3" fmla="*/ 3205018 w 3205018"/>
                <a:gd name="connsiteY3" fmla="*/ 3408217 h 4221017"/>
                <a:gd name="connsiteX0" fmla="*/ 2854133 w 3195880"/>
                <a:gd name="connsiteY0" fmla="*/ 1874981 h 4710544"/>
                <a:gd name="connsiteX1" fmla="*/ 64753 w 3195880"/>
                <a:gd name="connsiteY1" fmla="*/ 0 h 4710544"/>
                <a:gd name="connsiteX2" fmla="*/ 98 w 3195880"/>
                <a:gd name="connsiteY2" fmla="*/ 4710544 h 4710544"/>
                <a:gd name="connsiteX3" fmla="*/ 3195880 w 3195880"/>
                <a:gd name="connsiteY3" fmla="*/ 3897744 h 4710544"/>
                <a:gd name="connsiteX0" fmla="*/ 2854133 w 3195880"/>
                <a:gd name="connsiteY0" fmla="*/ 1874981 h 4710544"/>
                <a:gd name="connsiteX1" fmla="*/ 64753 w 3195880"/>
                <a:gd name="connsiteY1" fmla="*/ 0 h 4710544"/>
                <a:gd name="connsiteX2" fmla="*/ 98 w 3195880"/>
                <a:gd name="connsiteY2" fmla="*/ 4710544 h 4710544"/>
                <a:gd name="connsiteX3" fmla="*/ 3195880 w 3195880"/>
                <a:gd name="connsiteY3" fmla="*/ 3897744 h 4710544"/>
                <a:gd name="connsiteX0" fmla="*/ 2863370 w 3195880"/>
                <a:gd name="connsiteY0" fmla="*/ 1773381 h 4710544"/>
                <a:gd name="connsiteX1" fmla="*/ 64753 w 3195880"/>
                <a:gd name="connsiteY1" fmla="*/ 0 h 4710544"/>
                <a:gd name="connsiteX2" fmla="*/ 98 w 3195880"/>
                <a:gd name="connsiteY2" fmla="*/ 4710544 h 4710544"/>
                <a:gd name="connsiteX3" fmla="*/ 3195880 w 3195880"/>
                <a:gd name="connsiteY3" fmla="*/ 3897744 h 4710544"/>
                <a:gd name="connsiteX0" fmla="*/ 2863370 w 3038862"/>
                <a:gd name="connsiteY0" fmla="*/ 1773381 h 4710544"/>
                <a:gd name="connsiteX1" fmla="*/ 64753 w 3038862"/>
                <a:gd name="connsiteY1" fmla="*/ 0 h 4710544"/>
                <a:gd name="connsiteX2" fmla="*/ 98 w 3038862"/>
                <a:gd name="connsiteY2" fmla="*/ 4710544 h 4710544"/>
                <a:gd name="connsiteX3" fmla="*/ 3038862 w 3038862"/>
                <a:gd name="connsiteY3" fmla="*/ 2863271 h 4710544"/>
                <a:gd name="connsiteX0" fmla="*/ 2863370 w 2872608"/>
                <a:gd name="connsiteY0" fmla="*/ 1773381 h 4710544"/>
                <a:gd name="connsiteX1" fmla="*/ 64753 w 2872608"/>
                <a:gd name="connsiteY1" fmla="*/ 0 h 4710544"/>
                <a:gd name="connsiteX2" fmla="*/ 98 w 2872608"/>
                <a:gd name="connsiteY2" fmla="*/ 4710544 h 4710544"/>
                <a:gd name="connsiteX3" fmla="*/ 2872608 w 2872608"/>
                <a:gd name="connsiteY3" fmla="*/ 3029525 h 4710544"/>
                <a:gd name="connsiteX0" fmla="*/ 2798617 w 2807855"/>
                <a:gd name="connsiteY0" fmla="*/ 1773381 h 4710544"/>
                <a:gd name="connsiteX1" fmla="*/ 0 w 2807855"/>
                <a:gd name="connsiteY1" fmla="*/ 0 h 4710544"/>
                <a:gd name="connsiteX2" fmla="*/ 600364 w 2807855"/>
                <a:gd name="connsiteY2" fmla="*/ 4710544 h 4710544"/>
                <a:gd name="connsiteX3" fmla="*/ 2807855 w 2807855"/>
                <a:gd name="connsiteY3" fmla="*/ 3029525 h 4710544"/>
                <a:gd name="connsiteX0" fmla="*/ 2798617 w 2807855"/>
                <a:gd name="connsiteY0" fmla="*/ 1773381 h 4710544"/>
                <a:gd name="connsiteX1" fmla="*/ 0 w 2807855"/>
                <a:gd name="connsiteY1" fmla="*/ 0 h 4710544"/>
                <a:gd name="connsiteX2" fmla="*/ 600364 w 2807855"/>
                <a:gd name="connsiteY2" fmla="*/ 4710544 h 4710544"/>
                <a:gd name="connsiteX3" fmla="*/ 2807855 w 2807855"/>
                <a:gd name="connsiteY3" fmla="*/ 3029525 h 4710544"/>
                <a:gd name="connsiteX0" fmla="*/ 2798617 w 2807855"/>
                <a:gd name="connsiteY0" fmla="*/ 1773381 h 4682835"/>
                <a:gd name="connsiteX1" fmla="*/ 0 w 2807855"/>
                <a:gd name="connsiteY1" fmla="*/ 0 h 4682835"/>
                <a:gd name="connsiteX2" fmla="*/ 711201 w 2807855"/>
                <a:gd name="connsiteY2" fmla="*/ 4682835 h 4682835"/>
                <a:gd name="connsiteX3" fmla="*/ 2807855 w 2807855"/>
                <a:gd name="connsiteY3" fmla="*/ 3029525 h 4682835"/>
                <a:gd name="connsiteX0" fmla="*/ 2272144 w 2281382"/>
                <a:gd name="connsiteY0" fmla="*/ 1736435 h 4645889"/>
                <a:gd name="connsiteX1" fmla="*/ 0 w 2281382"/>
                <a:gd name="connsiteY1" fmla="*/ 0 h 4645889"/>
                <a:gd name="connsiteX2" fmla="*/ 184728 w 2281382"/>
                <a:gd name="connsiteY2" fmla="*/ 4645889 h 4645889"/>
                <a:gd name="connsiteX3" fmla="*/ 2281382 w 2281382"/>
                <a:gd name="connsiteY3" fmla="*/ 2992579 h 4645889"/>
                <a:gd name="connsiteX0" fmla="*/ 2124362 w 2133600"/>
                <a:gd name="connsiteY0" fmla="*/ 1764144 h 4673598"/>
                <a:gd name="connsiteX1" fmla="*/ 0 w 2133600"/>
                <a:gd name="connsiteY1" fmla="*/ 0 h 4673598"/>
                <a:gd name="connsiteX2" fmla="*/ 36946 w 2133600"/>
                <a:gd name="connsiteY2" fmla="*/ 4673598 h 4673598"/>
                <a:gd name="connsiteX3" fmla="*/ 2133600 w 2133600"/>
                <a:gd name="connsiteY3" fmla="*/ 3020288 h 4673598"/>
                <a:gd name="connsiteX0" fmla="*/ 2124362 w 2133600"/>
                <a:gd name="connsiteY0" fmla="*/ 1764144 h 4673598"/>
                <a:gd name="connsiteX1" fmla="*/ 0 w 2133600"/>
                <a:gd name="connsiteY1" fmla="*/ 0 h 4673598"/>
                <a:gd name="connsiteX2" fmla="*/ 36946 w 2133600"/>
                <a:gd name="connsiteY2" fmla="*/ 4673598 h 4673598"/>
                <a:gd name="connsiteX3" fmla="*/ 2133600 w 2133600"/>
                <a:gd name="connsiteY3" fmla="*/ 3020288 h 4673598"/>
                <a:gd name="connsiteX0" fmla="*/ 2124362 w 2133600"/>
                <a:gd name="connsiteY0" fmla="*/ 1764144 h 4673598"/>
                <a:gd name="connsiteX1" fmla="*/ 0 w 2133600"/>
                <a:gd name="connsiteY1" fmla="*/ 0 h 4673598"/>
                <a:gd name="connsiteX2" fmla="*/ 36946 w 2133600"/>
                <a:gd name="connsiteY2" fmla="*/ 4673598 h 4673598"/>
                <a:gd name="connsiteX3" fmla="*/ 2133600 w 2133600"/>
                <a:gd name="connsiteY3" fmla="*/ 3020288 h 4673598"/>
                <a:gd name="connsiteX0" fmla="*/ 2124362 w 2133600"/>
                <a:gd name="connsiteY0" fmla="*/ 1764144 h 4673598"/>
                <a:gd name="connsiteX1" fmla="*/ 0 w 2133600"/>
                <a:gd name="connsiteY1" fmla="*/ 0 h 4673598"/>
                <a:gd name="connsiteX2" fmla="*/ 36946 w 2133600"/>
                <a:gd name="connsiteY2" fmla="*/ 4673598 h 4673598"/>
                <a:gd name="connsiteX3" fmla="*/ 2133600 w 2133600"/>
                <a:gd name="connsiteY3" fmla="*/ 3020288 h 4673598"/>
                <a:gd name="connsiteX0" fmla="*/ 2900217 w 2900217"/>
                <a:gd name="connsiteY0" fmla="*/ 1681016 h 4673598"/>
                <a:gd name="connsiteX1" fmla="*/ 0 w 2900217"/>
                <a:gd name="connsiteY1" fmla="*/ 0 h 4673598"/>
                <a:gd name="connsiteX2" fmla="*/ 36946 w 2900217"/>
                <a:gd name="connsiteY2" fmla="*/ 4673598 h 4673598"/>
                <a:gd name="connsiteX3" fmla="*/ 2133600 w 2900217"/>
                <a:gd name="connsiteY3" fmla="*/ 3020288 h 4673598"/>
                <a:gd name="connsiteX0" fmla="*/ 2927926 w 2927926"/>
                <a:gd name="connsiteY0" fmla="*/ 1782616 h 4775198"/>
                <a:gd name="connsiteX1" fmla="*/ 0 w 2927926"/>
                <a:gd name="connsiteY1" fmla="*/ 0 h 4775198"/>
                <a:gd name="connsiteX2" fmla="*/ 64655 w 2927926"/>
                <a:gd name="connsiteY2" fmla="*/ 4775198 h 4775198"/>
                <a:gd name="connsiteX3" fmla="*/ 2161309 w 2927926"/>
                <a:gd name="connsiteY3" fmla="*/ 3121888 h 4775198"/>
                <a:gd name="connsiteX0" fmla="*/ 2927926 w 2927926"/>
                <a:gd name="connsiteY0" fmla="*/ 1782616 h 4775198"/>
                <a:gd name="connsiteX1" fmla="*/ 0 w 2927926"/>
                <a:gd name="connsiteY1" fmla="*/ 0 h 4775198"/>
                <a:gd name="connsiteX2" fmla="*/ 64655 w 2927926"/>
                <a:gd name="connsiteY2" fmla="*/ 4775198 h 4775198"/>
                <a:gd name="connsiteX3" fmla="*/ 2161309 w 2927926"/>
                <a:gd name="connsiteY3" fmla="*/ 3121888 h 4775198"/>
                <a:gd name="connsiteX0" fmla="*/ 2927926 w 2927926"/>
                <a:gd name="connsiteY0" fmla="*/ 1782616 h 4775198"/>
                <a:gd name="connsiteX1" fmla="*/ 0 w 2927926"/>
                <a:gd name="connsiteY1" fmla="*/ 0 h 4775198"/>
                <a:gd name="connsiteX2" fmla="*/ 64655 w 2927926"/>
                <a:gd name="connsiteY2" fmla="*/ 4775198 h 4775198"/>
                <a:gd name="connsiteX3" fmla="*/ 2161309 w 2927926"/>
                <a:gd name="connsiteY3" fmla="*/ 3121888 h 4775198"/>
                <a:gd name="connsiteX0" fmla="*/ 2927926 w 2927926"/>
                <a:gd name="connsiteY0" fmla="*/ 1819562 h 4812144"/>
                <a:gd name="connsiteX1" fmla="*/ 0 w 2927926"/>
                <a:gd name="connsiteY1" fmla="*/ 0 h 4812144"/>
                <a:gd name="connsiteX2" fmla="*/ 64655 w 2927926"/>
                <a:gd name="connsiteY2" fmla="*/ 4812144 h 4812144"/>
                <a:gd name="connsiteX3" fmla="*/ 2161309 w 2927926"/>
                <a:gd name="connsiteY3" fmla="*/ 3158834 h 4812144"/>
                <a:gd name="connsiteX0" fmla="*/ 2927926 w 2927926"/>
                <a:gd name="connsiteY0" fmla="*/ 1819562 h 4812144"/>
                <a:gd name="connsiteX1" fmla="*/ 0 w 2927926"/>
                <a:gd name="connsiteY1" fmla="*/ 0 h 4812144"/>
                <a:gd name="connsiteX2" fmla="*/ 64655 w 2927926"/>
                <a:gd name="connsiteY2" fmla="*/ 4812144 h 4812144"/>
                <a:gd name="connsiteX3" fmla="*/ 2161309 w 2927926"/>
                <a:gd name="connsiteY3" fmla="*/ 3158834 h 4812144"/>
                <a:gd name="connsiteX0" fmla="*/ 2927926 w 2927926"/>
                <a:gd name="connsiteY0" fmla="*/ 1819562 h 4812144"/>
                <a:gd name="connsiteX1" fmla="*/ 0 w 2927926"/>
                <a:gd name="connsiteY1" fmla="*/ 0 h 4812144"/>
                <a:gd name="connsiteX2" fmla="*/ 64655 w 2927926"/>
                <a:gd name="connsiteY2" fmla="*/ 4812144 h 4812144"/>
                <a:gd name="connsiteX3" fmla="*/ 2161309 w 2927926"/>
                <a:gd name="connsiteY3" fmla="*/ 3158834 h 4812144"/>
                <a:gd name="connsiteX0" fmla="*/ 2927926 w 2927926"/>
                <a:gd name="connsiteY0" fmla="*/ 1819562 h 4812144"/>
                <a:gd name="connsiteX1" fmla="*/ 0 w 2927926"/>
                <a:gd name="connsiteY1" fmla="*/ 0 h 4812144"/>
                <a:gd name="connsiteX2" fmla="*/ 64655 w 2927926"/>
                <a:gd name="connsiteY2" fmla="*/ 4812144 h 4812144"/>
                <a:gd name="connsiteX3" fmla="*/ 2161309 w 2927926"/>
                <a:gd name="connsiteY3" fmla="*/ 3158834 h 4812144"/>
                <a:gd name="connsiteX0" fmla="*/ 2927926 w 2927926"/>
                <a:gd name="connsiteY0" fmla="*/ 1819562 h 4812144"/>
                <a:gd name="connsiteX1" fmla="*/ 0 w 2927926"/>
                <a:gd name="connsiteY1" fmla="*/ 0 h 4812144"/>
                <a:gd name="connsiteX2" fmla="*/ 64655 w 2927926"/>
                <a:gd name="connsiteY2" fmla="*/ 4812144 h 4812144"/>
                <a:gd name="connsiteX3" fmla="*/ 2161309 w 2927926"/>
                <a:gd name="connsiteY3" fmla="*/ 3158834 h 4812144"/>
                <a:gd name="connsiteX0" fmla="*/ 2927926 w 2927926"/>
                <a:gd name="connsiteY0" fmla="*/ 1819562 h 5000152"/>
                <a:gd name="connsiteX1" fmla="*/ 0 w 2927926"/>
                <a:gd name="connsiteY1" fmla="*/ 0 h 5000152"/>
                <a:gd name="connsiteX2" fmla="*/ 67504 w 2927926"/>
                <a:gd name="connsiteY2" fmla="*/ 5000152 h 5000152"/>
                <a:gd name="connsiteX3" fmla="*/ 2161309 w 2927926"/>
                <a:gd name="connsiteY3" fmla="*/ 3158834 h 5000152"/>
                <a:gd name="connsiteX0" fmla="*/ 2927926 w 2927926"/>
                <a:gd name="connsiteY0" fmla="*/ 1819562 h 5000152"/>
                <a:gd name="connsiteX1" fmla="*/ 0 w 2927926"/>
                <a:gd name="connsiteY1" fmla="*/ 0 h 5000152"/>
                <a:gd name="connsiteX2" fmla="*/ 67504 w 2927926"/>
                <a:gd name="connsiteY2" fmla="*/ 5000152 h 5000152"/>
                <a:gd name="connsiteX3" fmla="*/ 2602842 w 2927926"/>
                <a:gd name="connsiteY3" fmla="*/ 3343993 h 5000152"/>
                <a:gd name="connsiteX0" fmla="*/ 2927926 w 2927926"/>
                <a:gd name="connsiteY0" fmla="*/ 1819562 h 5000152"/>
                <a:gd name="connsiteX1" fmla="*/ 0 w 2927926"/>
                <a:gd name="connsiteY1" fmla="*/ 0 h 5000152"/>
                <a:gd name="connsiteX2" fmla="*/ 67504 w 2927926"/>
                <a:gd name="connsiteY2" fmla="*/ 5000152 h 5000152"/>
                <a:gd name="connsiteX3" fmla="*/ 2602842 w 2927926"/>
                <a:gd name="connsiteY3" fmla="*/ 3343993 h 5000152"/>
                <a:gd name="connsiteX0" fmla="*/ 2927926 w 2927926"/>
                <a:gd name="connsiteY0" fmla="*/ 1819562 h 5062821"/>
                <a:gd name="connsiteX1" fmla="*/ 0 w 2927926"/>
                <a:gd name="connsiteY1" fmla="*/ 0 h 5062821"/>
                <a:gd name="connsiteX2" fmla="*/ 61807 w 2927926"/>
                <a:gd name="connsiteY2" fmla="*/ 5062821 h 5062821"/>
                <a:gd name="connsiteX3" fmla="*/ 2602842 w 2927926"/>
                <a:gd name="connsiteY3" fmla="*/ 3343993 h 5062821"/>
                <a:gd name="connsiteX0" fmla="*/ 2927926 w 2927926"/>
                <a:gd name="connsiteY0" fmla="*/ 1819562 h 5062821"/>
                <a:gd name="connsiteX1" fmla="*/ 0 w 2927926"/>
                <a:gd name="connsiteY1" fmla="*/ 0 h 5062821"/>
                <a:gd name="connsiteX2" fmla="*/ 61807 w 2927926"/>
                <a:gd name="connsiteY2" fmla="*/ 5062821 h 5062821"/>
                <a:gd name="connsiteX3" fmla="*/ 2602842 w 2927926"/>
                <a:gd name="connsiteY3" fmla="*/ 3343993 h 5062821"/>
                <a:gd name="connsiteX0" fmla="*/ 2927926 w 2927926"/>
                <a:gd name="connsiteY0" fmla="*/ 1819562 h 5062821"/>
                <a:gd name="connsiteX1" fmla="*/ 0 w 2927926"/>
                <a:gd name="connsiteY1" fmla="*/ 0 h 5062821"/>
                <a:gd name="connsiteX2" fmla="*/ 61807 w 2927926"/>
                <a:gd name="connsiteY2" fmla="*/ 5062821 h 5062821"/>
                <a:gd name="connsiteX3" fmla="*/ 2602842 w 2927926"/>
                <a:gd name="connsiteY3" fmla="*/ 3343993 h 5062821"/>
                <a:gd name="connsiteX0" fmla="*/ 2927926 w 2927926"/>
                <a:gd name="connsiteY0" fmla="*/ 1819562 h 5062821"/>
                <a:gd name="connsiteX1" fmla="*/ 0 w 2927926"/>
                <a:gd name="connsiteY1" fmla="*/ 0 h 5062821"/>
                <a:gd name="connsiteX2" fmla="*/ 61807 w 2927926"/>
                <a:gd name="connsiteY2" fmla="*/ 5062821 h 5062821"/>
                <a:gd name="connsiteX3" fmla="*/ 2602842 w 2927926"/>
                <a:gd name="connsiteY3" fmla="*/ 3343993 h 5062821"/>
                <a:gd name="connsiteX0" fmla="*/ 2927926 w 2927926"/>
                <a:gd name="connsiteY0" fmla="*/ 1819562 h 5079913"/>
                <a:gd name="connsiteX1" fmla="*/ 0 w 2927926"/>
                <a:gd name="connsiteY1" fmla="*/ 0 h 5079913"/>
                <a:gd name="connsiteX2" fmla="*/ 56110 w 2927926"/>
                <a:gd name="connsiteY2" fmla="*/ 5079913 h 5079913"/>
                <a:gd name="connsiteX3" fmla="*/ 2602842 w 2927926"/>
                <a:gd name="connsiteY3" fmla="*/ 3343993 h 507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7926" h="5079913">
                  <a:moveTo>
                    <a:pt x="2927926" y="1819562"/>
                  </a:moveTo>
                  <a:cubicBezTo>
                    <a:pt x="2054625" y="1843106"/>
                    <a:pt x="830193" y="1144159"/>
                    <a:pt x="0" y="0"/>
                  </a:cubicBezTo>
                  <a:cubicBezTo>
                    <a:pt x="3079" y="1437794"/>
                    <a:pt x="53031" y="3642119"/>
                    <a:pt x="56110" y="5079913"/>
                  </a:cubicBezTo>
                  <a:cubicBezTo>
                    <a:pt x="516778" y="4401414"/>
                    <a:pt x="1567025" y="3487253"/>
                    <a:pt x="2602842" y="3343993"/>
                  </a:cubicBezTo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defTabSz="914126">
                <a:buClr>
                  <a:srgbClr val="62A744"/>
                </a:buClr>
              </a:pPr>
              <a:endParaRPr lang="en-US" sz="2099" dirty="0"/>
            </a:p>
          </p:txBody>
        </p:sp>
      </p:grpSp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8922" y="5176565"/>
            <a:ext cx="1673719" cy="8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5247" y="5202126"/>
            <a:ext cx="1353989" cy="84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883230" y="4937701"/>
            <a:ext cx="5395079" cy="229247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defTabSz="914126">
              <a:lnSpc>
                <a:spcPct val="95000"/>
              </a:lnSpc>
              <a:spcBef>
                <a:spcPts val="0"/>
              </a:spcBef>
              <a:buClr>
                <a:srgbClr val="62A744"/>
              </a:buClr>
            </a:pP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Powered by </a:t>
            </a:r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Proterra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237132" y="6076411"/>
            <a:ext cx="2078367" cy="300612"/>
          </a:xfrm>
          <a:prstGeom prst="roundRect">
            <a:avLst>
              <a:gd name="adj" fmla="val 50000"/>
            </a:avLst>
          </a:prstGeom>
          <a:noFill/>
        </p:spPr>
        <p:txBody>
          <a:bodyPr wrap="square" lIns="0" tIns="0" rIns="0" bIns="27425" rtlCol="0" anchor="ctr" anchorCtr="0">
            <a:noAutofit/>
          </a:bodyPr>
          <a:lstStyle/>
          <a:p>
            <a:pPr defTabSz="914126">
              <a:buClr>
                <a:srgbClr val="62A744"/>
              </a:buClr>
            </a:pPr>
            <a:r>
              <a:rPr lang="en-US" sz="900" dirty="0">
                <a:solidFill>
                  <a:srgbClr val="4F5758"/>
                </a:solidFill>
                <a:latin typeface="Arial"/>
                <a:cs typeface="Arial"/>
              </a:rPr>
              <a:t>Thomas school bus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741667" y="6161953"/>
            <a:ext cx="2078367" cy="300612"/>
          </a:xfrm>
          <a:prstGeom prst="roundRect">
            <a:avLst>
              <a:gd name="adj" fmla="val 50000"/>
            </a:avLst>
          </a:prstGeom>
          <a:noFill/>
        </p:spPr>
        <p:txBody>
          <a:bodyPr wrap="square" lIns="0" tIns="0" rIns="0" bIns="27425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126">
              <a:buClr>
                <a:srgbClr val="62A744"/>
              </a:buClr>
            </a:pPr>
            <a:r>
              <a:rPr lang="en-US" dirty="0">
                <a:solidFill>
                  <a:srgbClr val="4F5758"/>
                </a:solidFill>
              </a:rPr>
              <a:t>Van Hool coach bus</a:t>
            </a:r>
          </a:p>
        </p:txBody>
      </p:sp>
      <p:grpSp>
        <p:nvGrpSpPr>
          <p:cNvPr id="439302" name="Group 439301"/>
          <p:cNvGrpSpPr/>
          <p:nvPr/>
        </p:nvGrpSpPr>
        <p:grpSpPr>
          <a:xfrm>
            <a:off x="7455206" y="1781335"/>
            <a:ext cx="4388407" cy="4388407"/>
            <a:chOff x="7546154" y="1400058"/>
            <a:chExt cx="3991092" cy="3991092"/>
          </a:xfrm>
        </p:grpSpPr>
        <p:grpSp>
          <p:nvGrpSpPr>
            <p:cNvPr id="36" name="Group 35"/>
            <p:cNvGrpSpPr/>
            <p:nvPr/>
          </p:nvGrpSpPr>
          <p:grpSpPr>
            <a:xfrm>
              <a:off x="7546154" y="1400058"/>
              <a:ext cx="3991092" cy="3991092"/>
              <a:chOff x="1101476" y="2212970"/>
              <a:chExt cx="1794124" cy="1794124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101476" y="2212970"/>
                <a:ext cx="1794124" cy="1794124"/>
                <a:chOff x="1101476" y="2212970"/>
                <a:chExt cx="1794124" cy="1794124"/>
              </a:xfrm>
            </p:grpSpPr>
            <p:sp>
              <p:nvSpPr>
                <p:cNvPr id="39" name="Oval 38"/>
                <p:cNvSpPr/>
                <p:nvPr/>
              </p:nvSpPr>
              <p:spPr bwMode="auto">
                <a:xfrm>
                  <a:off x="1101476" y="2212970"/>
                  <a:ext cx="1794124" cy="1794124"/>
                </a:xfrm>
                <a:prstGeom prst="ellipse">
                  <a:avLst/>
                </a:prstGeom>
                <a:solidFill>
                  <a:schemeClr val="accent1">
                    <a:alpha val="1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09505" indent="-109505" defTabSz="914126">
                    <a:buClr>
                      <a:srgbClr val="62A744"/>
                    </a:buClr>
                  </a:pPr>
                  <a:endParaRPr lang="en-US" sz="1600" dirty="0"/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1175377" y="2286871"/>
                  <a:ext cx="1646322" cy="1646321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09505" indent="-109505" defTabSz="914126">
                    <a:buClr>
                      <a:srgbClr val="62A744"/>
                    </a:buClr>
                  </a:pPr>
                  <a:endParaRPr lang="en-US" sz="1600" dirty="0"/>
                </a:p>
              </p:txBody>
            </p:sp>
          </p:grpSp>
          <p:sp>
            <p:nvSpPr>
              <p:cNvPr id="38" name="Oval 37"/>
              <p:cNvSpPr/>
              <p:nvPr/>
            </p:nvSpPr>
            <p:spPr bwMode="auto">
              <a:xfrm>
                <a:off x="1248168" y="2359664"/>
                <a:ext cx="1500740" cy="1500739"/>
              </a:xfrm>
              <a:prstGeom prst="ellipse">
                <a:avLst/>
              </a:prstGeom>
              <a:solidFill>
                <a:schemeClr val="accent1">
                  <a:alpha val="60000"/>
                </a:schemeClr>
              </a:solidFill>
              <a:ln w="762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109505" indent="-109505" defTabSz="914126">
                  <a:buClr>
                    <a:srgbClr val="62A744"/>
                  </a:buClr>
                </a:pPr>
                <a:endParaRPr lang="en-US" sz="1600" dirty="0"/>
              </a:p>
            </p:txBody>
          </p:sp>
        </p:grpSp>
        <p:sp>
          <p:nvSpPr>
            <p:cNvPr id="96" name="Oval 95"/>
            <p:cNvSpPr/>
            <p:nvPr/>
          </p:nvSpPr>
          <p:spPr bwMode="auto">
            <a:xfrm>
              <a:off x="8043927" y="1897833"/>
              <a:ext cx="2995548" cy="2995544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09505" indent="-109505" defTabSz="914126">
                <a:buClr>
                  <a:srgbClr val="62A744"/>
                </a:buClr>
              </a:pPr>
              <a:endParaRPr lang="en-US" sz="16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9366243" y="2950312"/>
            <a:ext cx="1094887" cy="432313"/>
          </a:xfrm>
          <a:prstGeom prst="rect">
            <a:avLst/>
          </a:prstGeom>
        </p:spPr>
        <p:txBody>
          <a:bodyPr wrap="none" tIns="45708" bIns="45708" rtlCol="0" anchor="t" anchorCtr="0">
            <a:spAutoFit/>
          </a:bodyPr>
          <a:lstStyle/>
          <a:p>
            <a:pPr defTabSz="914126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62A744"/>
              </a:buClr>
            </a:pPr>
            <a:r>
              <a:rPr lang="en-US" sz="1300" b="1" dirty="0">
                <a:solidFill>
                  <a:srgbClr val="4F5758"/>
                </a:solidFill>
                <a:latin typeface="Arial"/>
                <a:cs typeface="Arial"/>
              </a:rPr>
              <a:t>High power</a:t>
            </a:r>
            <a:br>
              <a:rPr lang="en-US" sz="1300" b="1" dirty="0">
                <a:solidFill>
                  <a:srgbClr val="4F5758"/>
                </a:solidFill>
                <a:latin typeface="Arial"/>
                <a:cs typeface="Arial"/>
              </a:rPr>
            </a:br>
            <a:r>
              <a:rPr lang="en-US" sz="1300" b="1" dirty="0">
                <a:solidFill>
                  <a:srgbClr val="4F5758"/>
                </a:solidFill>
                <a:latin typeface="Arial"/>
                <a:cs typeface="Arial"/>
              </a:rPr>
              <a:t> charging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50554" y="2226246"/>
            <a:ext cx="1164274" cy="781680"/>
            <a:chOff x="1409495" y="2088453"/>
            <a:chExt cx="1403805" cy="942499"/>
          </a:xfrm>
        </p:grpSpPr>
        <p:pic>
          <p:nvPicPr>
            <p:cNvPr id="53" name="Picture 2" descr="https://www.proterra.com/wp-content/uploads/2018/05/03_PROTERRA_500kW_MOD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24" b="94880" l="1534" r="984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87834" y="2088453"/>
              <a:ext cx="925466" cy="94249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2204CB27-A6BD-400C-81F3-DD18FBACAE3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495" y="2349640"/>
              <a:ext cx="633895" cy="6159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" name="TextBox 54"/>
          <p:cNvSpPr txBox="1"/>
          <p:nvPr/>
        </p:nvSpPr>
        <p:spPr>
          <a:xfrm>
            <a:off x="10166667" y="3960128"/>
            <a:ext cx="1129408" cy="602316"/>
          </a:xfrm>
          <a:prstGeom prst="rect">
            <a:avLst/>
          </a:prstGeom>
        </p:spPr>
        <p:txBody>
          <a:bodyPr wrap="square" tIns="45708" bIns="45708" rtlCol="0" anchor="t" anchorCtr="0">
            <a:spAutoFit/>
          </a:bodyPr>
          <a:lstStyle/>
          <a:p>
            <a:pPr defTabSz="914126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62A744"/>
              </a:buClr>
            </a:pPr>
            <a:r>
              <a:rPr lang="en-US" sz="1300" b="1" dirty="0">
                <a:solidFill>
                  <a:srgbClr val="4F5758"/>
                </a:solidFill>
                <a:latin typeface="Arial"/>
                <a:cs typeface="Arial"/>
              </a:rPr>
              <a:t>High efficiency drivetrain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42" y="3487527"/>
            <a:ext cx="1064598" cy="5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4986" y="3166365"/>
            <a:ext cx="1259292" cy="6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8237225" y="3773365"/>
            <a:ext cx="1306621" cy="262312"/>
          </a:xfrm>
          <a:prstGeom prst="rect">
            <a:avLst/>
          </a:prstGeom>
        </p:spPr>
        <p:txBody>
          <a:bodyPr wrap="square" tIns="45708" bIns="45708" rtlCol="0" anchor="t" anchorCtr="0">
            <a:noAutofit/>
          </a:bodyPr>
          <a:lstStyle/>
          <a:p>
            <a:pPr defTabSz="914126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62A744"/>
              </a:buClr>
            </a:pPr>
            <a:r>
              <a:rPr lang="en-US" sz="1300" b="1" dirty="0">
                <a:solidFill>
                  <a:srgbClr val="4F5758"/>
                </a:solidFill>
                <a:latin typeface="Arial"/>
                <a:cs typeface="Arial"/>
              </a:rPr>
              <a:t>Energy-dense battery pack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73945" y="4952114"/>
            <a:ext cx="1549557" cy="432313"/>
          </a:xfrm>
          <a:prstGeom prst="rect">
            <a:avLst/>
          </a:prstGeom>
        </p:spPr>
        <p:txBody>
          <a:bodyPr wrap="square" tIns="45708" bIns="45708" rtlCol="0" anchor="t" anchorCtr="0">
            <a:spAutoFit/>
          </a:bodyPr>
          <a:lstStyle/>
          <a:p>
            <a:pPr defTabSz="914126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62A744"/>
              </a:buClr>
            </a:pPr>
            <a:r>
              <a:rPr lang="en-US" sz="1300" b="1" dirty="0">
                <a:solidFill>
                  <a:srgbClr val="4F5758"/>
                </a:solidFill>
                <a:latin typeface="Arial"/>
                <a:cs typeface="Arial"/>
              </a:rPr>
              <a:t>Connected vehicle platform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77151" y="1659520"/>
            <a:ext cx="3744517" cy="2645499"/>
          </a:xfrm>
          <a:prstGeom prst="rect">
            <a:avLst/>
          </a:prstGeom>
        </p:spPr>
        <p:txBody>
          <a:bodyPr spcFirstLastPara="1" wrap="square" lIns="0" tIns="45708" bIns="45708" numCol="1" rtlCol="0" anchor="ctr" anchorCtr="0">
            <a:prstTxWarp prst="textArchUp">
              <a:avLst/>
            </a:prstTxWarp>
            <a:spAutoFit/>
          </a:bodyPr>
          <a:lstStyle/>
          <a:p>
            <a:pPr defTabSz="914126">
              <a:spcBef>
                <a:spcPts val="0"/>
              </a:spcBef>
              <a:spcAft>
                <a:spcPts val="800"/>
              </a:spcAft>
              <a:buClr>
                <a:srgbClr val="62A744"/>
              </a:buClr>
            </a:pPr>
            <a:r>
              <a:rPr lang="en-US" sz="1600" b="1" dirty="0">
                <a:solidFill>
                  <a:srgbClr val="4F5758"/>
                </a:solidFill>
                <a:latin typeface="Arial"/>
                <a:cs typeface="Arial"/>
              </a:rPr>
              <a:t>Commercial electric fleet technology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/>
          <a:stretch/>
        </p:blipFill>
        <p:spPr>
          <a:xfrm>
            <a:off x="9095124" y="4459838"/>
            <a:ext cx="1107199" cy="497908"/>
          </a:xfrm>
          <a:prstGeom prst="rect">
            <a:avLst/>
          </a:prstGeom>
          <a:noFill/>
          <a:ln w="1905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2537681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>
            <p:custDataLst>
              <p:tags r:id="rId1"/>
            </p:custDataLst>
          </p:nvPr>
        </p:nvSpPr>
        <p:spPr bwMode="gray">
          <a:xfrm>
            <a:off x="1257402" y="2004694"/>
            <a:ext cx="9670463" cy="266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ctr">
              <a:lnSpc>
                <a:spcPct val="95000"/>
              </a:lnSpc>
            </a:pPr>
            <a:endParaRPr lang="en-US" sz="16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>
            <p:custDataLst>
              <p:tags r:id="rId2"/>
            </p:custDataLst>
          </p:nvPr>
        </p:nvCxnSpPr>
        <p:spPr bwMode="auto">
          <a:xfrm>
            <a:off x="1078618" y="4747894"/>
            <a:ext cx="10049009" cy="0"/>
          </a:xfrm>
          <a:prstGeom prst="straightConnector1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 type="oval" w="sm" len="sm"/>
            <a:tailEnd type="arrow" w="lg" len="sm"/>
          </a:ln>
        </p:spPr>
      </p:cxnSp>
      <p:sp>
        <p:nvSpPr>
          <p:cNvPr id="12" name="Freeform 4"/>
          <p:cNvSpPr>
            <a:spLocks noChangeArrowheads="1"/>
          </p:cNvSpPr>
          <p:nvPr>
            <p:custDataLst>
              <p:tags r:id="rId3"/>
            </p:custDataLst>
          </p:nvPr>
        </p:nvSpPr>
        <p:spPr bwMode="ltGray">
          <a:xfrm>
            <a:off x="1278380" y="2244148"/>
            <a:ext cx="9649486" cy="2021839"/>
          </a:xfrm>
          <a:custGeom>
            <a:avLst/>
            <a:gdLst>
              <a:gd name="T0" fmla="*/ 0 w 5049520"/>
              <a:gd name="T1" fmla="*/ 5308 h 2045774"/>
              <a:gd name="T2" fmla="*/ 1727534696 w 5049520"/>
              <a:gd name="T3" fmla="*/ 13 h 2045774"/>
              <a:gd name="T4" fmla="*/ 2147483647 w 5049520"/>
              <a:gd name="T5" fmla="*/ 4111 h 2045774"/>
              <a:gd name="T6" fmla="*/ 0 60000 65536"/>
              <a:gd name="T7" fmla="*/ 0 60000 65536"/>
              <a:gd name="T8" fmla="*/ 0 60000 65536"/>
              <a:gd name="T9" fmla="*/ 0 w 5049520"/>
              <a:gd name="T10" fmla="*/ 0 h 2045774"/>
              <a:gd name="T11" fmla="*/ 5049520 w 5049520"/>
              <a:gd name="T12" fmla="*/ 2045774 h 2045774"/>
              <a:gd name="connsiteX0" fmla="*/ 0 w 3378763"/>
              <a:gd name="connsiteY0" fmla="*/ 2040712 h 2040712"/>
              <a:gd name="connsiteX1" fmla="*/ 3378763 w 3378763"/>
              <a:gd name="connsiteY1" fmla="*/ 0 h 204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78762" h="2040712">
                <a:moveTo>
                  <a:pt x="0" y="2040712"/>
                </a:moveTo>
                <a:cubicBezTo>
                  <a:pt x="1612747" y="2033855"/>
                  <a:pt x="2094385" y="14372"/>
                  <a:pt x="3378763" y="0"/>
                </a:cubicBezTo>
              </a:path>
            </a:pathLst>
          </a:custGeom>
          <a:noFill/>
          <a:ln w="38100" cap="rnd" cmpd="sng">
            <a:solidFill>
              <a:schemeClr val="tx2"/>
            </a:solidFill>
            <a:round/>
          </a:ln>
        </p:spPr>
        <p:txBody>
          <a:bodyPr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Group 42"/>
          <p:cNvGrpSpPr/>
          <p:nvPr>
            <p:custDataLst>
              <p:tags r:id="rId4"/>
            </p:custDataLst>
          </p:nvPr>
        </p:nvGrpSpPr>
        <p:grpSpPr>
          <a:xfrm>
            <a:off x="136767" y="2008204"/>
            <a:ext cx="10726770" cy="1799891"/>
            <a:chOff x="96067" y="1603709"/>
            <a:chExt cx="8047173" cy="1799891"/>
          </a:xfrm>
        </p:grpSpPr>
        <p:sp>
          <p:nvSpPr>
            <p:cNvPr id="11" name="Freeform 10"/>
            <p:cNvSpPr/>
            <p:nvPr>
              <p:custDataLst>
                <p:tags r:id="rId21"/>
              </p:custDataLst>
            </p:nvPr>
          </p:nvSpPr>
          <p:spPr bwMode="ltGray">
            <a:xfrm flipV="1">
              <a:off x="914400" y="1904998"/>
              <a:ext cx="7228840" cy="1447801"/>
            </a:xfrm>
            <a:custGeom>
              <a:avLst/>
              <a:gdLst>
                <a:gd name="connsiteX0" fmla="*/ 0 w 2330936"/>
                <a:gd name="connsiteY0" fmla="*/ 1597783 h 1597783"/>
                <a:gd name="connsiteX1" fmla="*/ 2330936 w 2330936"/>
                <a:gd name="connsiteY1" fmla="*/ 0 h 1597783"/>
                <a:gd name="connsiteX2" fmla="*/ 2334212 w 2334212"/>
                <a:gd name="connsiteY2" fmla="*/ 82494 h 1784275"/>
                <a:gd name="connsiteX3" fmla="*/ 5049520 w 5049520"/>
                <a:gd name="connsiteY3" fmla="*/ 2785451 h 2790531"/>
                <a:gd name="connsiteX4" fmla="*/ 5049520 w 5049520"/>
                <a:gd name="connsiteY4" fmla="*/ 2792389 h 279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30936" h="1597783">
                  <a:moveTo>
                    <a:pt x="0" y="1597783"/>
                  </a:moveTo>
                  <a:cubicBezTo>
                    <a:pt x="674306" y="199289"/>
                    <a:pt x="1447462" y="-271"/>
                    <a:pt x="2330936" y="0"/>
                  </a:cubicBezTo>
                </a:path>
              </a:pathLst>
            </a:custGeom>
            <a:noFill/>
            <a:ln w="38100" cap="rnd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60949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18987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82848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43797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8pPr>
            </a:lstStyle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>
              <p:custDataLst>
                <p:tags r:id="rId22"/>
              </p:custDataLst>
            </p:nvPr>
          </p:nvSpPr>
          <p:spPr bwMode="ltGray">
            <a:xfrm>
              <a:off x="96067" y="1603709"/>
              <a:ext cx="783111" cy="444737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60949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18987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82848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43797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8pPr>
            </a:lstStyle>
            <a:p>
              <a:pPr algn="r">
                <a:lnSpc>
                  <a:spcPct val="95000"/>
                </a:lnSpc>
              </a:pPr>
              <a:r>
                <a:rPr lang="en-US" sz="12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PROTERRA</a:t>
              </a:r>
              <a:br>
                <a:rPr lang="en-US" sz="12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2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PRICE</a:t>
              </a:r>
            </a:p>
          </p:txBody>
        </p:sp>
        <p:sp>
          <p:nvSpPr>
            <p:cNvPr id="15" name="Oval 14"/>
            <p:cNvSpPr/>
            <p:nvPr>
              <p:custDataLst>
                <p:tags r:id="rId23"/>
              </p:custDataLst>
            </p:nvPr>
          </p:nvSpPr>
          <p:spPr bwMode="ltGray">
            <a:xfrm>
              <a:off x="871154" y="1823720"/>
              <a:ext cx="111241" cy="152400"/>
            </a:xfrm>
            <a:prstGeom prst="ellips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144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60949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18987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82848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43797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8pPr>
            </a:lstStyle>
            <a:p>
              <a:pPr algn="ctr">
                <a:lnSpc>
                  <a:spcPct val="95000"/>
                </a:lnSpc>
              </a:pPr>
              <a:endParaRPr lang="en-US" sz="16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>
              <p:custDataLst>
                <p:tags r:id="rId24"/>
              </p:custDataLst>
            </p:nvPr>
          </p:nvSpPr>
          <p:spPr bwMode="ltGray">
            <a:xfrm>
              <a:off x="1076960" y="1661160"/>
              <a:ext cx="1117600" cy="387286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60949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18987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82848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43797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8pPr>
            </a:lstStyle>
            <a:p>
              <a:pPr algn="l">
                <a:lnSpc>
                  <a:spcPct val="95000"/>
                </a:lnSpc>
              </a:pPr>
              <a:r>
                <a:rPr lang="en-US" sz="2000">
                  <a:solidFill>
                    <a:srgbClr val="109AD6"/>
                  </a:solidFill>
                  <a:latin typeface="Arial" pitchFamily="34" charset="0"/>
                  <a:cs typeface="Arial" pitchFamily="34" charset="0"/>
                </a:rPr>
                <a:t>$1.2M</a:t>
              </a:r>
            </a:p>
          </p:txBody>
        </p:sp>
        <p:sp>
          <p:nvSpPr>
            <p:cNvPr id="20" name="Oval 19"/>
            <p:cNvSpPr/>
            <p:nvPr>
              <p:custDataLst>
                <p:tags r:id="rId25"/>
              </p:custDataLst>
            </p:nvPr>
          </p:nvSpPr>
          <p:spPr bwMode="ltGray">
            <a:xfrm>
              <a:off x="3878694" y="2951480"/>
              <a:ext cx="116616" cy="152400"/>
            </a:xfrm>
            <a:prstGeom prst="ellips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144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60949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18987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82848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43797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8pPr>
            </a:lstStyle>
            <a:p>
              <a:pPr algn="ctr">
                <a:lnSpc>
                  <a:spcPct val="95000"/>
                </a:lnSpc>
              </a:pPr>
              <a:endParaRPr lang="en-US" sz="16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>
              <p:custDataLst>
                <p:tags r:id="rId26"/>
              </p:custDataLst>
            </p:nvPr>
          </p:nvSpPr>
          <p:spPr bwMode="ltGray">
            <a:xfrm>
              <a:off x="3296920" y="2524760"/>
              <a:ext cx="1209040" cy="387286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60949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18987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82848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43797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8pPr>
            </a:lstStyle>
            <a:p>
              <a:pPr>
                <a:lnSpc>
                  <a:spcPct val="95000"/>
                </a:lnSpc>
              </a:pPr>
              <a:r>
                <a:rPr lang="en-US" sz="2000">
                  <a:solidFill>
                    <a:srgbClr val="109AD6"/>
                  </a:solidFill>
                  <a:latin typeface="Arial" pitchFamily="34" charset="0"/>
                  <a:cs typeface="Arial" pitchFamily="34" charset="0"/>
                </a:rPr>
                <a:t>$800K</a:t>
              </a:r>
            </a:p>
          </p:txBody>
        </p:sp>
        <p:sp>
          <p:nvSpPr>
            <p:cNvPr id="23" name="Oval 22"/>
            <p:cNvSpPr/>
            <p:nvPr>
              <p:custDataLst>
                <p:tags r:id="rId27"/>
              </p:custDataLst>
            </p:nvPr>
          </p:nvSpPr>
          <p:spPr bwMode="ltGray">
            <a:xfrm>
              <a:off x="6545468" y="3251200"/>
              <a:ext cx="116616" cy="152400"/>
            </a:xfrm>
            <a:prstGeom prst="ellips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144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60949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18987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82848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43797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8pPr>
            </a:lstStyle>
            <a:p>
              <a:pPr algn="ctr">
                <a:lnSpc>
                  <a:spcPct val="95000"/>
                </a:lnSpc>
              </a:pPr>
              <a:endParaRPr lang="en-US" sz="16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>
              <p:custDataLst>
                <p:tags r:id="rId28"/>
              </p:custDataLst>
            </p:nvPr>
          </p:nvSpPr>
          <p:spPr bwMode="ltGray">
            <a:xfrm>
              <a:off x="6014720" y="2824480"/>
              <a:ext cx="1087120" cy="387286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60949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18987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828480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437973" algn="ctr" defTabSz="914400" rtl="0" eaLnBrk="1" fontAlgn="base" latinLnBrk="1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100" kern="1200">
                  <a:solidFill>
                    <a:srgbClr val="333333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8pPr>
            </a:lstStyle>
            <a:p>
              <a:pPr>
                <a:lnSpc>
                  <a:spcPct val="95000"/>
                </a:lnSpc>
              </a:pPr>
              <a:r>
                <a:rPr lang="en-US" sz="2000">
                  <a:solidFill>
                    <a:srgbClr val="109AD6"/>
                  </a:solidFill>
                  <a:latin typeface="Arial" pitchFamily="34" charset="0"/>
                  <a:cs typeface="Arial" pitchFamily="34" charset="0"/>
                </a:rPr>
                <a:t>$700K</a:t>
              </a:r>
            </a:p>
          </p:txBody>
        </p:sp>
      </p:grpSp>
      <p:sp>
        <p:nvSpPr>
          <p:cNvPr id="30" name="TextBox 29"/>
          <p:cNvSpPr txBox="1"/>
          <p:nvPr>
            <p:custDataLst>
              <p:tags r:id="rId5"/>
            </p:custDataLst>
          </p:nvPr>
        </p:nvSpPr>
        <p:spPr>
          <a:xfrm>
            <a:off x="1257402" y="1676400"/>
            <a:ext cx="3193457" cy="32829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>
              <a:lnSpc>
                <a:spcPct val="95000"/>
              </a:lnSpc>
            </a:pP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2010–2014</a:t>
            </a:r>
          </a:p>
        </p:txBody>
      </p:sp>
      <p:sp>
        <p:nvSpPr>
          <p:cNvPr id="31" name="TextBox 30"/>
          <p:cNvSpPr txBox="1"/>
          <p:nvPr>
            <p:custDataLst>
              <p:tags r:id="rId6"/>
            </p:custDataLst>
          </p:nvPr>
        </p:nvSpPr>
        <p:spPr>
          <a:xfrm>
            <a:off x="4494212" y="1676400"/>
            <a:ext cx="3193457" cy="32829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>
              <a:lnSpc>
                <a:spcPct val="95000"/>
              </a:lnSpc>
            </a:pP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2015–2016</a:t>
            </a:r>
          </a:p>
        </p:txBody>
      </p:sp>
      <p:sp>
        <p:nvSpPr>
          <p:cNvPr id="32" name="TextBox 31"/>
          <p:cNvSpPr txBox="1"/>
          <p:nvPr>
            <p:custDataLst>
              <p:tags r:id="rId7"/>
            </p:custDataLst>
          </p:nvPr>
        </p:nvSpPr>
        <p:spPr>
          <a:xfrm>
            <a:off x="7731022" y="1676400"/>
            <a:ext cx="3193457" cy="32829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>
              <a:lnSpc>
                <a:spcPct val="95000"/>
              </a:lnSpc>
            </a:pP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2017-2018</a:t>
            </a:r>
          </a:p>
        </p:txBody>
      </p:sp>
      <p:grpSp>
        <p:nvGrpSpPr>
          <p:cNvPr id="39" name="Group 38"/>
          <p:cNvGrpSpPr/>
          <p:nvPr>
            <p:custDataLst>
              <p:tags r:id="rId8"/>
            </p:custDataLst>
          </p:nvPr>
        </p:nvGrpSpPr>
        <p:grpSpPr>
          <a:xfrm>
            <a:off x="4494875" y="2023651"/>
            <a:ext cx="3223267" cy="3787379"/>
            <a:chOff x="3365500" y="1219200"/>
            <a:chExt cx="2418080" cy="5504180"/>
          </a:xfrm>
        </p:grpSpPr>
        <p:cxnSp>
          <p:nvCxnSpPr>
            <p:cNvPr id="35" name="Straight Arrow Connector 34"/>
            <p:cNvCxnSpPr/>
            <p:nvPr>
              <p:custDataLst>
                <p:tags r:id="rId19"/>
              </p:custDataLst>
            </p:nvPr>
          </p:nvCxnSpPr>
          <p:spPr bwMode="auto">
            <a:xfrm flipH="1">
              <a:off x="3365500" y="1219200"/>
              <a:ext cx="0" cy="5504180"/>
            </a:xfrm>
            <a:prstGeom prst="straightConnector1">
              <a:avLst/>
            </a:prstGeom>
            <a:noFill/>
            <a:ln w="9525" cap="rnd" cmpd="sng">
              <a:solidFill>
                <a:schemeClr val="bg2"/>
              </a:solidFill>
              <a:prstDash val="sysDash"/>
              <a:round/>
              <a:headEnd type="none" w="sm" len="sm"/>
              <a:tailEnd type="none" w="lg" len="sm"/>
            </a:ln>
          </p:spPr>
        </p:cxnSp>
        <p:cxnSp>
          <p:nvCxnSpPr>
            <p:cNvPr id="38" name="Straight Arrow Connector 37"/>
            <p:cNvCxnSpPr/>
            <p:nvPr>
              <p:custDataLst>
                <p:tags r:id="rId20"/>
              </p:custDataLst>
            </p:nvPr>
          </p:nvCxnSpPr>
          <p:spPr bwMode="auto">
            <a:xfrm flipH="1">
              <a:off x="5783580" y="1219200"/>
              <a:ext cx="0" cy="5504180"/>
            </a:xfrm>
            <a:prstGeom prst="straightConnector1">
              <a:avLst/>
            </a:prstGeom>
            <a:noFill/>
            <a:ln w="9525" cap="rnd" cmpd="sng">
              <a:solidFill>
                <a:schemeClr val="bg2"/>
              </a:solidFill>
              <a:prstDash val="sysDash"/>
              <a:round/>
              <a:headEnd type="none" w="sm" len="sm"/>
              <a:tailEnd type="none" w="lg" len="sm"/>
            </a:ln>
          </p:spPr>
        </p:cxnSp>
      </p:grpSp>
      <p:grpSp>
        <p:nvGrpSpPr>
          <p:cNvPr id="44" name="Group 43"/>
          <p:cNvGrpSpPr/>
          <p:nvPr>
            <p:custDataLst>
              <p:tags r:id="rId9"/>
            </p:custDataLst>
          </p:nvPr>
        </p:nvGrpSpPr>
        <p:grpSpPr>
          <a:xfrm>
            <a:off x="1390110" y="4290694"/>
            <a:ext cx="3047206" cy="1542394"/>
            <a:chOff x="1036320" y="3886200"/>
            <a:chExt cx="2286000" cy="1542394"/>
          </a:xfrm>
        </p:grpSpPr>
        <p:sp>
          <p:nvSpPr>
            <p:cNvPr id="4" name="Content Placeholder 2"/>
            <p:cNvSpPr txBox="1"/>
            <p:nvPr>
              <p:custDataLst>
                <p:tags r:id="rId17"/>
              </p:custDataLst>
            </p:nvPr>
          </p:nvSpPr>
          <p:spPr bwMode="gray">
            <a:xfrm>
              <a:off x="1036320" y="4419600"/>
              <a:ext cx="2286000" cy="1008994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284163" indent="-284163" algn="l" defTabSz="914400" rtl="0" eaLnBrk="0" fontAlgn="base" latinLnBrk="1" hangingPunct="0">
                <a:lnSpc>
                  <a:spcPct val="95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1"/>
                </a:buClr>
                <a:buSzTx/>
                <a:buFont typeface="Arial" pitchFamily="34" charset="0"/>
                <a:buChar char="•"/>
                <a:defRPr sz="20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–"/>
                <a:defRPr sz="18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2pPr>
              <a:lvl3pPr marL="11430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SzPct val="85000"/>
                <a:buFont typeface="Arial" pitchFamily="34" charset="0"/>
                <a:buChar char="•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3pPr>
              <a:lvl4pPr marL="16002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–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4pPr>
              <a:lvl5pPr marL="20574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»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5pPr>
              <a:lvl6pPr marL="25146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6pPr>
              <a:lvl7pPr marL="29718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7pPr>
              <a:lvl8pPr marL="34290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8pPr>
              <a:lvl9pPr marL="3886200" indent="-228600" algn="l" rtl="0" fontAlgn="base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pitchFamily="23" charset="-128"/>
                </a:defRPr>
              </a:lvl9pPr>
            </a:lstStyle>
            <a:p>
              <a:pPr marL="171450" indent="-171450" eaLnBrk="1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rPr>
                <a:t>Tech Proven</a:t>
              </a:r>
            </a:p>
            <a:p>
              <a:pPr marL="171450" indent="-171450" eaLnBrk="1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rPr>
                <a:t>Small Orders</a:t>
              </a:r>
            </a:p>
            <a:p>
              <a:pPr marL="171450" indent="-171450" eaLnBrk="1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rPr>
                <a:t>Safety</a:t>
              </a:r>
            </a:p>
            <a:p>
              <a:pPr marL="171450" indent="-171450" eaLnBrk="1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rPr>
                <a:t>Reliability</a:t>
              </a:r>
            </a:p>
          </p:txBody>
        </p:sp>
        <p:sp>
          <p:nvSpPr>
            <p:cNvPr id="40" name="Content Placeholder 2"/>
            <p:cNvSpPr txBox="1"/>
            <p:nvPr>
              <p:custDataLst>
                <p:tags r:id="rId18"/>
              </p:custDataLst>
            </p:nvPr>
          </p:nvSpPr>
          <p:spPr bwMode="gray">
            <a:xfrm>
              <a:off x="1036320" y="3886200"/>
              <a:ext cx="2286000" cy="328295"/>
            </a:xfrm>
            <a:prstGeom prst="rect">
              <a:avLst/>
            </a:prstGeom>
          </p:spPr>
          <p:txBody>
            <a:bodyPr lIns="91440" tIns="45720" rIns="91440" bIns="45720" anchor="ctr" anchorCtr="0">
              <a:spAutoFit/>
            </a:bodyPr>
            <a:lstStyle>
              <a:defPPr>
                <a:defRPr lang="en-US"/>
              </a:defPPr>
              <a:lvl1pPr marL="284163" indent="-284163" algn="l" defTabSz="914400" rtl="0" eaLnBrk="0" fontAlgn="base" latinLnBrk="1" hangingPunct="0">
                <a:lnSpc>
                  <a:spcPct val="95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1"/>
                </a:buClr>
                <a:buSzTx/>
                <a:buFont typeface="Arial" pitchFamily="34" charset="0"/>
                <a:buChar char="•"/>
                <a:defRPr sz="20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–"/>
                <a:defRPr sz="18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2pPr>
              <a:lvl3pPr marL="11430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SzPct val="85000"/>
                <a:buFont typeface="Arial" pitchFamily="34" charset="0"/>
                <a:buChar char="•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3pPr>
              <a:lvl4pPr marL="16002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–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4pPr>
              <a:lvl5pPr marL="20574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»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5pPr>
              <a:lvl6pPr marL="25146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6pPr>
              <a:lvl7pPr marL="29718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7pPr>
              <a:lvl8pPr marL="34290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8pPr>
              <a:lvl9pPr marL="3886200" indent="-228600" algn="l" rtl="0" fontAlgn="base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pitchFamily="23" charset="-128"/>
                </a:defRPr>
              </a:lvl9pPr>
            </a:lstStyle>
            <a:p>
              <a:pPr marL="0" indent="0" algn="ctr">
                <a:spcBef>
                  <a:spcPct val="0"/>
                </a:spcBef>
                <a:spcAft>
                  <a:spcPts val="200"/>
                </a:spcAft>
                <a:buFont typeface="Arial" pitchFamily="34" charset="0"/>
                <a:buNone/>
              </a:pPr>
              <a:r>
                <a:rPr 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EV Evangelists</a:t>
              </a:r>
              <a:endPara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Content Placeholder 2"/>
          <p:cNvSpPr txBox="1"/>
          <p:nvPr>
            <p:custDataLst>
              <p:tags r:id="rId10"/>
            </p:custDataLst>
          </p:nvPr>
        </p:nvSpPr>
        <p:spPr bwMode="gray">
          <a:xfrm>
            <a:off x="4586291" y="4824095"/>
            <a:ext cx="3047206" cy="986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84163" indent="-284163" algn="l" defTabSz="914400" rtl="0" eaLnBrk="0" fontAlgn="base" latinLnBrk="1" hangingPunct="0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Tx/>
              <a:buFont typeface="Arial" pitchFamily="34" charset="0"/>
              <a:buChar char="•"/>
              <a:defRPr sz="20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defTabSz="914400" rtl="0" eaLnBrk="0" fontAlgn="base" latinLnBrk="1" hangingPunct="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–"/>
              <a:defRPr sz="18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23" charset="-128"/>
                <a:cs typeface="Calibri"/>
              </a:defRPr>
            </a:lvl2pPr>
            <a:lvl3pPr marL="1143000" indent="-228600" algn="l" defTabSz="914400" rtl="0" eaLnBrk="0" fontAlgn="base" latinLnBrk="1" hangingPunct="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85000"/>
              <a:buFont typeface="Arial" pitchFamily="34" charset="0"/>
              <a:buChar char="•"/>
              <a:defRPr sz="16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23" charset="-128"/>
                <a:cs typeface="Calibri"/>
              </a:defRPr>
            </a:lvl3pPr>
            <a:lvl4pPr marL="1600200" indent="-228600" algn="l" defTabSz="914400" rtl="0" eaLnBrk="0" fontAlgn="base" latinLnBrk="1" hangingPunct="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–"/>
              <a:defRPr sz="16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23" charset="-128"/>
                <a:cs typeface="Calibri"/>
              </a:defRPr>
            </a:lvl4pPr>
            <a:lvl5pPr marL="2057400" indent="-228600" algn="l" defTabSz="914400" rtl="0" eaLnBrk="0" fontAlgn="base" latinLnBrk="1" hangingPunct="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»"/>
              <a:defRPr sz="16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23" charset="-128"/>
                <a:cs typeface="Calibri"/>
              </a:defRPr>
            </a:lvl5pPr>
            <a:lvl6pPr marL="2514600" indent="-228600" algn="l" defTabSz="1218987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lr>
                <a:schemeClr val="accent1"/>
              </a:buClr>
              <a:buChar char="»"/>
              <a:defRPr sz="2100" kern="1200">
                <a:solidFill>
                  <a:schemeClr val="tx1"/>
                </a:solidFill>
                <a:latin typeface="+mn-lt"/>
                <a:ea typeface="ＭＳ Ｐゴシック" pitchFamily="23" charset="-128"/>
                <a:cs typeface="+mn-cs"/>
              </a:defRPr>
            </a:lvl6pPr>
            <a:lvl7pPr marL="2971800" indent="-228600" algn="l" defTabSz="1218987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lr>
                <a:schemeClr val="accent1"/>
              </a:buClr>
              <a:buChar char="»"/>
              <a:defRPr sz="2100" kern="1200">
                <a:solidFill>
                  <a:schemeClr val="tx1"/>
                </a:solidFill>
                <a:latin typeface="+mn-lt"/>
                <a:ea typeface="ＭＳ Ｐゴシック" pitchFamily="23" charset="-128"/>
                <a:cs typeface="+mn-cs"/>
              </a:defRPr>
            </a:lvl7pPr>
            <a:lvl8pPr marL="3429000" indent="-228600" algn="l" defTabSz="1218987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lr>
                <a:schemeClr val="accent1"/>
              </a:buClr>
              <a:buChar char="»"/>
              <a:defRPr sz="2100" kern="1200">
                <a:solidFill>
                  <a:schemeClr val="tx1"/>
                </a:solidFill>
                <a:latin typeface="+mn-lt"/>
                <a:ea typeface="ＭＳ Ｐゴシック" pitchFamily="23" charset="-128"/>
                <a:cs typeface="+mn-cs"/>
              </a:defRPr>
            </a:lvl8pPr>
            <a:lvl9pPr marL="3886200" indent="-228600" algn="l" rtl="0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lr>
                <a:schemeClr val="accent1"/>
              </a:buClr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23" charset="-128"/>
              </a:defRPr>
            </a:lvl9pPr>
          </a:lstStyle>
          <a:p>
            <a:pPr marL="171450" indent="-171450" eaLnBrk="1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Full Route Adoption</a:t>
            </a:r>
          </a:p>
          <a:p>
            <a:pPr marL="171450" indent="-171450" eaLnBrk="1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Revenue Service</a:t>
            </a:r>
          </a:p>
          <a:p>
            <a:pPr marL="171450" indent="-171450" eaLnBrk="1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1,000,000 miles</a:t>
            </a:r>
          </a:p>
          <a:p>
            <a:pPr marL="171450" indent="-171450" eaLnBrk="1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Mainstream Financing</a:t>
            </a:r>
          </a:p>
        </p:txBody>
      </p:sp>
      <p:sp>
        <p:nvSpPr>
          <p:cNvPr id="41" name="Content Placeholder 2"/>
          <p:cNvSpPr txBox="1"/>
          <p:nvPr>
            <p:custDataLst>
              <p:tags r:id="rId11"/>
            </p:custDataLst>
          </p:nvPr>
        </p:nvSpPr>
        <p:spPr bwMode="gray">
          <a:xfrm>
            <a:off x="4586291" y="4290695"/>
            <a:ext cx="3047206" cy="3282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84163" indent="-284163" algn="l" defTabSz="914400" rtl="0" eaLnBrk="0" fontAlgn="base" latinLnBrk="1" hangingPunct="0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Tx/>
              <a:buFont typeface="Arial" pitchFamily="34" charset="0"/>
              <a:buChar char="•"/>
              <a:defRPr sz="20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defTabSz="914400" rtl="0" eaLnBrk="0" fontAlgn="base" latinLnBrk="1" hangingPunct="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–"/>
              <a:defRPr sz="18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23" charset="-128"/>
                <a:cs typeface="Calibri"/>
              </a:defRPr>
            </a:lvl2pPr>
            <a:lvl3pPr marL="1143000" indent="-228600" algn="l" defTabSz="914400" rtl="0" eaLnBrk="0" fontAlgn="base" latinLnBrk="1" hangingPunct="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Pct val="85000"/>
              <a:buFont typeface="Arial" pitchFamily="34" charset="0"/>
              <a:buChar char="•"/>
              <a:defRPr sz="16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23" charset="-128"/>
                <a:cs typeface="Calibri"/>
              </a:defRPr>
            </a:lvl3pPr>
            <a:lvl4pPr marL="1600200" indent="-228600" algn="l" defTabSz="914400" rtl="0" eaLnBrk="0" fontAlgn="base" latinLnBrk="1" hangingPunct="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–"/>
              <a:defRPr sz="16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23" charset="-128"/>
                <a:cs typeface="Calibri"/>
              </a:defRPr>
            </a:lvl4pPr>
            <a:lvl5pPr marL="2057400" indent="-228600" algn="l" defTabSz="914400" rtl="0" eaLnBrk="0" fontAlgn="base" latinLnBrk="1" hangingPunct="0">
              <a:lnSpc>
                <a:spcPct val="95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»"/>
              <a:defRPr sz="1600" b="0" i="0" kern="120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23" charset="-128"/>
                <a:cs typeface="Calibri"/>
              </a:defRPr>
            </a:lvl5pPr>
            <a:lvl6pPr marL="2514600" indent="-228600" algn="l" defTabSz="1218987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lr>
                <a:schemeClr val="accent1"/>
              </a:buClr>
              <a:buChar char="»"/>
              <a:defRPr sz="2100" kern="1200">
                <a:solidFill>
                  <a:schemeClr val="tx1"/>
                </a:solidFill>
                <a:latin typeface="+mn-lt"/>
                <a:ea typeface="ＭＳ Ｐゴシック" pitchFamily="23" charset="-128"/>
                <a:cs typeface="+mn-cs"/>
              </a:defRPr>
            </a:lvl6pPr>
            <a:lvl7pPr marL="2971800" indent="-228600" algn="l" defTabSz="1218987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lr>
                <a:schemeClr val="accent1"/>
              </a:buClr>
              <a:buChar char="»"/>
              <a:defRPr sz="2100" kern="1200">
                <a:solidFill>
                  <a:schemeClr val="tx1"/>
                </a:solidFill>
                <a:latin typeface="+mn-lt"/>
                <a:ea typeface="ＭＳ Ｐゴシック" pitchFamily="23" charset="-128"/>
                <a:cs typeface="+mn-cs"/>
              </a:defRPr>
            </a:lvl7pPr>
            <a:lvl8pPr marL="3429000" indent="-228600" algn="l" defTabSz="1218987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lr>
                <a:schemeClr val="accent1"/>
              </a:buClr>
              <a:buChar char="»"/>
              <a:defRPr sz="2100" kern="1200">
                <a:solidFill>
                  <a:schemeClr val="tx1"/>
                </a:solidFill>
                <a:latin typeface="+mn-lt"/>
                <a:ea typeface="ＭＳ Ｐゴシック" pitchFamily="23" charset="-128"/>
                <a:cs typeface="+mn-cs"/>
              </a:defRPr>
            </a:lvl8pPr>
            <a:lvl9pPr marL="3886200" indent="-228600" algn="l" rtl="0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lr>
                <a:schemeClr val="accent1"/>
              </a:buClr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23" charset="-128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200"/>
              </a:spcAft>
              <a:buFont typeface="Arial" pitchFamily="34" charset="0"/>
              <a:buNone/>
            </a:pPr>
            <a:r>
              <a:rPr lang="en-US" sz="1600">
                <a:solidFill>
                  <a:srgbClr val="4F5758"/>
                </a:solidFill>
                <a:latin typeface="Arial" pitchFamily="34" charset="0"/>
                <a:cs typeface="Arial" pitchFamily="34" charset="0"/>
              </a:rPr>
              <a:t>Early Adopters</a:t>
            </a:r>
            <a:endParaRPr lang="en-US" sz="1400">
              <a:solidFill>
                <a:srgbClr val="4F5758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/>
          <p:cNvGrpSpPr/>
          <p:nvPr>
            <p:custDataLst>
              <p:tags r:id="rId12"/>
            </p:custDataLst>
          </p:nvPr>
        </p:nvGrpSpPr>
        <p:grpSpPr>
          <a:xfrm>
            <a:off x="7809558" y="4290694"/>
            <a:ext cx="3318069" cy="1520337"/>
            <a:chOff x="5852160" y="3886200"/>
            <a:chExt cx="2489200" cy="1520337"/>
          </a:xfrm>
        </p:grpSpPr>
        <p:sp>
          <p:nvSpPr>
            <p:cNvPr id="6" name="Content Placeholder 2"/>
            <p:cNvSpPr txBox="1"/>
            <p:nvPr>
              <p:custDataLst>
                <p:tags r:id="rId15"/>
              </p:custDataLst>
            </p:nvPr>
          </p:nvSpPr>
          <p:spPr bwMode="gray">
            <a:xfrm>
              <a:off x="5852160" y="4419600"/>
              <a:ext cx="2489200" cy="9869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284163" indent="-284163" algn="l" defTabSz="914400" rtl="0" eaLnBrk="0" fontAlgn="base" latinLnBrk="1" hangingPunct="0">
                <a:lnSpc>
                  <a:spcPct val="95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1"/>
                </a:buClr>
                <a:buSzTx/>
                <a:buFont typeface="Arial" pitchFamily="34" charset="0"/>
                <a:buChar char="•"/>
                <a:defRPr sz="20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–"/>
                <a:defRPr sz="18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2pPr>
              <a:lvl3pPr marL="11430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SzPct val="85000"/>
                <a:buFont typeface="Arial" pitchFamily="34" charset="0"/>
                <a:buChar char="•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3pPr>
              <a:lvl4pPr marL="16002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–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4pPr>
              <a:lvl5pPr marL="20574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»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5pPr>
              <a:lvl6pPr marL="25146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6pPr>
              <a:lvl7pPr marL="29718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7pPr>
              <a:lvl8pPr marL="34290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8pPr>
              <a:lvl9pPr marL="3886200" indent="-228600" algn="l" rtl="0" fontAlgn="base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pitchFamily="23" charset="-128"/>
                </a:defRPr>
              </a:lvl9pPr>
            </a:lstStyle>
            <a:p>
              <a:pPr marL="171450" indent="-171450" eaLnBrk="1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rPr>
                <a:t>Fleet Replacement Begins</a:t>
              </a:r>
            </a:p>
            <a:p>
              <a:pPr marL="171450" indent="-171450" eaLnBrk="1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rPr>
                <a:t>Price Parity to Hybrid</a:t>
              </a:r>
            </a:p>
            <a:p>
              <a:pPr marL="171450" indent="-171450" eaLnBrk="1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rPr>
                <a:t>10% Penetration</a:t>
              </a:r>
            </a:p>
            <a:p>
              <a:pPr marL="171450" indent="-171450" eaLnBrk="1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rPr>
                <a:t>Best Practices Developed</a:t>
              </a:r>
            </a:p>
          </p:txBody>
        </p:sp>
        <p:sp>
          <p:nvSpPr>
            <p:cNvPr id="42" name="Content Placeholder 2"/>
            <p:cNvSpPr txBox="1"/>
            <p:nvPr>
              <p:custDataLst>
                <p:tags r:id="rId16"/>
              </p:custDataLst>
            </p:nvPr>
          </p:nvSpPr>
          <p:spPr bwMode="gray">
            <a:xfrm>
              <a:off x="5852160" y="3886200"/>
              <a:ext cx="2286000" cy="3282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284163" indent="-284163" algn="l" defTabSz="914400" rtl="0" eaLnBrk="0" fontAlgn="base" latinLnBrk="1" hangingPunct="0">
                <a:lnSpc>
                  <a:spcPct val="95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1"/>
                </a:buClr>
                <a:buSzTx/>
                <a:buFont typeface="Arial" pitchFamily="34" charset="0"/>
                <a:buChar char="•"/>
                <a:defRPr sz="20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–"/>
                <a:defRPr sz="18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2pPr>
              <a:lvl3pPr marL="11430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SzPct val="85000"/>
                <a:buFont typeface="Arial" pitchFamily="34" charset="0"/>
                <a:buChar char="•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3pPr>
              <a:lvl4pPr marL="16002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–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4pPr>
              <a:lvl5pPr marL="2057400" indent="-228600" algn="l" defTabSz="914400" rtl="0" eaLnBrk="0" fontAlgn="base" latinLnBrk="1" hangingPunct="0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chemeClr val="tx1"/>
                </a:buClr>
                <a:buFont typeface="Arial" pitchFamily="34" charset="0"/>
                <a:buChar char="»"/>
                <a:defRPr sz="1600" b="0" i="0" kern="1200">
                  <a:solidFill>
                    <a:schemeClr val="tx2">
                      <a:lumMod val="75000"/>
                    </a:schemeClr>
                  </a:solidFill>
                  <a:latin typeface="Calibri"/>
                  <a:ea typeface="ＭＳ Ｐゴシック" pitchFamily="23" charset="-128"/>
                  <a:cs typeface="Calibri"/>
                </a:defRPr>
              </a:lvl5pPr>
              <a:lvl6pPr marL="25146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6pPr>
              <a:lvl7pPr marL="29718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7pPr>
              <a:lvl8pPr marL="3429000" indent="-228600" algn="l" defTabSz="1218987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 sz="2100" kern="1200">
                  <a:solidFill>
                    <a:schemeClr val="tx1"/>
                  </a:solidFill>
                  <a:latin typeface="+mn-lt"/>
                  <a:ea typeface="ＭＳ Ｐゴシック" pitchFamily="23" charset="-128"/>
                  <a:cs typeface="+mn-cs"/>
                </a:defRPr>
              </a:lvl8pPr>
              <a:lvl9pPr marL="3886200" indent="-228600" algn="l" rtl="0" fontAlgn="base">
                <a:lnSpc>
                  <a:spcPct val="95000"/>
                </a:lnSpc>
                <a:spcBef>
                  <a:spcPct val="0"/>
                </a:spcBef>
                <a:spcAft>
                  <a:spcPct val="25000"/>
                </a:spcAft>
                <a:buClr>
                  <a:schemeClr val="accent1"/>
                </a:buClr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pitchFamily="23" charset="-128"/>
                </a:defRPr>
              </a:lvl9pPr>
            </a:lstStyle>
            <a:p>
              <a:pPr marL="0" indent="0" algn="ctr">
                <a:spcBef>
                  <a:spcPct val="0"/>
                </a:spcBef>
                <a:spcAft>
                  <a:spcPts val="200"/>
                </a:spcAft>
                <a:buFont typeface="Arial" pitchFamily="34" charset="0"/>
                <a:buNone/>
              </a:pPr>
              <a:r>
                <a:rPr lang="en-US" sz="1600">
                  <a:solidFill>
                    <a:srgbClr val="4F5758"/>
                  </a:solidFill>
                  <a:latin typeface="Arial" pitchFamily="34" charset="0"/>
                  <a:cs typeface="Arial" pitchFamily="34" charset="0"/>
                </a:rPr>
                <a:t>Early Majority</a:t>
              </a:r>
              <a:endParaRPr lang="en-US" sz="1400">
                <a:solidFill>
                  <a:srgbClr val="4F5758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>
            <p:custDataLst>
              <p:tags r:id="rId13"/>
            </p:custDataLst>
          </p:nvPr>
        </p:nvSpPr>
        <p:spPr bwMode="ltGray">
          <a:xfrm>
            <a:off x="499823" y="4014251"/>
            <a:ext cx="680820" cy="44473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anose="020B0606020202030204" pitchFamily="34" charset="0"/>
                <a:ea typeface="+mn-ea"/>
                <a:cs typeface="+mn-cs"/>
              </a:defRPr>
            </a:lvl8pPr>
          </a:lstStyle>
          <a:p>
            <a:pPr algn="r">
              <a:lnSpc>
                <a:spcPct val="95000"/>
              </a:lnSpc>
            </a:pPr>
            <a:r>
              <a:rPr lang="en-US" sz="1200">
                <a:solidFill>
                  <a:srgbClr val="62A744"/>
                </a:solidFill>
                <a:latin typeface="Arial" pitchFamily="34" charset="0"/>
                <a:cs typeface="Arial" pitchFamily="34" charset="0"/>
              </a:rPr>
              <a:t>UNIT</a:t>
            </a:r>
            <a:br>
              <a:rPr lang="en-US" sz="1200">
                <a:solidFill>
                  <a:srgbClr val="62A744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>
                <a:solidFill>
                  <a:srgbClr val="62A744"/>
                </a:solidFill>
                <a:latin typeface="Arial" pitchFamily="34" charset="0"/>
                <a:cs typeface="Arial" pitchFamily="34" charset="0"/>
              </a:rPr>
              <a:t>SALES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xmlns="" id="{2AB9C9CC-2055-42E7-9DC5-77C95ADE4D56}"/>
              </a:ext>
            </a:extLst>
          </p:cNvPr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20024" y="225344"/>
            <a:ext cx="8434293" cy="450686"/>
          </a:xfrm>
        </p:spPr>
        <p:txBody>
          <a:bodyPr/>
          <a:lstStyle/>
          <a:p>
            <a:r>
              <a:rPr lang="en-US"/>
              <a:t>THE TRANSIT MARKET IS RAPIDLY SHIFTING TO EV</a:t>
            </a:r>
          </a:p>
        </p:txBody>
      </p:sp>
    </p:spTree>
    <p:extLst>
      <p:ext uri="{BB962C8B-B14F-4D97-AF65-F5344CB8AC3E}">
        <p14:creationId xmlns:p14="http://schemas.microsoft.com/office/powerpoint/2010/main" val="19874140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FF250A50-FDE4-4673-A376-E1DF166FC7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4" y="248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7" imgW="353" imgH="353" progId="TCLayout.ActiveDocument.1">
                  <p:embed/>
                </p:oleObj>
              </mc:Choice>
              <mc:Fallback>
                <p:oleObj name="think-cell Slide" r:id="rId7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FF250A50-FDE4-4673-A376-E1DF166FC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4" y="248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E971A3E6-A37A-4410-BD3A-4AF7CF7ED10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587" y="893"/>
            <a:ext cx="158709" cy="158709"/>
          </a:xfrm>
          <a:prstGeom prst="rect">
            <a:avLst/>
          </a:prstGeom>
          <a:solidFill>
            <a:schemeClr val="bg2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9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A46E483-343F-4BFC-B93C-C4088BF7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commitments to 100% EV transit</a:t>
            </a:r>
          </a:p>
        </p:txBody>
      </p:sp>
      <p:sp>
        <p:nvSpPr>
          <p:cNvPr id="70" name="TextBox 69"/>
          <p:cNvSpPr txBox="1">
            <a:spLocks/>
          </p:cNvSpPr>
          <p:nvPr/>
        </p:nvSpPr>
        <p:spPr bwMode="gray">
          <a:xfrm>
            <a:off x="621451" y="1152744"/>
            <a:ext cx="5930042" cy="399965"/>
          </a:xfrm>
          <a:prstGeom prst="rect">
            <a:avLst/>
          </a:prstGeom>
          <a:gradFill flip="none" rotWithShape="1">
            <a:gsLst>
              <a:gs pos="97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effectLst/>
        </p:spPr>
        <p:txBody>
          <a:bodyPr vert="horz" wrap="square" lIns="0" tIns="45688" rIns="45688" bIns="45688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>
              <a:defRPr sz="1200" b="1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 Transit Bus adoption continues to increase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0C9C56B-EAD4-40E9-8FC8-7A77940909EC}"/>
              </a:ext>
            </a:extLst>
          </p:cNvPr>
          <p:cNvSpPr/>
          <p:nvPr/>
        </p:nvSpPr>
        <p:spPr>
          <a:xfrm>
            <a:off x="776621" y="6171698"/>
            <a:ext cx="5393668" cy="1461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8pPr>
          </a:lstStyle>
          <a:p>
            <a:pPr marL="0" marR="0" lvl="0" indent="0" algn="l" defTabSz="914126" rtl="0" eaLnBrk="1" fontAlgn="base" latinLnBrk="1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Source: Frost &amp; Sullivan Heavy Duty Transit Bus North America Powertrain Adoption Forecast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xmlns="" id="{647BBB7D-27B1-4A6B-9EE8-8B2296282318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433096" y="1689932"/>
          <a:ext cx="5816679" cy="4394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xmlns="" id="{50A92139-6248-4853-836B-EAF5B59101C8}"/>
              </a:ext>
            </a:extLst>
          </p:cNvPr>
          <p:cNvSpPr txBox="1">
            <a:spLocks/>
          </p:cNvSpPr>
          <p:nvPr/>
        </p:nvSpPr>
        <p:spPr>
          <a:xfrm>
            <a:off x="6427528" y="1589826"/>
            <a:ext cx="5129639" cy="2114884"/>
          </a:xfrm>
          <a:prstGeom prst="roundRect">
            <a:avLst>
              <a:gd name="adj" fmla="val 4015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lIns="182832" tIns="0" rIns="182832" bIns="91416" anchor="ctr"/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24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sz="2000" b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60375" indent="-14446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itchFamily="34" charset="0"/>
              <a:buChar char="-"/>
              <a:defRPr sz="18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684213" indent="-128588" algn="l" defTabSz="912813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Calibri" pitchFamily="34" charset="0"/>
              <a:buChar char="-"/>
              <a:defRPr sz="1600" b="0">
                <a:solidFill>
                  <a:schemeClr val="tx1"/>
                </a:solidFill>
                <a:latin typeface="Arial"/>
                <a:cs typeface="Arial"/>
              </a:defRPr>
            </a:lvl3pPr>
            <a:lvl4pPr marL="2279252" indent="-452887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89932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5pPr>
            <a:lvl6pPr marL="350881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6pPr>
            <a:lvl7pPr marL="4118313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7pPr>
            <a:lvl8pPr marL="472780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8pPr>
            <a:lvl9pPr marL="533729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126" rtl="0" eaLnBrk="1" fontAlgn="base" latinLnBrk="0" hangingPunct="1">
              <a:lnSpc>
                <a:spcPct val="90000"/>
              </a:lnSpc>
              <a:spcBef>
                <a:spcPts val="4999"/>
              </a:spcBef>
              <a:spcAft>
                <a:spcPct val="0"/>
              </a:spcAft>
              <a:buClr>
                <a:srgbClr val="1F497D"/>
              </a:buClr>
              <a:buSzPct val="90000"/>
              <a:buFont typeface="Arial" pitchFamily="34" charset="0"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xmlns="" id="{50A92139-6248-4853-836B-EAF5B59101C8}"/>
              </a:ext>
            </a:extLst>
          </p:cNvPr>
          <p:cNvSpPr txBox="1">
            <a:spLocks/>
          </p:cNvSpPr>
          <p:nvPr/>
        </p:nvSpPr>
        <p:spPr>
          <a:xfrm>
            <a:off x="6427528" y="4283706"/>
            <a:ext cx="5129639" cy="1800927"/>
          </a:xfrm>
          <a:prstGeom prst="roundRect">
            <a:avLst>
              <a:gd name="adj" fmla="val 377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lIns="182832" tIns="0" rIns="182832" bIns="91416" anchor="ctr"/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24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sz="2000" b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60375" indent="-14446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itchFamily="34" charset="0"/>
              <a:buChar char="-"/>
              <a:defRPr sz="18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684213" indent="-128588" algn="l" defTabSz="912813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Calibri" pitchFamily="34" charset="0"/>
              <a:buChar char="-"/>
              <a:defRPr sz="1600" b="0">
                <a:solidFill>
                  <a:schemeClr val="tx1"/>
                </a:solidFill>
                <a:latin typeface="Arial"/>
                <a:cs typeface="Arial"/>
              </a:defRPr>
            </a:lvl3pPr>
            <a:lvl4pPr marL="2279252" indent="-452887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89932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5pPr>
            <a:lvl6pPr marL="350881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6pPr>
            <a:lvl7pPr marL="4118313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7pPr>
            <a:lvl8pPr marL="472780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8pPr>
            <a:lvl9pPr marL="533729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126" rtl="0" eaLnBrk="1" fontAlgn="base" latinLnBrk="0" hangingPunct="1">
              <a:lnSpc>
                <a:spcPct val="90000"/>
              </a:lnSpc>
              <a:spcBef>
                <a:spcPts val="4999"/>
              </a:spcBef>
              <a:spcAft>
                <a:spcPct val="0"/>
              </a:spcAft>
              <a:buClr>
                <a:srgbClr val="1F497D"/>
              </a:buClr>
              <a:buSzPct val="90000"/>
              <a:buFont typeface="Arial" pitchFamily="34" charset="0"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C9C56B-EAD4-40E9-8FC8-7A77940909EC}"/>
              </a:ext>
            </a:extLst>
          </p:cNvPr>
          <p:cNvSpPr/>
          <p:nvPr/>
        </p:nvSpPr>
        <p:spPr>
          <a:xfrm>
            <a:off x="6464827" y="6171697"/>
            <a:ext cx="5159516" cy="292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0949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18987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828480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437973" algn="ctr" defTabSz="914400" rtl="0" eaLnBrk="1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/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8pPr>
          </a:lstStyle>
          <a:p>
            <a:pPr marL="0" marR="0" lvl="0" indent="0" algn="l" defTabSz="914126" rtl="0" eaLnBrk="1" fontAlgn="base" latinLnBrk="1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Source: National Transit Database; agency websites; 2017 American Public Transportation Association Fact Book</a:t>
            </a:r>
          </a:p>
        </p:txBody>
      </p:sp>
      <p:sp>
        <p:nvSpPr>
          <p:cNvPr id="28" name="TextBox 27"/>
          <p:cNvSpPr txBox="1">
            <a:spLocks/>
          </p:cNvSpPr>
          <p:nvPr/>
        </p:nvSpPr>
        <p:spPr bwMode="gray">
          <a:xfrm>
            <a:off x="6475313" y="3825286"/>
            <a:ext cx="5713512" cy="338426"/>
          </a:xfrm>
          <a:prstGeom prst="rect">
            <a:avLst/>
          </a:prstGeom>
          <a:gradFill flip="none" rotWithShape="1">
            <a:gsLst>
              <a:gs pos="97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effectLst/>
        </p:spPr>
        <p:txBody>
          <a:bodyPr vert="horz" wrap="square" lIns="0" tIns="45688" rIns="45688" bIns="45688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>
              <a:spcBef>
                <a:spcPct val="50000"/>
              </a:spcBef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California mandates 100% electric transit buses by 2040</a:t>
            </a:r>
          </a:p>
        </p:txBody>
      </p:sp>
      <p:sp>
        <p:nvSpPr>
          <p:cNvPr id="38" name="TextBox 37"/>
          <p:cNvSpPr txBox="1">
            <a:spLocks/>
          </p:cNvSpPr>
          <p:nvPr/>
        </p:nvSpPr>
        <p:spPr bwMode="gray">
          <a:xfrm>
            <a:off x="6399132" y="1235159"/>
            <a:ext cx="5637332" cy="338426"/>
          </a:xfrm>
          <a:prstGeom prst="rect">
            <a:avLst/>
          </a:prstGeom>
          <a:gradFill flip="none" rotWithShape="1">
            <a:gsLst>
              <a:gs pos="97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effectLst/>
        </p:spPr>
        <p:txBody>
          <a:bodyPr vert="horz" wrap="square" lIns="0" tIns="45688" rIns="45688" bIns="45688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>
              <a:spcBef>
                <a:spcPct val="50000"/>
              </a:spcBef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Major cities adopting EV technology for transit buses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10011" y="5278707"/>
            <a:ext cx="1108747" cy="2470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square" tIns="45708" bIns="45708" rtlCol="0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2023</a:t>
            </a:r>
          </a:p>
        </p:txBody>
      </p:sp>
      <p:pic>
        <p:nvPicPr>
          <p:cNvPr id="37" name="Picture 118" descr="Image result for dc metro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223" y="1681235"/>
            <a:ext cx="342995" cy="34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0075456" y="2274486"/>
            <a:ext cx="1120528" cy="353338"/>
          </a:xfrm>
          <a:prstGeom prst="rect">
            <a:avLst/>
          </a:prstGeom>
        </p:spPr>
        <p:txBody>
          <a:bodyPr wrap="non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100% EV by 2045</a:t>
            </a:r>
          </a:p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1,900 buses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10041515" y="2161166"/>
            <a:ext cx="118841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0158917" y="2061498"/>
            <a:ext cx="953606" cy="2285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Washington D.C.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107508" y="3329561"/>
            <a:ext cx="1056425" cy="353338"/>
          </a:xfrm>
          <a:prstGeom prst="rect">
            <a:avLst/>
          </a:prstGeom>
        </p:spPr>
        <p:txBody>
          <a:bodyPr wrap="non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50% EV by 2035</a:t>
            </a:r>
          </a:p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800 buses</a:t>
            </a:r>
          </a:p>
        </p:txBody>
      </p:sp>
      <p:pic>
        <p:nvPicPr>
          <p:cNvPr id="50" name="Picture 11" descr="Image result for miami dade transit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08" y="2793511"/>
            <a:ext cx="560824" cy="26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/>
          <p:cNvCxnSpPr/>
          <p:nvPr/>
        </p:nvCxnSpPr>
        <p:spPr bwMode="auto">
          <a:xfrm>
            <a:off x="10041515" y="3210634"/>
            <a:ext cx="118841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10436900" y="3087401"/>
            <a:ext cx="397640" cy="2285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Miami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34420" y="3329561"/>
            <a:ext cx="1391879" cy="353338"/>
          </a:xfrm>
          <a:prstGeom prst="rect">
            <a:avLst/>
          </a:prstGeom>
        </p:spPr>
        <p:txBody>
          <a:bodyPr wrap="squar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Piloting since 2017</a:t>
            </a:r>
          </a:p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1,500 buses</a:t>
            </a:r>
          </a:p>
        </p:txBody>
      </p:sp>
      <p:pic>
        <p:nvPicPr>
          <p:cNvPr id="59" name="Picture 14" descr="Image result for septa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12" y="2811205"/>
            <a:ext cx="278094" cy="27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Connector 56"/>
          <p:cNvCxnSpPr/>
          <p:nvPr/>
        </p:nvCxnSpPr>
        <p:spPr bwMode="auto">
          <a:xfrm>
            <a:off x="8436154" y="3210634"/>
            <a:ext cx="118841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8637920" y="3087401"/>
            <a:ext cx="784878" cy="2285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Philadelphia</a:t>
            </a:r>
          </a:p>
        </p:txBody>
      </p:sp>
      <p:pic>
        <p:nvPicPr>
          <p:cNvPr id="43" name="Picture 4" descr="Image result for cta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12" y="1681235"/>
            <a:ext cx="278094" cy="2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8418813" y="2274486"/>
            <a:ext cx="1223093" cy="353338"/>
          </a:xfrm>
          <a:prstGeom prst="rect">
            <a:avLst/>
          </a:prstGeom>
        </p:spPr>
        <p:txBody>
          <a:bodyPr wrap="non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Piloting since 2014</a:t>
            </a:r>
          </a:p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2,100 buses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8436154" y="2161166"/>
            <a:ext cx="118841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8684906" y="2063871"/>
            <a:ext cx="690906" cy="2285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Chicago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F745A85-B156-4ED3-8D22-2E13DC5DE7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21" y="2809071"/>
            <a:ext cx="611557" cy="21882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864735" y="3329561"/>
            <a:ext cx="1120528" cy="353338"/>
          </a:xfrm>
          <a:prstGeom prst="rect">
            <a:avLst/>
          </a:prstGeom>
        </p:spPr>
        <p:txBody>
          <a:bodyPr wrap="none" tIns="45708" bIns="45708" rtlCol="0" anchor="t" anchorCtr="0">
            <a:spAutoFit/>
          </a:bodyPr>
          <a:lstStyle>
            <a:defPPr>
              <a:defRPr lang="en-US"/>
            </a:defPPr>
            <a:lvl1pPr>
              <a:lnSpc>
                <a:spcPct val="95000"/>
              </a:lnSpc>
              <a:spcBef>
                <a:spcPts val="200"/>
              </a:spcBef>
              <a:defRPr sz="1200">
                <a:solidFill>
                  <a:srgbClr val="4F5758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100% EV by 2034</a:t>
            </a:r>
          </a:p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1,500 buses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6830794" y="3210634"/>
            <a:ext cx="118841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173436" y="3105147"/>
            <a:ext cx="503127" cy="2285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>
              <a:lnSpc>
                <a:spcPct val="95000"/>
              </a:lnSpc>
              <a:spcBef>
                <a:spcPts val="200"/>
              </a:spcBef>
              <a:defRPr sz="1200">
                <a:solidFill>
                  <a:srgbClr val="4F5758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Seattle</a:t>
            </a:r>
          </a:p>
        </p:txBody>
      </p:sp>
      <p:pic>
        <p:nvPicPr>
          <p:cNvPr id="31" name="Picture 4" descr="Image result for mta logo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7060" y="1658757"/>
            <a:ext cx="355879" cy="41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864735" y="2274486"/>
            <a:ext cx="1120528" cy="353338"/>
          </a:xfrm>
          <a:prstGeom prst="rect">
            <a:avLst/>
          </a:prstGeom>
        </p:spPr>
        <p:txBody>
          <a:bodyPr wrap="non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100% EV by 2040</a:t>
            </a:r>
          </a:p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4,700 buses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830794" y="2161166"/>
            <a:ext cx="118841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079546" y="2061498"/>
            <a:ext cx="690906" cy="2285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York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437972" y="5278707"/>
            <a:ext cx="1108747" cy="2470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square" tIns="45708" bIns="45708" rtlCol="0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2026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6644" y="4719694"/>
            <a:ext cx="1455482" cy="618470"/>
          </a:xfrm>
          <a:prstGeom prst="rect">
            <a:avLst/>
          </a:prstGeom>
        </p:spPr>
        <p:txBody>
          <a:bodyPr wrap="squar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25%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264605" y="4719694"/>
            <a:ext cx="1455482" cy="618470"/>
          </a:xfrm>
          <a:prstGeom prst="rect">
            <a:avLst/>
          </a:prstGeom>
        </p:spPr>
        <p:txBody>
          <a:bodyPr wrap="squar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50%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9992567" y="4719694"/>
            <a:ext cx="1455482" cy="618470"/>
          </a:xfrm>
          <a:prstGeom prst="rect">
            <a:avLst/>
          </a:prstGeom>
        </p:spPr>
        <p:txBody>
          <a:bodyPr wrap="squar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100%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0165934" y="5278707"/>
            <a:ext cx="1108747" cy="2470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square" tIns="45708" bIns="45708" rtlCol="0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2029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70277" y="4365642"/>
            <a:ext cx="2800038" cy="355389"/>
          </a:xfrm>
          <a:prstGeom prst="rect">
            <a:avLst/>
          </a:prstGeom>
        </p:spPr>
        <p:txBody>
          <a:bodyPr wrap="non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sng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purchase mandates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33314" y="5718864"/>
            <a:ext cx="3771522" cy="251805"/>
          </a:xfrm>
          <a:prstGeom prst="roundRect">
            <a:avLst/>
          </a:prstGeom>
          <a:noFill/>
        </p:spPr>
        <p:txBody>
          <a:bodyPr wrap="square" tIns="45708" bIns="45708" rtlCol="0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12,000 buses across California</a:t>
            </a:r>
          </a:p>
          <a:p>
            <a:pPr marL="0" marR="0" lvl="0" indent="0" algn="l" defTabSz="91412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(17% of nationwide fleet)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829949" y="4801085"/>
            <a:ext cx="537187" cy="501545"/>
          </a:xfrm>
          <a:prstGeom prst="rect">
            <a:avLst/>
          </a:prstGeom>
        </p:spPr>
        <p:txBody>
          <a:bodyPr wrap="non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/>
              </a:rPr>
              <a:t>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4F575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583645" y="4801085"/>
            <a:ext cx="537187" cy="501545"/>
          </a:xfrm>
          <a:prstGeom prst="rect">
            <a:avLst/>
          </a:prstGeom>
        </p:spPr>
        <p:txBody>
          <a:bodyPr wrap="none" tIns="45708" bIns="45708" rtlCol="0" anchor="t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/>
              </a:rPr>
              <a:t>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4F575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16140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5D83D9-9569-4B64-B54E-8B97B5920F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77" y="915569"/>
            <a:ext cx="12236379" cy="56033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CUSTOMERS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/>
              <a:t>Proterra has the largest ev customer base in north America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348158" y="5195456"/>
            <a:ext cx="184666" cy="387286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l">
              <a:lnSpc>
                <a:spcPct val="9500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7180DC-3524-4F29-84E4-414003ADAD81}"/>
              </a:ext>
            </a:extLst>
          </p:cNvPr>
          <p:cNvSpPr txBox="1"/>
          <p:nvPr/>
        </p:nvSpPr>
        <p:spPr>
          <a:xfrm>
            <a:off x="9357897" y="1828442"/>
            <a:ext cx="2200955" cy="4018280"/>
          </a:xfrm>
          <a:prstGeom prst="rect">
            <a:avLst/>
          </a:prstGeom>
        </p:spPr>
        <p:txBody>
          <a:bodyPr wrap="square" tIns="45720" bIns="45720" rtlCol="0" anchor="t" anchorCtr="0">
            <a:sp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100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customers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800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buses sold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41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states/provinces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15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Low-No wins - 2019</a:t>
            </a:r>
          </a:p>
        </p:txBody>
      </p:sp>
    </p:spTree>
    <p:extLst>
      <p:ext uri="{BB962C8B-B14F-4D97-AF65-F5344CB8AC3E}">
        <p14:creationId xmlns:p14="http://schemas.microsoft.com/office/powerpoint/2010/main" val="416495403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7BA52D0-2E9B-4191-830D-08C723AB5A39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22" y="1659269"/>
            <a:ext cx="6616931" cy="4064924"/>
          </a:xfr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204CB27-A6BD-400C-81F3-DD18FBACAE3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632" y="5113956"/>
            <a:ext cx="1002418" cy="935163"/>
          </a:xfrm>
          <a:prstGeom prst="rect">
            <a:avLst/>
          </a:prstGeom>
        </p:spPr>
      </p:pic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82A5DB42-FBC9-421D-94C2-5CE2D37245F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26" imgW="0" imgH="0" progId="TCLayout.ActiveDocument.1">
                  <p:embed/>
                </p:oleObj>
              </mc:Choice>
              <mc:Fallback>
                <p:oleObj name="think-cell Slide" r:id="rId26" imgW="0" imgH="0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xmlns="" id="{82A5DB42-FBC9-421D-94C2-5CE2D37245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xmlns="" id="{01E0B02D-3A55-485F-96FE-B985B4A3EA6A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" y="0"/>
            <a:ext cx="158751" cy="158750"/>
          </a:xfrm>
          <a:prstGeom prst="rect">
            <a:avLst/>
          </a:prstGeom>
          <a:solidFill>
            <a:schemeClr val="bg2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kumimoji="0" lang="en-US" sz="2000" b="1" u="none" strike="noStrike" cap="none" normalizeH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+mj-ea"/>
              <a:cs typeface="Arial" pitchFamily="34" charset="0"/>
              <a:sym typeface="Arial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6B0CEA6-012A-46C6-9498-C52A992216F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835" y="1560867"/>
            <a:ext cx="1254351" cy="8017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2D27356-04BF-4F4A-86EF-7B17B2B6059D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703363" y="1473752"/>
            <a:ext cx="3156181" cy="98663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1pPr>
            <a:lvl2pPr marL="60949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2pPr>
            <a:lvl3pPr marL="1218987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3pPr>
            <a:lvl4pPr marL="182848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4pPr>
            <a:lvl5pPr marL="243797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5pPr>
            <a:lvl6pPr marL="304746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6pPr>
            <a:lvl7pPr marL="3656960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7pPr>
            <a:lvl8pPr marL="4266453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8pPr>
            <a:lvl9pPr marL="487594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l" fontAlgn="base">
              <a:spcBef>
                <a:spcPts val="300"/>
              </a:spcBef>
              <a:spcAft>
                <a:spcPts val="30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600" b="1" i="0" normalizeH="0" noProof="0">
                <a:solidFill>
                  <a:schemeClr val="accent1"/>
                </a:solidFill>
                <a:uLnTx/>
                <a:uFillTx/>
                <a:latin typeface="+mj-lt"/>
              </a:rPr>
              <a:t>Advanced Composite Body</a:t>
            </a:r>
            <a:endParaRPr lang="en-US" sz="1200" b="1">
              <a:solidFill>
                <a:schemeClr val="accent1"/>
              </a:solidFill>
              <a:latin typeface="+mj-lt"/>
            </a:endParaRPr>
          </a:p>
          <a:p>
            <a:pPr algn="l" fontAlgn="base">
              <a:spcBef>
                <a:spcPts val="300"/>
              </a:spcBef>
              <a:spcAft>
                <a:spcPts val="30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400" b="0" i="0" normalizeH="0" noProof="0">
                <a:solidFill>
                  <a:schemeClr val="tx1"/>
                </a:solidFill>
                <a:uLnTx/>
                <a:uFillTx/>
                <a:latin typeface="+mj-lt"/>
              </a:rPr>
              <a:t>Lightweight and durable </a:t>
            </a:r>
            <a:br>
              <a:rPr kumimoji="0" lang="en-US" sz="1400" b="0" i="0" normalizeH="0" noProof="0">
                <a:solidFill>
                  <a:schemeClr val="tx1"/>
                </a:solidFill>
                <a:uLnTx/>
                <a:uFillTx/>
                <a:latin typeface="+mj-lt"/>
              </a:rPr>
            </a:br>
            <a:r>
              <a:rPr kumimoji="0" lang="en-US" sz="1400" b="0" i="0" normalizeH="0" noProof="0">
                <a:solidFill>
                  <a:schemeClr val="tx1"/>
                </a:solidFill>
                <a:uLnTx/>
                <a:uFillTx/>
                <a:latin typeface="+mj-lt"/>
              </a:rPr>
              <a:t>carbon-fiber-reinforced composite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EB872EA-E043-4591-ACF0-35428FD59582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7446084" y="5089614"/>
            <a:ext cx="2521290" cy="98663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1pPr>
            <a:lvl2pPr marL="60949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2pPr>
            <a:lvl3pPr marL="1218987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3pPr>
            <a:lvl4pPr marL="182848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4pPr>
            <a:lvl5pPr marL="243797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5pPr>
            <a:lvl6pPr marL="304746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6pPr>
            <a:lvl7pPr marL="3656960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7pPr>
            <a:lvl8pPr marL="4266453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8pPr>
            <a:lvl9pPr marL="487594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l" fontAlgn="base">
              <a:spcBef>
                <a:spcPts val="300"/>
              </a:spcBef>
              <a:spcAft>
                <a:spcPts val="30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600" b="1" i="0" normalizeH="0" noProof="0">
                <a:solidFill>
                  <a:schemeClr val="accent1"/>
                </a:solidFill>
                <a:uLnTx/>
                <a:uFillTx/>
                <a:latin typeface="+mj-lt"/>
              </a:rPr>
              <a:t>Universal Charging</a:t>
            </a:r>
          </a:p>
          <a:p>
            <a:pPr algn="l" fontAlgn="base">
              <a:spcBef>
                <a:spcPts val="300"/>
              </a:spcBef>
              <a:spcAft>
                <a:spcPts val="30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400" b="0" i="0" normalizeH="0" noProof="0">
                <a:solidFill>
                  <a:schemeClr val="tx1"/>
                </a:solidFill>
                <a:uLnTx/>
                <a:uFillTx/>
                <a:latin typeface="+mj-lt"/>
              </a:rPr>
              <a:t>Industry standard plug-in and overhead high power Level 3 charging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0BFCEEE-8216-4326-84C5-798AAA42B9BC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9379981" y="1723959"/>
            <a:ext cx="2599179" cy="98663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1pPr>
            <a:lvl2pPr marL="60949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2pPr>
            <a:lvl3pPr marL="1218987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3pPr>
            <a:lvl4pPr marL="182848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4pPr>
            <a:lvl5pPr marL="243797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5pPr>
            <a:lvl6pPr marL="304746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6pPr>
            <a:lvl7pPr marL="3656960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7pPr>
            <a:lvl8pPr marL="4266453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8pPr>
            <a:lvl9pPr marL="487594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l" fontAlgn="base">
              <a:spcBef>
                <a:spcPts val="300"/>
              </a:spcBef>
              <a:spcAft>
                <a:spcPts val="30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600" b="1" i="0" normalizeH="0" noProof="0">
                <a:solidFill>
                  <a:schemeClr val="accent1"/>
                </a:solidFill>
                <a:uLnTx/>
                <a:uFillTx/>
                <a:latin typeface="+mj-lt"/>
              </a:rPr>
              <a:t>Heavy Duty Battery Pack</a:t>
            </a:r>
          </a:p>
          <a:p>
            <a:pPr algn="l" fontAlgn="base">
              <a:spcBef>
                <a:spcPts val="300"/>
              </a:spcBef>
              <a:spcAft>
                <a:spcPts val="30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400" b="0" i="0" normalizeH="0" noProof="0">
                <a:solidFill>
                  <a:schemeClr val="tx1"/>
                </a:solidFill>
                <a:uLnTx/>
                <a:uFillTx/>
                <a:latin typeface="+mj-lt"/>
              </a:rPr>
              <a:t>High energy density, ruggedized battery packs purpose built for commercial vehicles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8382B80-DCC9-4EC8-9046-D7F7CDE2D339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9115049" y="3322717"/>
            <a:ext cx="1429804" cy="142980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1A494223-D714-41C5-B44A-A0A9778CBFCF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910950" y="1280790"/>
            <a:ext cx="1429804" cy="142980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0F7FED20-61B2-4386-BC28-4C9A8C8C18AD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5895577" y="4897445"/>
            <a:ext cx="1429804" cy="142980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8E9678D-49BB-44F3-A1E4-A2EB11AF8793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437169" y="4685909"/>
            <a:ext cx="2535614" cy="13235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1pPr>
            <a:lvl2pPr marL="60949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2pPr>
            <a:lvl3pPr marL="1218987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3pPr>
            <a:lvl4pPr marL="1828480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4pPr>
            <a:lvl5pPr marL="2437973" marR="0" indent="0" algn="ctr" defTabSz="914400" rtl="0" eaLnBrk="0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5pPr>
            <a:lvl6pPr marL="304746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6pPr>
            <a:lvl7pPr marL="3656960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7pPr>
            <a:lvl8pPr marL="4266453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8pPr>
            <a:lvl9pPr marL="4875947" marR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100" b="0" i="0" u="none" strike="noStrike" kern="1200" cap="none" spc="0" normalizeH="0" baseline="0" noProof="0">
                <a:solidFill>
                  <a:schemeClr val="dk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l" fontAlgn="base">
              <a:spcBef>
                <a:spcPts val="300"/>
              </a:spcBef>
              <a:spcAft>
                <a:spcPts val="300"/>
              </a:spcAft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kumimoji="0" lang="en-US" sz="1600" b="1" i="0" normalizeH="0" noProof="0" dirty="0">
                <a:solidFill>
                  <a:schemeClr val="accent1"/>
                </a:solidFill>
                <a:uLnTx/>
                <a:uFillTx/>
                <a:latin typeface="+mj-lt"/>
              </a:rPr>
              <a:t>High Efficiency Drivetrain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r>
              <a:rPr lang="en-US" sz="1400" dirty="0">
                <a:solidFill>
                  <a:schemeClr val="tx1"/>
                </a:solidFill>
              </a:rPr>
              <a:t>5x efficiency of diesel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Greatest</a:t>
            </a:r>
            <a:r>
              <a:rPr kumimoji="0" lang="en-US" sz="1400" b="0" i="0" normalizeH="0" noProof="0" dirty="0">
                <a:solidFill>
                  <a:schemeClr val="tx1"/>
                </a:solidFill>
                <a:uLnTx/>
                <a:uFillTx/>
                <a:latin typeface="+mj-lt"/>
              </a:rPr>
              <a:t> horsepower </a:t>
            </a:r>
            <a:br>
              <a:rPr kumimoji="0" lang="en-US" sz="1400" b="0" i="0" normalizeH="0" noProof="0" dirty="0">
                <a:solidFill>
                  <a:schemeClr val="tx1"/>
                </a:solidFill>
                <a:uLnTx/>
                <a:uFillTx/>
                <a:latin typeface="+mj-lt"/>
              </a:rPr>
            </a:br>
            <a:r>
              <a:rPr lang="en-US" sz="1400" dirty="0">
                <a:solidFill>
                  <a:schemeClr val="tx1"/>
                </a:solidFill>
                <a:latin typeface="+mj-lt"/>
              </a:rPr>
              <a:t>Fastest</a:t>
            </a:r>
            <a:r>
              <a:rPr kumimoji="0" lang="en-US" sz="1400" b="0" i="0" normalizeH="0" noProof="0" dirty="0">
                <a:solidFill>
                  <a:schemeClr val="tx1"/>
                </a:solidFill>
                <a:uLnTx/>
                <a:uFillTx/>
                <a:latin typeface="+mj-lt"/>
              </a:rPr>
              <a:t> acceleration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C305FEC-64C0-4BAF-948B-6EB6586E92B8}"/>
              </a:ext>
            </a:extLst>
          </p:cNvPr>
          <p:cNvCxnSpPr>
            <a:stCxn id="47" idx="5"/>
          </p:cNvCxnSpPr>
          <p:nvPr>
            <p:custDataLst>
              <p:tags r:id="rId14"/>
            </p:custDataLst>
          </p:nvPr>
        </p:nvCxnSpPr>
        <p:spPr bwMode="auto">
          <a:xfrm>
            <a:off x="2626206" y="4311592"/>
            <a:ext cx="209389" cy="331728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20D1C527-1E80-4917-B210-CE1925FFDF84}"/>
              </a:ext>
            </a:extLst>
          </p:cNvPr>
          <p:cNvCxnSpPr>
            <a:stCxn id="41" idx="2"/>
          </p:cNvCxnSpPr>
          <p:nvPr>
            <p:custDataLst>
              <p:tags r:id="rId15"/>
            </p:custDataLst>
          </p:nvPr>
        </p:nvCxnSpPr>
        <p:spPr bwMode="auto">
          <a:xfrm flipH="1" flipV="1">
            <a:off x="5250184" y="5402273"/>
            <a:ext cx="645392" cy="210074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673DD9E5-8D54-4DEF-AB7F-FF62F119F683}"/>
              </a:ext>
            </a:extLst>
          </p:cNvPr>
          <p:cNvCxnSpPr>
            <a:stCxn id="9" idx="2"/>
          </p:cNvCxnSpPr>
          <p:nvPr>
            <p:custDataLst>
              <p:tags r:id="rId16"/>
            </p:custDataLst>
          </p:nvPr>
        </p:nvCxnSpPr>
        <p:spPr bwMode="auto">
          <a:xfrm flipH="1">
            <a:off x="8447174" y="4037619"/>
            <a:ext cx="667891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7406A026-5863-4AA1-AF39-1B7FE7646C2F}"/>
              </a:ext>
            </a:extLst>
          </p:cNvPr>
          <p:cNvCxnSpPr>
            <a:endCxn id="39" idx="5"/>
          </p:cNvCxnSpPr>
          <p:nvPr>
            <p:custDataLst>
              <p:tags r:id="rId17"/>
            </p:custDataLst>
          </p:nvPr>
        </p:nvCxnSpPr>
        <p:spPr bwMode="auto">
          <a:xfrm flipH="1" flipV="1">
            <a:off x="5131365" y="2501230"/>
            <a:ext cx="53158" cy="141459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05DC848-65A1-426C-879B-3D9BBEC102BC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t="12567" r="22948" b="25828"/>
          <a:stretch>
            <a:fillRect/>
          </a:stretch>
        </p:blipFill>
        <p:spPr>
          <a:xfrm>
            <a:off x="9185055" y="3680992"/>
            <a:ext cx="1356611" cy="736302"/>
          </a:xfrm>
          <a:prstGeom prst="rect">
            <a:avLst/>
          </a:prstGeom>
          <a:ln>
            <a:noFill/>
          </a:ln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xmlns="" id="{D5085E9F-70F6-4544-801D-F26D70F24671}"/>
              </a:ext>
            </a:extLst>
          </p:cNvPr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437169" y="222763"/>
            <a:ext cx="8434293" cy="450686"/>
          </a:xfrm>
        </p:spPr>
        <p:txBody>
          <a:bodyPr/>
          <a:lstStyle/>
          <a:p>
            <a:pPr marL="0" marR="0" lvl="0" indent="0" algn="l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lang="en-US" altLang="en-US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/>
              </a:defRPr>
            </a:pPr>
            <a:r>
              <a:rPr kumimoji="0" lang="en-US" altLang="en-US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/>
              </a:rPr>
              <a:t>HIGHLY DIFFERENTIATED AND FULLY INTEGRATED </a:t>
            </a:r>
            <a:br>
              <a:rPr kumimoji="0" lang="en-US" altLang="en-US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/>
              </a:rPr>
            </a:br>
            <a:r>
              <a:rPr kumimoji="0" lang="en-US" altLang="en-US" sz="20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/>
              </a:rPr>
              <a:t>HEAVY DUTY TECHNOLOGY PLATFORM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A713421-52AF-4CC4-85B8-FA9C028E3988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402588" y="3384266"/>
            <a:ext cx="1496787" cy="838200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xmlns="" id="{507B8EA3-A4EA-43E5-B9CA-AB4D89F2903A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1405775" y="3091178"/>
            <a:ext cx="1429804" cy="142980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marL="109538" marR="0" indent="-10953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None/>
              <a:defRPr kumimoji="0" sz="2100" b="0" i="0" normalizeH="0" noProof="0">
                <a:solidFill>
                  <a:srgbClr val="333333"/>
                </a:solidFill>
                <a:uLnTx/>
                <a:uFillTx/>
                <a:latin typeface="Arial Narrow" panose="020B0606020202030204" pitchFamily="34" charset="0"/>
                <a:ea typeface="+mn-ea"/>
                <a:cs typeface="+mn-cs"/>
              </a:defRPr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62013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F2F46DCE-DA96-4CB9-835D-67D335F7EBD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4" y="248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F2F46DCE-DA96-4CB9-835D-67D335F7EB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4" y="248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9316D08C-C203-45E0-82D2-7211C18E47D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587" y="893"/>
            <a:ext cx="158709" cy="158709"/>
          </a:xfrm>
          <a:prstGeom prst="rect">
            <a:avLst/>
          </a:prstGeom>
          <a:solidFill>
            <a:schemeClr val="bg2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US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953975-0DF9-4E50-B9A7-4D4DE958DF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4436" y="3978507"/>
            <a:ext cx="4419600" cy="213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&gt; Module &gt; pack &gt; </a:t>
            </a:r>
            <a:r>
              <a:rPr lang="en-US" dirty="0" err="1"/>
              <a:t>ESS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3" t="13173" r="30467" b="26525"/>
          <a:stretch/>
        </p:blipFill>
        <p:spPr>
          <a:xfrm>
            <a:off x="2557864" y="2191191"/>
            <a:ext cx="2136785" cy="1619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 t="15050" r="15021" b="30906"/>
          <a:stretch/>
        </p:blipFill>
        <p:spPr>
          <a:xfrm>
            <a:off x="4343926" y="3045596"/>
            <a:ext cx="3749662" cy="15356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 bwMode="gray">
          <a:xfrm>
            <a:off x="2147872" y="1683415"/>
            <a:ext cx="9866350" cy="4629595"/>
          </a:xfrm>
          <a:prstGeom prst="roundRect">
            <a:avLst>
              <a:gd name="adj" fmla="val 7903"/>
            </a:avLst>
          </a:prstGeom>
          <a:noFill/>
          <a:ln w="31750" cap="rnd" cmpd="sng" algn="ctr">
            <a:solidFill>
              <a:srgbClr val="00B0F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5000"/>
              </a:lnSpc>
            </a:pPr>
            <a:endParaRPr lang="en-US" sz="160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6298" y="1215597"/>
            <a:ext cx="7817184" cy="3847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i="1" dirty="0">
                <a:solidFill>
                  <a:srgbClr val="00B0F0"/>
                </a:solidFill>
                <a:latin typeface="Calibri"/>
                <a:cs typeface="Calibri"/>
              </a:rPr>
              <a:t>Engineered, Validated, and Manufactured by Proterra in California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22770" y="4388856"/>
            <a:ext cx="752642" cy="3847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Pack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9996" y="3865417"/>
            <a:ext cx="1051806" cy="3847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Module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287" y="2192076"/>
            <a:ext cx="1873442" cy="9694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Small Format      Li-Ion Cells (Cylindrical)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3725" y="5776499"/>
            <a:ext cx="3441022" cy="3847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Energy Storage System (</a:t>
            </a:r>
            <a:r>
              <a:rPr lang="en-US" sz="2000" b="1" dirty="0" err="1">
                <a:solidFill>
                  <a:schemeClr val="tx1"/>
                </a:solidFill>
                <a:latin typeface="Calibri"/>
                <a:cs typeface="Calibri"/>
              </a:rPr>
              <a:t>ESS</a:t>
            </a: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20" name="Right Arrow 19"/>
          <p:cNvSpPr/>
          <p:nvPr/>
        </p:nvSpPr>
        <p:spPr bwMode="gray">
          <a:xfrm rot="865551">
            <a:off x="2291258" y="2557162"/>
            <a:ext cx="258679" cy="360947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66000">
                <a:schemeClr val="tx1"/>
              </a:gs>
            </a:gsLst>
            <a:lin ang="16200000" scaled="0"/>
            <a:tileRect/>
          </a:gradFill>
          <a:ln w="571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5000"/>
              </a:lnSpc>
            </a:pPr>
            <a:endParaRPr lang="en-US" sz="160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25" name="Right Arrow 24"/>
          <p:cNvSpPr/>
          <p:nvPr/>
        </p:nvSpPr>
        <p:spPr bwMode="gray">
          <a:xfrm rot="1666708">
            <a:off x="4366765" y="3261475"/>
            <a:ext cx="258679" cy="360947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66000">
                <a:schemeClr val="tx1"/>
              </a:gs>
            </a:gsLst>
            <a:lin ang="16200000" scaled="0"/>
            <a:tileRect/>
          </a:gradFill>
          <a:ln w="571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5000"/>
              </a:lnSpc>
            </a:pPr>
            <a:endParaRPr lang="en-US" sz="160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26" name="Right Arrow 25"/>
          <p:cNvSpPr/>
          <p:nvPr/>
        </p:nvSpPr>
        <p:spPr bwMode="gray">
          <a:xfrm rot="1321292">
            <a:off x="7239700" y="4377300"/>
            <a:ext cx="258679" cy="360947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66000">
                <a:schemeClr val="tx1"/>
              </a:gs>
            </a:gsLst>
            <a:lin ang="16200000" scaled="0"/>
            <a:tileRect/>
          </a:gradFill>
          <a:ln w="571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5000"/>
              </a:lnSpc>
            </a:pPr>
            <a:endParaRPr lang="en-US" sz="160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1074413"/>
            <a:ext cx="1021467" cy="105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548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9" grpId="0"/>
      <p:bldP spid="20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F60E791-5482-4BF6-A8A8-158DB453F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147" y="2049555"/>
            <a:ext cx="6217727" cy="359826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Protective, </a:t>
            </a:r>
            <a:r>
              <a:rPr lang="en-US" sz="1600" b="1" dirty="0">
                <a:solidFill>
                  <a:srgbClr val="62A745"/>
                </a:solidFill>
              </a:rPr>
              <a:t>ruggedized enclosure </a:t>
            </a:r>
            <a:r>
              <a:rPr lang="en-US" sz="1600" dirty="0"/>
              <a:t>made with ballistic-grade materials that can withstand the toughest conditions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Pack design ensures service technicians and operators are protected from high voltage components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Liquid cooling for </a:t>
            </a:r>
            <a:r>
              <a:rPr lang="en-US" sz="1600" b="1" dirty="0">
                <a:solidFill>
                  <a:srgbClr val="62A745"/>
                </a:solidFill>
              </a:rPr>
              <a:t>active thermal management </a:t>
            </a:r>
            <a:r>
              <a:rPr lang="en-US" sz="1600" dirty="0"/>
              <a:t>to ensure optimal operation in any climate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More than </a:t>
            </a:r>
            <a:r>
              <a:rPr lang="en-US" sz="1600" b="1" dirty="0">
                <a:solidFill>
                  <a:srgbClr val="62A745"/>
                </a:solidFill>
              </a:rPr>
              <a:t>70 sensors </a:t>
            </a:r>
            <a:r>
              <a:rPr lang="en-US" sz="1600" dirty="0"/>
              <a:t>throughout each pack delivers continuous monitoring and diagnostics, enabling faster service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If a single cell within the battery fails, the pack is designed such that the defective cell will be isolated to a small region of the pack and not cause complications throughout the entire pack.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Rigorously tested and 3</a:t>
            </a:r>
            <a:r>
              <a:rPr lang="en-US" sz="1600" baseline="30000" dirty="0"/>
              <a:t>rd</a:t>
            </a:r>
            <a:r>
              <a:rPr lang="en-US" sz="1600" dirty="0"/>
              <a:t> party validated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6326FC-E064-4A77-812F-E4DB91652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" y="2442365"/>
            <a:ext cx="4699305" cy="2471509"/>
          </a:xfrm>
          <a:prstGeom prst="rect">
            <a:avLst/>
          </a:prstGeom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xmlns="" id="{0779470D-B906-428A-A03F-FE6F2F14E33D}"/>
              </a:ext>
            </a:extLst>
          </p:cNvPr>
          <p:cNvSpPr txBox="1">
            <a:spLocks noChangeArrowheads="1"/>
          </p:cNvSpPr>
          <p:nvPr/>
        </p:nvSpPr>
        <p:spPr>
          <a:xfrm>
            <a:off x="621613" y="105125"/>
            <a:ext cx="8434293" cy="450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lang="en-US" altLang="en-US" sz="20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itchFamily="34" charset="0"/>
              </a:defRPr>
            </a:lvl5pPr>
            <a:lvl6pPr marL="60949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itchFamily="34" charset="0"/>
              </a:defRPr>
            </a:lvl6pPr>
            <a:lvl7pPr marL="121898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itchFamily="34" charset="0"/>
              </a:defRPr>
            </a:lvl7pPr>
            <a:lvl8pPr marL="182848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itchFamily="34" charset="0"/>
              </a:defRPr>
            </a:lvl8pPr>
            <a:lvl9pPr marL="243797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Arial Narrow" pitchFamily="34" charset="0"/>
              </a:defRPr>
            </a:lvl9pPr>
          </a:lstStyle>
          <a:p>
            <a:pPr>
              <a:buClr>
                <a:srgbClr val="62A744"/>
              </a:buClr>
              <a:defRPr/>
            </a:pPr>
            <a:r>
              <a:rPr lang="en-US" altLang="en-US" dirty="0">
                <a:solidFill>
                  <a:srgbClr val="FFFFFF"/>
                </a:solidFill>
              </a:rPr>
              <a:t>THE PROTERRA® BATTERY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7AB57D90-665B-4F6C-B7F7-5CB50C6788DD}"/>
              </a:ext>
            </a:extLst>
          </p:cNvPr>
          <p:cNvSpPr txBox="1">
            <a:spLocks/>
          </p:cNvSpPr>
          <p:nvPr/>
        </p:nvSpPr>
        <p:spPr>
          <a:xfrm>
            <a:off x="533401" y="458001"/>
            <a:ext cx="8522505" cy="450850"/>
          </a:xfrm>
          <a:prstGeom prst="rect">
            <a:avLst/>
          </a:prstGeom>
        </p:spPr>
        <p:txBody>
          <a:bodyPr/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24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defRPr sz="2000" b="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0375" indent="-14446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Tx/>
              <a:buFont typeface="Calibri" pitchFamily="34" charset="0"/>
              <a:buChar char="-"/>
              <a:defRPr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128588" algn="l" defTabSz="912813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Calibri" pitchFamily="34" charset="0"/>
              <a:buChar char="-"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279252" indent="-452887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4pPr>
            <a:lvl5pPr marL="289932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5pPr>
            <a:lvl6pPr marL="350881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6pPr>
            <a:lvl7pPr marL="4118313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7pPr>
            <a:lvl8pPr marL="472780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8pPr>
            <a:lvl9pPr marL="533729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0" indent="0">
              <a:buClr>
                <a:srgbClr val="62A744"/>
              </a:buClr>
              <a:buNone/>
              <a:defRPr/>
            </a:pPr>
            <a:r>
              <a:rPr lang="en-US" kern="0" dirty="0">
                <a:solidFill>
                  <a:srgbClr val="FFFFFF"/>
                </a:solidFill>
              </a:rPr>
              <a:t>SMART. SAFE. EFFICIENT. PROVEN.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61A9ED-7CD3-40E9-9366-1ABC87470E64}"/>
              </a:ext>
            </a:extLst>
          </p:cNvPr>
          <p:cNvSpPr txBox="1"/>
          <p:nvPr/>
        </p:nvSpPr>
        <p:spPr>
          <a:xfrm>
            <a:off x="907874" y="1373349"/>
            <a:ext cx="1128095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 smtId="4294967295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8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9A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Proterra battery packs </a:t>
            </a:r>
            <a:r>
              <a:rPr lang="en-US" sz="1800" b="1" dirty="0">
                <a:solidFill>
                  <a:srgbClr val="109A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designed specifically for safe operation in heavy-duty transportation.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9A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9A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32351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CFAE34D3-6C8A-4B12-BBEC-5A630523E89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xmlns="" id="{CFAE34D3-6C8A-4B12-BBEC-5A630523E8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704BCEE8-4E78-475E-AA85-9434EA70C07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08496" y="2131492"/>
            <a:ext cx="5588674" cy="39549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 smtId="4294967295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8pPr>
          </a:lstStyle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ts val="600"/>
              </a:spcAft>
              <a:buClr>
                <a:srgbClr val="62A744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Tests performed to account for </a:t>
            </a:r>
            <a:r>
              <a:rPr lang="en-US" sz="1800" b="1" dirty="0">
                <a:solidFill>
                  <a:srgbClr val="4F5758"/>
                </a:solidFill>
                <a:latin typeface="Arial" panose="020B0604020202020204" pitchFamily="34" charset="0"/>
              </a:rPr>
              <a:t>possible incidents such as: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09A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Vehicle crash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4F57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debris striking the battery pack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4F57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manhole cover explosion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Defective or failed cell within pack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4F57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Overcharge of high voltage system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Coolant flood internal to battery pack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4F57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fire external to the vehicle (collision with a combustion engine vehicle)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F57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9A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D70AE573-334E-4515-90B4-F8DD3F7E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85" y="89620"/>
            <a:ext cx="8434293" cy="450686"/>
          </a:xfrm>
        </p:spPr>
        <p:txBody>
          <a:bodyPr/>
          <a:lstStyle/>
          <a:p>
            <a:r>
              <a:rPr lang="en-US" dirty="0"/>
              <a:t>EXTENSIVE BATTERY TESTING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29DB1395-5759-4072-8E9E-287ACAF63F31}"/>
              </a:ext>
            </a:extLst>
          </p:cNvPr>
          <p:cNvSpPr txBox="1">
            <a:spLocks/>
          </p:cNvSpPr>
          <p:nvPr/>
        </p:nvSpPr>
        <p:spPr>
          <a:xfrm>
            <a:off x="535997" y="462182"/>
            <a:ext cx="8434293" cy="450850"/>
          </a:xfrm>
          <a:prstGeom prst="rect">
            <a:avLst/>
          </a:prstGeom>
        </p:spPr>
        <p:txBody>
          <a:bodyPr/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24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sz="2000" b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60375" indent="-14446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itchFamily="34" charset="0"/>
              <a:buChar char="-"/>
              <a:defRPr sz="18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684213" indent="-128588" algn="l" defTabSz="912813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Calibri" pitchFamily="34" charset="0"/>
              <a:buChar char="-"/>
              <a:defRPr sz="1600" b="0">
                <a:solidFill>
                  <a:schemeClr val="tx1"/>
                </a:solidFill>
                <a:latin typeface="Arial"/>
                <a:cs typeface="Arial"/>
              </a:defRPr>
            </a:lvl3pPr>
            <a:lvl4pPr marL="2279252" indent="-452887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89932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5pPr>
            <a:lvl6pPr marL="350881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6pPr>
            <a:lvl7pPr marL="4118313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7pPr>
            <a:lvl8pPr marL="4727806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8pPr>
            <a:lvl9pPr marL="5337299" indent="-46135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Char char="–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kern="0" dirty="0">
                <a:solidFill>
                  <a:schemeClr val="bg1"/>
                </a:solidFill>
              </a:rPr>
              <a:t>TO HIGHEST SAFETY STANDARDS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xmlns="" id="{B1CD1743-3B59-43EF-B047-3588DC3040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9" y="2182270"/>
            <a:ext cx="5646127" cy="3727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E06C90-D318-4BD2-997D-BD96F617BBE9}"/>
              </a:ext>
            </a:extLst>
          </p:cNvPr>
          <p:cNvSpPr txBox="1"/>
          <p:nvPr/>
        </p:nvSpPr>
        <p:spPr>
          <a:xfrm>
            <a:off x="648436" y="1366418"/>
            <a:ext cx="11280951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 smtId="4294967295"/>
            </a:defPPr>
            <a:lvl1pPr marL="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0949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18987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828480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437973" algn="ctr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100" kern="1200" smtId="4294967295">
                <a:solidFill>
                  <a:srgbClr val="333333"/>
                </a:solidFill>
                <a:latin typeface="Arial Narrow" pitchFamily="34" charset="0"/>
                <a:ea typeface="+mn-ea"/>
                <a:cs typeface="+mn-cs"/>
              </a:defRPr>
            </a:lvl8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9A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Proterra battery packs </a:t>
            </a:r>
            <a:r>
              <a:rPr lang="en-US" sz="1800" b="1" dirty="0">
                <a:solidFill>
                  <a:srgbClr val="109A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undergone extensive testing to meet the highest safety standards.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09AD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Pct val="90000"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9A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2A744"/>
              </a:buClr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9A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12068"/>
      </p:ext>
    </p:ext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1.17"/>
  <p:tag name="AS_TITLE" val="Aspose.Slides for .NET 4.0"/>
  <p:tag name="AS_VERSION" val="1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8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9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7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8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5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9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7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8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9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0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3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5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4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3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4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5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9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0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4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2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4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7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8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9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5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5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7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8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9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3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4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5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7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8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9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9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4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5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7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8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9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0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4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5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0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7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8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9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8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9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0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9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3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4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8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3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4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5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2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3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4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3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4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5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6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9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2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3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5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0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1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7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8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5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5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7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8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9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6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LgEEV3ZRZO57wWeVmvMcw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GZg5q3SPiVyW47qfHP_w"/>
  <p:tag name="VERSION" val="2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9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8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0"/>
  <p:tag name="THINKCELLSHAPEDONOTDELETE" val="thinkcellActiveDocDoNotDelet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1"/>
  <p:tag name="THINKCELLSHAPEDONOTDELETE" val="tFzx3C8GeSDWCj6b3qcA5hA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2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3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7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5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6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7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8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9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0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1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2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3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8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5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6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5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6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7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Xm2h2XR4qjuRZCnPvhXQ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Tx_3C4PTv._XGxchj4AvA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9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8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0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5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6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9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7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6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8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8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8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1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8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4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5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9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0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2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3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4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5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8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0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4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5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6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2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3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4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6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7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2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3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2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3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7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9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0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4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5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6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7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8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9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0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1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3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5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6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8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9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0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7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4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5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6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8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9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0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1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2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9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3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7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0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5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6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7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8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9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0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1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3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5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8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5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Subtitle">
  <a:themeElements>
    <a:clrScheme name="Color Palette_Proterra 1">
      <a:dk1>
        <a:srgbClr val="4F5758"/>
      </a:dk1>
      <a:lt1>
        <a:srgbClr val="FFFFFF"/>
      </a:lt1>
      <a:dk2>
        <a:srgbClr val="62A744"/>
      </a:dk2>
      <a:lt2>
        <a:srgbClr val="B3B3B3"/>
      </a:lt2>
      <a:accent1>
        <a:srgbClr val="109AD6"/>
      </a:accent1>
      <a:accent2>
        <a:srgbClr val="62A745"/>
      </a:accent2>
      <a:accent3>
        <a:srgbClr val="4F5758"/>
      </a:accent3>
      <a:accent4>
        <a:srgbClr val="F9A11B"/>
      </a:accent4>
      <a:accent5>
        <a:srgbClr val="1E51A4"/>
      </a:accent5>
      <a:accent6>
        <a:srgbClr val="724C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31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109538" marR="0" indent="-109538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 typeface="Arial" charset="0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 Narrow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 wrap="none" tIns="45720" bIns="45720" rtlCol="0" anchor="t" anchorCtr="0">
        <a:spAutoFit/>
      </a:bodyPr>
      <a:lstStyle>
        <a:defPPr algn="l">
          <a:lnSpc>
            <a:spcPct val="95000"/>
          </a:lnSpc>
          <a:spcBef>
            <a:spcPts val="0"/>
          </a:spcBef>
          <a:defRPr sz="1800" dirty="0" err="1" smtClean="0">
            <a:solidFill>
              <a:srgbClr val="4F5758"/>
            </a:solidFill>
            <a:latin typeface="Arial"/>
            <a:cs typeface="Arial"/>
          </a:defRPr>
        </a:defPPr>
      </a:lstStyle>
    </a:txDef>
  </a:objectDefaults>
  <a:extraClrSchemeLst>
    <a:extraClrScheme>
      <a:clrScheme name="Template-Guidewire-Presentation_whitebkgrnd_10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Guidewire-Presentation_whitebkgrnd_10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8">
        <a:dk1>
          <a:srgbClr val="333333"/>
        </a:dk1>
        <a:lt1>
          <a:srgbClr val="FFFFFF"/>
        </a:lt1>
        <a:dk2>
          <a:srgbClr val="7E7C3C"/>
        </a:dk2>
        <a:lt2>
          <a:srgbClr val="8F8F5C"/>
        </a:lt2>
        <a:accent1>
          <a:srgbClr val="003399"/>
        </a:accent1>
        <a:accent2>
          <a:srgbClr val="FF9933"/>
        </a:accent2>
        <a:accent3>
          <a:srgbClr val="FFFFFF"/>
        </a:accent3>
        <a:accent4>
          <a:srgbClr val="2A2A2A"/>
        </a:accent4>
        <a:accent5>
          <a:srgbClr val="AAADCA"/>
        </a:accent5>
        <a:accent6>
          <a:srgbClr val="E78A2D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9">
        <a:dk1>
          <a:srgbClr val="333333"/>
        </a:dk1>
        <a:lt1>
          <a:srgbClr val="FFFFFF"/>
        </a:lt1>
        <a:dk2>
          <a:srgbClr val="0046AD"/>
        </a:dk2>
        <a:lt2>
          <a:srgbClr val="8F8F5C"/>
        </a:lt2>
        <a:accent1>
          <a:srgbClr val="0046AD"/>
        </a:accent1>
        <a:accent2>
          <a:srgbClr val="7E7C3C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727035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0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1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2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3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4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9BAFCF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8C9EBB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5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BAB600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A8A500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6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A6A314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969311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oterra Corporate PowerPoint Template">
  <a:themeElements>
    <a:clrScheme name="Color Palette_Proterra 1">
      <a:dk1>
        <a:srgbClr val="4F5758"/>
      </a:dk1>
      <a:lt1>
        <a:srgbClr val="FFFFFF"/>
      </a:lt1>
      <a:dk2>
        <a:srgbClr val="62A744"/>
      </a:dk2>
      <a:lt2>
        <a:srgbClr val="B3B3B3"/>
      </a:lt2>
      <a:accent1>
        <a:srgbClr val="109AD6"/>
      </a:accent1>
      <a:accent2>
        <a:srgbClr val="62A745"/>
      </a:accent2>
      <a:accent3>
        <a:srgbClr val="4F5758"/>
      </a:accent3>
      <a:accent4>
        <a:srgbClr val="F9A11B"/>
      </a:accent4>
      <a:accent5>
        <a:srgbClr val="1E51A4"/>
      </a:accent5>
      <a:accent6>
        <a:srgbClr val="724C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31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109538" marR="0" indent="-109538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 typeface="Arial" charset="0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 Narrow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 wrap="none" tIns="45720" bIns="45720" rtlCol="0" anchor="t" anchorCtr="0">
        <a:spAutoFit/>
      </a:bodyPr>
      <a:lstStyle>
        <a:defPPr algn="l">
          <a:lnSpc>
            <a:spcPct val="95000"/>
          </a:lnSpc>
          <a:spcBef>
            <a:spcPts val="0"/>
          </a:spcBef>
          <a:defRPr sz="1800" dirty="0" err="1" smtClean="0">
            <a:solidFill>
              <a:srgbClr val="4F5758"/>
            </a:solidFill>
            <a:latin typeface="Arial"/>
            <a:cs typeface="Arial"/>
          </a:defRPr>
        </a:defPPr>
      </a:lstStyle>
    </a:txDef>
  </a:objectDefaults>
  <a:extraClrSchemeLst>
    <a:extraClrScheme>
      <a:clrScheme name="Template-Guidewire-Presentation_whitebkgrnd_10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Guidewire-Presentation_whitebkgrnd_10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8">
        <a:dk1>
          <a:srgbClr val="333333"/>
        </a:dk1>
        <a:lt1>
          <a:srgbClr val="FFFFFF"/>
        </a:lt1>
        <a:dk2>
          <a:srgbClr val="7E7C3C"/>
        </a:dk2>
        <a:lt2>
          <a:srgbClr val="8F8F5C"/>
        </a:lt2>
        <a:accent1>
          <a:srgbClr val="003399"/>
        </a:accent1>
        <a:accent2>
          <a:srgbClr val="FF9933"/>
        </a:accent2>
        <a:accent3>
          <a:srgbClr val="FFFFFF"/>
        </a:accent3>
        <a:accent4>
          <a:srgbClr val="2A2A2A"/>
        </a:accent4>
        <a:accent5>
          <a:srgbClr val="AAADCA"/>
        </a:accent5>
        <a:accent6>
          <a:srgbClr val="E78A2D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9">
        <a:dk1>
          <a:srgbClr val="333333"/>
        </a:dk1>
        <a:lt1>
          <a:srgbClr val="FFFFFF"/>
        </a:lt1>
        <a:dk2>
          <a:srgbClr val="0046AD"/>
        </a:dk2>
        <a:lt2>
          <a:srgbClr val="8F8F5C"/>
        </a:lt2>
        <a:accent1>
          <a:srgbClr val="0046AD"/>
        </a:accent1>
        <a:accent2>
          <a:srgbClr val="7E7C3C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727035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0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1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2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3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4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9BAFCF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8C9EBB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5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BAB600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A8A500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6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A6A314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969311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oterra Corporate PowerPoint Template">
  <a:themeElements>
    <a:clrScheme name="Color Palette_Proterra 1">
      <a:dk1>
        <a:srgbClr val="4F5758"/>
      </a:dk1>
      <a:lt1>
        <a:srgbClr val="FFFFFF"/>
      </a:lt1>
      <a:dk2>
        <a:srgbClr val="62A744"/>
      </a:dk2>
      <a:lt2>
        <a:srgbClr val="B3B3B3"/>
      </a:lt2>
      <a:accent1>
        <a:srgbClr val="109AD6"/>
      </a:accent1>
      <a:accent2>
        <a:srgbClr val="62A745"/>
      </a:accent2>
      <a:accent3>
        <a:srgbClr val="4F5758"/>
      </a:accent3>
      <a:accent4>
        <a:srgbClr val="F9A11B"/>
      </a:accent4>
      <a:accent5>
        <a:srgbClr val="1E51A4"/>
      </a:accent5>
      <a:accent6>
        <a:srgbClr val="724C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31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109538" marR="0" indent="-109538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 typeface="Arial" charset="0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 Narrow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 wrap="none" tIns="45720" bIns="45720" rtlCol="0" anchor="t" anchorCtr="0">
        <a:spAutoFit/>
      </a:bodyPr>
      <a:lstStyle>
        <a:defPPr algn="l">
          <a:lnSpc>
            <a:spcPct val="95000"/>
          </a:lnSpc>
          <a:spcBef>
            <a:spcPts val="0"/>
          </a:spcBef>
          <a:defRPr sz="1800" dirty="0" err="1" smtClean="0">
            <a:solidFill>
              <a:srgbClr val="4F5758"/>
            </a:solidFill>
            <a:latin typeface="Arial"/>
            <a:cs typeface="Arial"/>
          </a:defRPr>
        </a:defPPr>
      </a:lstStyle>
    </a:txDef>
  </a:objectDefaults>
  <a:extraClrSchemeLst>
    <a:extraClrScheme>
      <a:clrScheme name="Template-Guidewire-Presentation_whitebkgrnd_10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Guidewire-Presentation_whitebkgrnd_10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8">
        <a:dk1>
          <a:srgbClr val="333333"/>
        </a:dk1>
        <a:lt1>
          <a:srgbClr val="FFFFFF"/>
        </a:lt1>
        <a:dk2>
          <a:srgbClr val="7E7C3C"/>
        </a:dk2>
        <a:lt2>
          <a:srgbClr val="8F8F5C"/>
        </a:lt2>
        <a:accent1>
          <a:srgbClr val="003399"/>
        </a:accent1>
        <a:accent2>
          <a:srgbClr val="FF9933"/>
        </a:accent2>
        <a:accent3>
          <a:srgbClr val="FFFFFF"/>
        </a:accent3>
        <a:accent4>
          <a:srgbClr val="2A2A2A"/>
        </a:accent4>
        <a:accent5>
          <a:srgbClr val="AAADCA"/>
        </a:accent5>
        <a:accent6>
          <a:srgbClr val="E78A2D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9">
        <a:dk1>
          <a:srgbClr val="333333"/>
        </a:dk1>
        <a:lt1>
          <a:srgbClr val="FFFFFF"/>
        </a:lt1>
        <a:dk2>
          <a:srgbClr val="0046AD"/>
        </a:dk2>
        <a:lt2>
          <a:srgbClr val="8F8F5C"/>
        </a:lt2>
        <a:accent1>
          <a:srgbClr val="0046AD"/>
        </a:accent1>
        <a:accent2>
          <a:srgbClr val="7E7C3C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727035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0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1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2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3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4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9BAFCF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8C9EBB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5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BAB600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A8A500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6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A6A314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969311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Color Palette_Proterra 1">
      <a:dk1>
        <a:srgbClr val="4F5758"/>
      </a:dk1>
      <a:lt1>
        <a:srgbClr val="FFFFFF"/>
      </a:lt1>
      <a:dk2>
        <a:srgbClr val="62A744"/>
      </a:dk2>
      <a:lt2>
        <a:srgbClr val="B3B3B3"/>
      </a:lt2>
      <a:accent1>
        <a:srgbClr val="109AD6"/>
      </a:accent1>
      <a:accent2>
        <a:srgbClr val="62A745"/>
      </a:accent2>
      <a:accent3>
        <a:srgbClr val="4F5758"/>
      </a:accent3>
      <a:accent4>
        <a:srgbClr val="F9A11B"/>
      </a:accent4>
      <a:accent5>
        <a:srgbClr val="1E51A4"/>
      </a:accent5>
      <a:accent6>
        <a:srgbClr val="724C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31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109538" marR="0" indent="-109538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 typeface="Arial" charset="0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 Narrow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 wrap="none" tIns="45720" bIns="45720" rtlCol="0" anchor="t" anchorCtr="0">
        <a:spAutoFit/>
      </a:bodyPr>
      <a:lstStyle>
        <a:defPPr algn="l">
          <a:lnSpc>
            <a:spcPct val="95000"/>
          </a:lnSpc>
          <a:spcBef>
            <a:spcPts val="0"/>
          </a:spcBef>
          <a:defRPr sz="1800" dirty="0" err="1" smtClean="0">
            <a:solidFill>
              <a:srgbClr val="4F5758"/>
            </a:solidFill>
            <a:latin typeface="Arial"/>
            <a:cs typeface="Arial"/>
          </a:defRPr>
        </a:defPPr>
      </a:lstStyle>
    </a:txDef>
  </a:objectDefaults>
  <a:extraClrSchemeLst>
    <a:extraClrScheme>
      <a:clrScheme name="Template-Guidewire-Presentation_whitebkgrnd_10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Guidewire-Presentation_whitebkgrnd_10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8">
        <a:dk1>
          <a:srgbClr val="333333"/>
        </a:dk1>
        <a:lt1>
          <a:srgbClr val="FFFFFF"/>
        </a:lt1>
        <a:dk2>
          <a:srgbClr val="7E7C3C"/>
        </a:dk2>
        <a:lt2>
          <a:srgbClr val="8F8F5C"/>
        </a:lt2>
        <a:accent1>
          <a:srgbClr val="003399"/>
        </a:accent1>
        <a:accent2>
          <a:srgbClr val="FF9933"/>
        </a:accent2>
        <a:accent3>
          <a:srgbClr val="FFFFFF"/>
        </a:accent3>
        <a:accent4>
          <a:srgbClr val="2A2A2A"/>
        </a:accent4>
        <a:accent5>
          <a:srgbClr val="AAADCA"/>
        </a:accent5>
        <a:accent6>
          <a:srgbClr val="E78A2D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9">
        <a:dk1>
          <a:srgbClr val="333333"/>
        </a:dk1>
        <a:lt1>
          <a:srgbClr val="FFFFFF"/>
        </a:lt1>
        <a:dk2>
          <a:srgbClr val="0046AD"/>
        </a:dk2>
        <a:lt2>
          <a:srgbClr val="8F8F5C"/>
        </a:lt2>
        <a:accent1>
          <a:srgbClr val="0046AD"/>
        </a:accent1>
        <a:accent2>
          <a:srgbClr val="7E7C3C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727035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0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1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2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3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4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9BAFCF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8C9EBB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5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BAB600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A8A500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6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A6A314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969311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oterra Corporate PowerPoint Template">
  <a:themeElements>
    <a:clrScheme name="Color Palette_Proterra 1">
      <a:dk1>
        <a:srgbClr val="4F5758"/>
      </a:dk1>
      <a:lt1>
        <a:srgbClr val="FFFFFF"/>
      </a:lt1>
      <a:dk2>
        <a:srgbClr val="62A744"/>
      </a:dk2>
      <a:lt2>
        <a:srgbClr val="B3B3B3"/>
      </a:lt2>
      <a:accent1>
        <a:srgbClr val="109AD6"/>
      </a:accent1>
      <a:accent2>
        <a:srgbClr val="62A745"/>
      </a:accent2>
      <a:accent3>
        <a:srgbClr val="4F5758"/>
      </a:accent3>
      <a:accent4>
        <a:srgbClr val="F9A11B"/>
      </a:accent4>
      <a:accent5>
        <a:srgbClr val="1E51A4"/>
      </a:accent5>
      <a:accent6>
        <a:srgbClr val="724C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31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109538" marR="0" indent="-109538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 typeface="Arial" charset="0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 Narrow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 wrap="none" tIns="45720" bIns="45720" rtlCol="0" anchor="t" anchorCtr="0">
        <a:spAutoFit/>
      </a:bodyPr>
      <a:lstStyle>
        <a:defPPr algn="l">
          <a:lnSpc>
            <a:spcPct val="95000"/>
          </a:lnSpc>
          <a:spcBef>
            <a:spcPts val="0"/>
          </a:spcBef>
          <a:defRPr sz="1800" dirty="0" err="1" smtClean="0">
            <a:solidFill>
              <a:srgbClr val="4F5758"/>
            </a:solidFill>
            <a:latin typeface="Arial"/>
            <a:cs typeface="Arial"/>
          </a:defRPr>
        </a:defPPr>
      </a:lstStyle>
    </a:txDef>
  </a:objectDefaults>
  <a:extraClrSchemeLst>
    <a:extraClrScheme>
      <a:clrScheme name="Template-Guidewire-Presentation_whitebkgrnd_10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Guidewire-Presentation_whitebkgrnd_10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8">
        <a:dk1>
          <a:srgbClr val="333333"/>
        </a:dk1>
        <a:lt1>
          <a:srgbClr val="FFFFFF"/>
        </a:lt1>
        <a:dk2>
          <a:srgbClr val="7E7C3C"/>
        </a:dk2>
        <a:lt2>
          <a:srgbClr val="8F8F5C"/>
        </a:lt2>
        <a:accent1>
          <a:srgbClr val="003399"/>
        </a:accent1>
        <a:accent2>
          <a:srgbClr val="FF9933"/>
        </a:accent2>
        <a:accent3>
          <a:srgbClr val="FFFFFF"/>
        </a:accent3>
        <a:accent4>
          <a:srgbClr val="2A2A2A"/>
        </a:accent4>
        <a:accent5>
          <a:srgbClr val="AAADCA"/>
        </a:accent5>
        <a:accent6>
          <a:srgbClr val="E78A2D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9">
        <a:dk1>
          <a:srgbClr val="333333"/>
        </a:dk1>
        <a:lt1>
          <a:srgbClr val="FFFFFF"/>
        </a:lt1>
        <a:dk2>
          <a:srgbClr val="0046AD"/>
        </a:dk2>
        <a:lt2>
          <a:srgbClr val="8F8F5C"/>
        </a:lt2>
        <a:accent1>
          <a:srgbClr val="0046AD"/>
        </a:accent1>
        <a:accent2>
          <a:srgbClr val="7E7C3C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727035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0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1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2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3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4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9BAFCF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8C9EBB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5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BAB600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A8A500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6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A6A314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969311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roterra Corporate PowerPoint Template">
  <a:themeElements>
    <a:clrScheme name="Color Palette_Proterra 1">
      <a:dk1>
        <a:srgbClr val="4F5758"/>
      </a:dk1>
      <a:lt1>
        <a:srgbClr val="FFFFFF"/>
      </a:lt1>
      <a:dk2>
        <a:srgbClr val="62A744"/>
      </a:dk2>
      <a:lt2>
        <a:srgbClr val="B3B3B3"/>
      </a:lt2>
      <a:accent1>
        <a:srgbClr val="109AD6"/>
      </a:accent1>
      <a:accent2>
        <a:srgbClr val="62A745"/>
      </a:accent2>
      <a:accent3>
        <a:srgbClr val="4F5758"/>
      </a:accent3>
      <a:accent4>
        <a:srgbClr val="F9A11B"/>
      </a:accent4>
      <a:accent5>
        <a:srgbClr val="1E51A4"/>
      </a:accent5>
      <a:accent6>
        <a:srgbClr val="724C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31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109538" marR="0" indent="-109538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 typeface="Arial" charset="0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 Narrow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 wrap="none" tIns="45720" bIns="45720" rtlCol="0" anchor="t" anchorCtr="0">
        <a:spAutoFit/>
      </a:bodyPr>
      <a:lstStyle>
        <a:defPPr algn="l">
          <a:lnSpc>
            <a:spcPct val="95000"/>
          </a:lnSpc>
          <a:spcBef>
            <a:spcPts val="0"/>
          </a:spcBef>
          <a:defRPr sz="1800" dirty="0" err="1" smtClean="0">
            <a:solidFill>
              <a:srgbClr val="4F5758"/>
            </a:solidFill>
            <a:latin typeface="Arial"/>
            <a:cs typeface="Arial"/>
          </a:defRPr>
        </a:defPPr>
      </a:lstStyle>
    </a:txDef>
  </a:objectDefaults>
  <a:extraClrSchemeLst>
    <a:extraClrScheme>
      <a:clrScheme name="Template-Guidewire-Presentation_whitebkgrnd_10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Guidewire-Presentation_whitebkgrnd_10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8">
        <a:dk1>
          <a:srgbClr val="333333"/>
        </a:dk1>
        <a:lt1>
          <a:srgbClr val="FFFFFF"/>
        </a:lt1>
        <a:dk2>
          <a:srgbClr val="7E7C3C"/>
        </a:dk2>
        <a:lt2>
          <a:srgbClr val="8F8F5C"/>
        </a:lt2>
        <a:accent1>
          <a:srgbClr val="003399"/>
        </a:accent1>
        <a:accent2>
          <a:srgbClr val="FF9933"/>
        </a:accent2>
        <a:accent3>
          <a:srgbClr val="FFFFFF"/>
        </a:accent3>
        <a:accent4>
          <a:srgbClr val="2A2A2A"/>
        </a:accent4>
        <a:accent5>
          <a:srgbClr val="AAADCA"/>
        </a:accent5>
        <a:accent6>
          <a:srgbClr val="E78A2D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9">
        <a:dk1>
          <a:srgbClr val="333333"/>
        </a:dk1>
        <a:lt1>
          <a:srgbClr val="FFFFFF"/>
        </a:lt1>
        <a:dk2>
          <a:srgbClr val="0046AD"/>
        </a:dk2>
        <a:lt2>
          <a:srgbClr val="8F8F5C"/>
        </a:lt2>
        <a:accent1>
          <a:srgbClr val="0046AD"/>
        </a:accent1>
        <a:accent2>
          <a:srgbClr val="7E7C3C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727035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0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1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2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3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4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9BAFCF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8C9EBB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5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BAB600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A8A500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6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A6A314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969311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TITLE ONLY, No Subtitle">
  <a:themeElements>
    <a:clrScheme name="Color Palette_Proterra 1">
      <a:dk1>
        <a:srgbClr val="4F5758"/>
      </a:dk1>
      <a:lt1>
        <a:srgbClr val="FFFFFF"/>
      </a:lt1>
      <a:dk2>
        <a:srgbClr val="62A744"/>
      </a:dk2>
      <a:lt2>
        <a:srgbClr val="B3B3B3"/>
      </a:lt2>
      <a:accent1>
        <a:srgbClr val="109AD6"/>
      </a:accent1>
      <a:accent2>
        <a:srgbClr val="62A745"/>
      </a:accent2>
      <a:accent3>
        <a:srgbClr val="4F5758"/>
      </a:accent3>
      <a:accent4>
        <a:srgbClr val="F9A11B"/>
      </a:accent4>
      <a:accent5>
        <a:srgbClr val="1E51A4"/>
      </a:accent5>
      <a:accent6>
        <a:srgbClr val="724C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31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109538" marR="0" indent="-109538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 typeface="Arial" charset="0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 Narrow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 wrap="none" tIns="45720" bIns="45720" rtlCol="0" anchor="t" anchorCtr="0">
        <a:spAutoFit/>
      </a:bodyPr>
      <a:lstStyle>
        <a:defPPr algn="l">
          <a:lnSpc>
            <a:spcPct val="95000"/>
          </a:lnSpc>
          <a:spcBef>
            <a:spcPts val="0"/>
          </a:spcBef>
          <a:defRPr sz="1800" dirty="0" err="1" smtClean="0">
            <a:solidFill>
              <a:srgbClr val="4F5758"/>
            </a:solidFill>
            <a:latin typeface="Arial"/>
            <a:cs typeface="Arial"/>
          </a:defRPr>
        </a:defPPr>
      </a:lstStyle>
    </a:txDef>
  </a:objectDefaults>
  <a:extraClrSchemeLst>
    <a:extraClrScheme>
      <a:clrScheme name="Template-Guidewire-Presentation_whitebkgrnd_10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Guidewire-Presentation_whitebkgrnd_10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8">
        <a:dk1>
          <a:srgbClr val="333333"/>
        </a:dk1>
        <a:lt1>
          <a:srgbClr val="FFFFFF"/>
        </a:lt1>
        <a:dk2>
          <a:srgbClr val="7E7C3C"/>
        </a:dk2>
        <a:lt2>
          <a:srgbClr val="8F8F5C"/>
        </a:lt2>
        <a:accent1>
          <a:srgbClr val="003399"/>
        </a:accent1>
        <a:accent2>
          <a:srgbClr val="FF9933"/>
        </a:accent2>
        <a:accent3>
          <a:srgbClr val="FFFFFF"/>
        </a:accent3>
        <a:accent4>
          <a:srgbClr val="2A2A2A"/>
        </a:accent4>
        <a:accent5>
          <a:srgbClr val="AAADCA"/>
        </a:accent5>
        <a:accent6>
          <a:srgbClr val="E78A2D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9">
        <a:dk1>
          <a:srgbClr val="333333"/>
        </a:dk1>
        <a:lt1>
          <a:srgbClr val="FFFFFF"/>
        </a:lt1>
        <a:dk2>
          <a:srgbClr val="0046AD"/>
        </a:dk2>
        <a:lt2>
          <a:srgbClr val="8F8F5C"/>
        </a:lt2>
        <a:accent1>
          <a:srgbClr val="0046AD"/>
        </a:accent1>
        <a:accent2>
          <a:srgbClr val="7E7C3C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727035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0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1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2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3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4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9BAFCF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8C9EBB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5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BAB600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A8A500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6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A6A314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969311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oterra Corporate PowerPoint Template_MASTER FILE_022017" id="{1A51ACC1-0877-48BF-B06D-5EE9F4B7A498}" vid="{F8EB961B-4C18-4604-A980-F0382BF1F4D8}"/>
    </a:ext>
  </a:extLst>
</a:theme>
</file>

<file path=ppt/theme/theme9.xml><?xml version="1.0" encoding="utf-8"?>
<a:theme xmlns:a="http://schemas.openxmlformats.org/drawingml/2006/main" name="4_TITLE &amp; Subtitle">
  <a:themeElements>
    <a:clrScheme name="Color Palette_Proterra 1">
      <a:dk1>
        <a:srgbClr val="4F5758"/>
      </a:dk1>
      <a:lt1>
        <a:srgbClr val="FFFFFF"/>
      </a:lt1>
      <a:dk2>
        <a:srgbClr val="62A744"/>
      </a:dk2>
      <a:lt2>
        <a:srgbClr val="B3B3B3"/>
      </a:lt2>
      <a:accent1>
        <a:srgbClr val="109AD6"/>
      </a:accent1>
      <a:accent2>
        <a:srgbClr val="62A745"/>
      </a:accent2>
      <a:accent3>
        <a:srgbClr val="4F5758"/>
      </a:accent3>
      <a:accent4>
        <a:srgbClr val="F9A11B"/>
      </a:accent4>
      <a:accent5>
        <a:srgbClr val="1E51A4"/>
      </a:accent5>
      <a:accent6>
        <a:srgbClr val="724C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31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109538" marR="0" indent="-109538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 typeface="Arial" charset="0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 Narrow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 wrap="none" tIns="45720" bIns="45720" rtlCol="0" anchor="t" anchorCtr="0">
        <a:spAutoFit/>
      </a:bodyPr>
      <a:lstStyle>
        <a:defPPr algn="l">
          <a:lnSpc>
            <a:spcPct val="95000"/>
          </a:lnSpc>
          <a:spcBef>
            <a:spcPts val="0"/>
          </a:spcBef>
          <a:defRPr sz="1800" dirty="0" err="1" smtClean="0">
            <a:solidFill>
              <a:srgbClr val="4F5758"/>
            </a:solidFill>
            <a:latin typeface="Arial"/>
            <a:cs typeface="Arial"/>
          </a:defRPr>
        </a:defPPr>
      </a:lstStyle>
    </a:txDef>
  </a:objectDefaults>
  <a:extraClrSchemeLst>
    <a:extraClrScheme>
      <a:clrScheme name="Template-Guidewire-Presentation_whitebkgrnd_10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Guidewire-Presentation_whitebkgrnd_10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8">
        <a:dk1>
          <a:srgbClr val="333333"/>
        </a:dk1>
        <a:lt1>
          <a:srgbClr val="FFFFFF"/>
        </a:lt1>
        <a:dk2>
          <a:srgbClr val="7E7C3C"/>
        </a:dk2>
        <a:lt2>
          <a:srgbClr val="8F8F5C"/>
        </a:lt2>
        <a:accent1>
          <a:srgbClr val="003399"/>
        </a:accent1>
        <a:accent2>
          <a:srgbClr val="FF9933"/>
        </a:accent2>
        <a:accent3>
          <a:srgbClr val="FFFFFF"/>
        </a:accent3>
        <a:accent4>
          <a:srgbClr val="2A2A2A"/>
        </a:accent4>
        <a:accent5>
          <a:srgbClr val="AAADCA"/>
        </a:accent5>
        <a:accent6>
          <a:srgbClr val="E78A2D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9">
        <a:dk1>
          <a:srgbClr val="333333"/>
        </a:dk1>
        <a:lt1>
          <a:srgbClr val="FFFFFF"/>
        </a:lt1>
        <a:dk2>
          <a:srgbClr val="0046AD"/>
        </a:dk2>
        <a:lt2>
          <a:srgbClr val="8F8F5C"/>
        </a:lt2>
        <a:accent1>
          <a:srgbClr val="0046AD"/>
        </a:accent1>
        <a:accent2>
          <a:srgbClr val="7E7C3C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727035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0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1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2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0C0C0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3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9BAFCF"/>
        </a:accent1>
        <a:accent2>
          <a:srgbClr val="0046AD"/>
        </a:accent2>
        <a:accent3>
          <a:srgbClr val="FFFFFF"/>
        </a:accent3>
        <a:accent4>
          <a:srgbClr val="2A2A2A"/>
        </a:accent4>
        <a:accent5>
          <a:srgbClr val="CBD4E4"/>
        </a:accent5>
        <a:accent6>
          <a:srgbClr val="003F9C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4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9BAFCF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8C9EBB"/>
        </a:accent6>
        <a:hlink>
          <a:srgbClr val="CFCD9B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5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BAB600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A8A500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Guidewire-Presentation_whitebkgrnd_1008 16">
        <a:dk1>
          <a:srgbClr val="333333"/>
        </a:dk1>
        <a:lt1>
          <a:srgbClr val="FFFFFF"/>
        </a:lt1>
        <a:dk2>
          <a:srgbClr val="7E7C3C"/>
        </a:dk2>
        <a:lt2>
          <a:srgbClr val="808080"/>
        </a:lt2>
        <a:accent1>
          <a:srgbClr val="0046AD"/>
        </a:accent1>
        <a:accent2>
          <a:srgbClr val="A6A314"/>
        </a:accent2>
        <a:accent3>
          <a:srgbClr val="FFFFFF"/>
        </a:accent3>
        <a:accent4>
          <a:srgbClr val="2A2A2A"/>
        </a:accent4>
        <a:accent5>
          <a:srgbClr val="AAB0D3"/>
        </a:accent5>
        <a:accent6>
          <a:srgbClr val="969311"/>
        </a:accent6>
        <a:hlink>
          <a:srgbClr val="9BAFCF"/>
        </a:hlink>
        <a:folHlink>
          <a:srgbClr val="D2DB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olor Palette_Proterra 1">
    <a:dk1>
      <a:srgbClr val="4F5758"/>
    </a:dk1>
    <a:lt1>
      <a:srgbClr val="FFFFFF"/>
    </a:lt1>
    <a:dk2>
      <a:srgbClr val="62A744"/>
    </a:dk2>
    <a:lt2>
      <a:srgbClr val="B3B3B3"/>
    </a:lt2>
    <a:accent1>
      <a:srgbClr val="109AD6"/>
    </a:accent1>
    <a:accent2>
      <a:srgbClr val="62A745"/>
    </a:accent2>
    <a:accent3>
      <a:srgbClr val="4F5758"/>
    </a:accent3>
    <a:accent4>
      <a:srgbClr val="F9A11B"/>
    </a:accent4>
    <a:accent5>
      <a:srgbClr val="1E51A4"/>
    </a:accent5>
    <a:accent6>
      <a:srgbClr val="724C9F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Foundry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80000"/>
            </a:schemeClr>
          </a:gs>
          <a:gs pos="62000">
            <a:schemeClr val="phClr">
              <a:tint val="30000"/>
              <a:satMod val="180000"/>
            </a:schemeClr>
          </a:gs>
          <a:gs pos="100000">
            <a:schemeClr val="phClr">
              <a:tint val="22000"/>
              <a:satMod val="18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58000"/>
              <a:satMod val="150000"/>
            </a:schemeClr>
          </a:gs>
          <a:gs pos="72000">
            <a:schemeClr val="phClr">
              <a:tint val="90000"/>
              <a:satMod val="135000"/>
            </a:schemeClr>
          </a:gs>
          <a:gs pos="100000">
            <a:schemeClr val="phClr">
              <a:tint val="8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80000"/>
          </a:schemeClr>
        </a:solidFill>
        <a:prstDash val="solid"/>
      </a:ln>
      <a:ln w="381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13147</TotalTime>
  <Words>2116</Words>
  <Application>Microsoft Office PowerPoint</Application>
  <PresentationFormat>Custom</PresentationFormat>
  <Paragraphs>387</Paragraphs>
  <Slides>21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Office Theme</vt:lpstr>
      <vt:lpstr>TITLE &amp; Subtitle</vt:lpstr>
      <vt:lpstr>Proterra Corporate PowerPoint Template</vt:lpstr>
      <vt:lpstr>Proterra Corporate PowerPoint Template</vt:lpstr>
      <vt:lpstr>TITLE &amp; Subtitle</vt:lpstr>
      <vt:lpstr>Proterra Corporate PowerPoint Template</vt:lpstr>
      <vt:lpstr>Proterra Corporate PowerPoint Template</vt:lpstr>
      <vt:lpstr>1_TITLE ONLY, No Subtitle</vt:lpstr>
      <vt:lpstr>4_TITLE &amp; Subtitle</vt:lpstr>
      <vt:lpstr>think-cell Slide</vt:lpstr>
      <vt:lpstr>PROTERRA CORPORATE OVERVIEW</vt:lpstr>
      <vt:lpstr>HIGH-QUALITY, ADVANCED MANUFACTURING FOR RAPID EV ADOPTION AT SCALE</vt:lpstr>
      <vt:lpstr>THE TRANSIT MARKET IS RAPIDLY SHIFTING TO EV</vt:lpstr>
      <vt:lpstr>Major commitments to 100% EV transit</vt:lpstr>
      <vt:lpstr>OUR CUSTOMERS</vt:lpstr>
      <vt:lpstr>HIGHLY DIFFERENTIATED AND FULLY INTEGRATED  HEAVY DUTY TECHNOLOGY PLATFORM</vt:lpstr>
      <vt:lpstr>Cell &gt; Module &gt; pack &gt; ESS</vt:lpstr>
      <vt:lpstr>PowerPoint Presentation</vt:lpstr>
      <vt:lpstr>EXTENSIVE BATTERY TESTING</vt:lpstr>
      <vt:lpstr>THE PROTERRA CATALYST MODELS</vt:lpstr>
      <vt:lpstr>PowerPoint Presentation</vt:lpstr>
      <vt:lpstr>PROTERRA ENERGY FLEET SOLUTIONS</vt:lpstr>
      <vt:lpstr>SMARTER CHARGING</vt:lpstr>
      <vt:lpstr>MULTI-DISPENSER CHARGING SOLUTION</vt:lpstr>
      <vt:lpstr>INTRODUCING PROTERRA ENERGY FLEET SOLUTIONS</vt:lpstr>
      <vt:lpstr>PROTERRA APEX</vt:lpstr>
      <vt:lpstr>CHARGING AT SCALE</vt:lpstr>
      <vt:lpstr>THE PROTERRA PROCESS OF ENGAGEMENT</vt:lpstr>
      <vt:lpstr>PowerPoint Presentation</vt:lpstr>
      <vt:lpstr> FINANCING YOUR ELECTRIC FLEET</vt:lpstr>
      <vt:lpstr>PROTERRA product overview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Updated Sales Presentation</dc:title>
  <dc:creator>Holly Hanbury-Brown</dc:creator>
  <cp:lastModifiedBy>David</cp:lastModifiedBy>
  <cp:revision>232</cp:revision>
  <cp:lastPrinted>2019-01-11T17:51:40Z</cp:lastPrinted>
  <dcterms:created xsi:type="dcterms:W3CDTF">2019-01-11T17:51:40Z</dcterms:created>
  <dcterms:modified xsi:type="dcterms:W3CDTF">2019-10-04T13:46:11Z</dcterms:modified>
</cp:coreProperties>
</file>