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702" r:id="rId3"/>
  </p:sldMasterIdLst>
  <p:notesMasterIdLst>
    <p:notesMasterId r:id="rId19"/>
  </p:notesMasterIdLst>
  <p:handoutMasterIdLst>
    <p:handoutMasterId r:id="rId20"/>
  </p:handoutMasterIdLst>
  <p:sldIdLst>
    <p:sldId id="257" r:id="rId4"/>
    <p:sldId id="358" r:id="rId5"/>
    <p:sldId id="323" r:id="rId6"/>
    <p:sldId id="324" r:id="rId7"/>
    <p:sldId id="327" r:id="rId8"/>
    <p:sldId id="359" r:id="rId9"/>
    <p:sldId id="269" r:id="rId10"/>
    <p:sldId id="270" r:id="rId11"/>
    <p:sldId id="348" r:id="rId12"/>
    <p:sldId id="329" r:id="rId13"/>
    <p:sldId id="330" r:id="rId14"/>
    <p:sldId id="331" r:id="rId15"/>
    <p:sldId id="332" r:id="rId16"/>
    <p:sldId id="333" r:id="rId17"/>
    <p:sldId id="356" r:id="rId18"/>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4" autoAdjust="0"/>
    <p:restoredTop sz="70621" autoAdjust="0"/>
  </p:normalViewPr>
  <p:slideViewPr>
    <p:cSldViewPr snapToGrid="0">
      <p:cViewPr>
        <p:scale>
          <a:sx n="53" d="100"/>
          <a:sy n="53" d="100"/>
        </p:scale>
        <p:origin x="-468" y="-33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62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0"/>
            <a:ext cx="2972421" cy="465621"/>
          </a:xfrm>
          <a:prstGeom prst="rect">
            <a:avLst/>
          </a:prstGeom>
        </p:spPr>
        <p:txBody>
          <a:bodyPr vert="horz" lIns="91440" tIns="45720" rIns="91440" bIns="45720" rtlCol="0"/>
          <a:lstStyle>
            <a:lvl1pPr algn="r">
              <a:defRPr sz="1200"/>
            </a:lvl1pPr>
          </a:lstStyle>
          <a:p>
            <a:fld id="{DCFD3D3D-87C4-4F45-AFC7-EB3DEE6ED102}" type="datetimeFigureOut">
              <a:rPr lang="en-US" smtClean="0"/>
              <a:t>9/29/2017</a:t>
            </a:fld>
            <a:endParaRPr lang="en-US"/>
          </a:p>
        </p:txBody>
      </p:sp>
      <p:sp>
        <p:nvSpPr>
          <p:cNvPr id="4" name="Footer Placeholder 3"/>
          <p:cNvSpPr>
            <a:spLocks noGrp="1"/>
          </p:cNvSpPr>
          <p:nvPr>
            <p:ph type="ftr" sz="quarter" idx="2"/>
          </p:nvPr>
        </p:nvSpPr>
        <p:spPr>
          <a:xfrm>
            <a:off x="1" y="8829180"/>
            <a:ext cx="2972421" cy="46562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180"/>
            <a:ext cx="2972421" cy="465621"/>
          </a:xfrm>
          <a:prstGeom prst="rect">
            <a:avLst/>
          </a:prstGeom>
        </p:spPr>
        <p:txBody>
          <a:bodyPr vert="horz" lIns="91440" tIns="45720" rIns="91440" bIns="45720" rtlCol="0" anchor="b"/>
          <a:lstStyle>
            <a:lvl1pPr algn="r">
              <a:defRPr sz="1200"/>
            </a:lvl1pPr>
          </a:lstStyle>
          <a:p>
            <a:fld id="{0B1C3413-1D19-4ACC-BFE1-28D74E61AD21}" type="slidenum">
              <a:rPr lang="en-US" smtClean="0"/>
              <a:t>‹#›</a:t>
            </a:fld>
            <a:endParaRPr lang="en-US"/>
          </a:p>
        </p:txBody>
      </p:sp>
    </p:spTree>
    <p:extLst>
      <p:ext uri="{BB962C8B-B14F-4D97-AF65-F5344CB8AC3E}">
        <p14:creationId xmlns:p14="http://schemas.microsoft.com/office/powerpoint/2010/main" val="324585271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84613" y="1"/>
            <a:ext cx="2971800" cy="466434"/>
          </a:xfrm>
          <a:prstGeom prst="rect">
            <a:avLst/>
          </a:prstGeom>
        </p:spPr>
        <p:txBody>
          <a:bodyPr vert="horz" lIns="93177" tIns="46589" rIns="93177" bIns="46589" rtlCol="0"/>
          <a:lstStyle>
            <a:lvl1pPr algn="r">
              <a:defRPr sz="1200"/>
            </a:lvl1pPr>
          </a:lstStyle>
          <a:p>
            <a:fld id="{0E6D8134-AFF5-4745-B7CF-ED8C8F958AA3}" type="datetimeFigureOut">
              <a:rPr lang="en-US" smtClean="0"/>
              <a:pPr/>
              <a:t>9/29/2017</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5800" y="4473893"/>
            <a:ext cx="5486400" cy="3660459"/>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297180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6433"/>
          </a:xfrm>
          <a:prstGeom prst="rect">
            <a:avLst/>
          </a:prstGeom>
        </p:spPr>
        <p:txBody>
          <a:bodyPr vert="horz" lIns="93177" tIns="46589" rIns="93177" bIns="46589" rtlCol="0" anchor="b"/>
          <a:lstStyle>
            <a:lvl1pPr algn="r">
              <a:defRPr sz="1200"/>
            </a:lvl1pPr>
          </a:lstStyle>
          <a:p>
            <a:fld id="{29D89440-A892-4BCC-B029-B272EF866E58}" type="slidenum">
              <a:rPr lang="en-US" smtClean="0"/>
              <a:pPr/>
              <a:t>‹#›</a:t>
            </a:fld>
            <a:endParaRPr lang="en-US"/>
          </a:p>
        </p:txBody>
      </p:sp>
    </p:spTree>
    <p:extLst>
      <p:ext uri="{BB962C8B-B14F-4D97-AF65-F5344CB8AC3E}">
        <p14:creationId xmlns:p14="http://schemas.microsoft.com/office/powerpoint/2010/main" val="41691341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 –</a:t>
            </a:r>
            <a:r>
              <a:rPr lang="en-US" baseline="0" dirty="0" smtClean="0"/>
              <a:t> thank everyone for coming, address partners and Natick and the vendors</a:t>
            </a:r>
            <a:endParaRPr lang="en-US" dirty="0"/>
          </a:p>
        </p:txBody>
      </p:sp>
    </p:spTree>
    <p:extLst>
      <p:ext uri="{BB962C8B-B14F-4D97-AF65-F5344CB8AC3E}">
        <p14:creationId xmlns:p14="http://schemas.microsoft.com/office/powerpoint/2010/main" val="3635341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Premise</a:t>
            </a:r>
            <a:r>
              <a:rPr lang="en-US" baseline="0" dirty="0"/>
              <a:t> – alt fuels are less widely deployed than they should be because 1) upfront costs are too high, 2) fleet managers aren’t yet comfortable with the changes that AFV deployment requires, 3) they need more support from regional leaders</a:t>
            </a:r>
            <a:endParaRPr lang="en-US" dirty="0"/>
          </a:p>
        </p:txBody>
      </p:sp>
    </p:spTree>
    <p:extLst>
      <p:ext uri="{BB962C8B-B14F-4D97-AF65-F5344CB8AC3E}">
        <p14:creationId xmlns:p14="http://schemas.microsoft.com/office/powerpoint/2010/main" val="2182878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7737"/>
          </a:xfrm>
        </p:spPr>
      </p:sp>
      <p:sp>
        <p:nvSpPr>
          <p:cNvPr id="3" name="Notes Placeholder 2"/>
          <p:cNvSpPr>
            <a:spLocks noGrp="1"/>
          </p:cNvSpPr>
          <p:nvPr>
            <p:ph type="body" idx="1"/>
          </p:nvPr>
        </p:nvSpPr>
        <p:spPr/>
        <p:txBody>
          <a:bodyPr/>
          <a:lstStyle/>
          <a:p>
            <a:r>
              <a:rPr lang="en-US" b="1" u="sng" dirty="0">
                <a:latin typeface="Arial" pitchFamily="34" charset="0"/>
                <a:cs typeface="Arial" pitchFamily="34" charset="0"/>
              </a:rPr>
              <a:t>Commonwealth’s central procurement agency:</a:t>
            </a:r>
          </a:p>
          <a:p>
            <a:pPr marL="289865" indent="-289865">
              <a:buFont typeface="Arial" pitchFamily="34" charset="0"/>
              <a:buChar char="•"/>
            </a:pPr>
            <a:r>
              <a:rPr lang="en-US" dirty="0">
                <a:solidFill>
                  <a:srgbClr val="002060"/>
                </a:solidFill>
              </a:rPr>
              <a:t>Establishing Statewide Contracts for goods and services </a:t>
            </a:r>
          </a:p>
          <a:p>
            <a:pPr marL="289865" indent="-289865">
              <a:buFont typeface="Arial" pitchFamily="34" charset="0"/>
              <a:buChar char="•"/>
            </a:pPr>
            <a:r>
              <a:rPr lang="en-US" dirty="0">
                <a:solidFill>
                  <a:srgbClr val="002060"/>
                </a:solidFill>
              </a:rPr>
              <a:t>Supporting the socioeconomic and environmental goals of the Commonwealth</a:t>
            </a:r>
          </a:p>
          <a:p>
            <a:pPr marL="289865" indent="-289865">
              <a:buFont typeface="Arial" pitchFamily="34" charset="0"/>
              <a:buChar char="•"/>
            </a:pPr>
            <a:r>
              <a:rPr lang="en-US" dirty="0">
                <a:solidFill>
                  <a:srgbClr val="002060"/>
                </a:solidFill>
              </a:rPr>
              <a:t>Providing specific programs &amp; services that support the procurement process</a:t>
            </a:r>
          </a:p>
          <a:p>
            <a:pPr marL="289865" indent="-289865">
              <a:buFont typeface="Arial" pitchFamily="34" charset="0"/>
              <a:buChar char="•"/>
            </a:pPr>
            <a:r>
              <a:rPr lang="en-US" dirty="0">
                <a:solidFill>
                  <a:srgbClr val="002060"/>
                </a:solidFill>
              </a:rPr>
              <a:t>Establishing policy and procedures to ensure compliance with all state laws, regulations and executive orders</a:t>
            </a:r>
          </a:p>
          <a:p>
            <a:pPr marL="289865" indent="-289865">
              <a:buFont typeface="Arial" pitchFamily="34" charset="0"/>
              <a:buChar char="•"/>
            </a:pPr>
            <a:endParaRPr lang="en-US" dirty="0">
              <a:solidFill>
                <a:srgbClr val="002060"/>
              </a:solidFill>
            </a:endParaRPr>
          </a:p>
          <a:p>
            <a:r>
              <a:rPr lang="en-US" b="1" u="sng" dirty="0">
                <a:latin typeface="Arial" pitchFamily="34" charset="0"/>
                <a:cs typeface="Arial" pitchFamily="34" charset="0"/>
              </a:rPr>
              <a:t>COMMBUYS:</a:t>
            </a:r>
          </a:p>
          <a:p>
            <a:r>
              <a:rPr lang="en-US" dirty="0">
                <a:latin typeface="Arial" pitchFamily="34" charset="0"/>
                <a:cs typeface="Arial" pitchFamily="34" charset="0"/>
              </a:rPr>
              <a:t>	Commonwealth's e-Procurement System-FREE!</a:t>
            </a:r>
          </a:p>
          <a:p>
            <a:r>
              <a:rPr lang="en-US" dirty="0">
                <a:latin typeface="Arial" pitchFamily="34" charset="0"/>
                <a:cs typeface="Arial" pitchFamily="34" charset="0"/>
              </a:rPr>
              <a:t>	</a:t>
            </a:r>
          </a:p>
          <a:p>
            <a:r>
              <a:rPr lang="en-US" b="1" u="sng" dirty="0">
                <a:latin typeface="Arial" pitchFamily="34" charset="0"/>
                <a:cs typeface="Arial" pitchFamily="34" charset="0"/>
              </a:rPr>
              <a:t>Program and Services</a:t>
            </a:r>
            <a:r>
              <a:rPr lang="en-US" b="1" dirty="0">
                <a:latin typeface="Arial" pitchFamily="34" charset="0"/>
                <a:cs typeface="Arial" pitchFamily="34" charset="0"/>
              </a:rPr>
              <a:t>:  </a:t>
            </a:r>
            <a:r>
              <a:rPr lang="en-US" dirty="0">
                <a:latin typeface="Arial" pitchFamily="34" charset="0"/>
                <a:cs typeface="Arial" pitchFamily="34" charset="0"/>
              </a:rPr>
              <a:t>that support the socioeconomic and environmental goals of the commonwealth, for example</a:t>
            </a:r>
          </a:p>
          <a:p>
            <a:r>
              <a:rPr lang="en-US" dirty="0">
                <a:latin typeface="Arial" pitchFamily="34" charset="0"/>
                <a:cs typeface="Arial" pitchFamily="34" charset="0"/>
              </a:rPr>
              <a:t>	Training and Outreach Services</a:t>
            </a:r>
          </a:p>
          <a:p>
            <a:r>
              <a:rPr lang="en-US" dirty="0">
                <a:latin typeface="Arial" pitchFamily="34" charset="0"/>
                <a:cs typeface="Arial" pitchFamily="34" charset="0"/>
              </a:rPr>
              <a:t>	Supplier Diversity Program	</a:t>
            </a:r>
          </a:p>
          <a:p>
            <a:r>
              <a:rPr lang="en-US" dirty="0">
                <a:latin typeface="Arial" pitchFamily="34" charset="0"/>
                <a:cs typeface="Arial" pitchFamily="34" charset="0"/>
              </a:rPr>
              <a:t>	Environmentally Preferable Product Program 	</a:t>
            </a:r>
          </a:p>
          <a:p>
            <a:r>
              <a:rPr lang="en-US" dirty="0">
                <a:latin typeface="Arial" pitchFamily="34" charset="0"/>
                <a:cs typeface="Arial" pitchFamily="34" charset="0"/>
              </a:rPr>
              <a:t>	Surplus Property Program </a:t>
            </a:r>
          </a:p>
          <a:p>
            <a:r>
              <a:rPr lang="en-US" dirty="0">
                <a:latin typeface="Arial" pitchFamily="34" charset="0"/>
                <a:cs typeface="Arial" pitchFamily="34" charset="0"/>
              </a:rPr>
              <a:t>	Office of Vehicle Management</a:t>
            </a:r>
          </a:p>
          <a:p>
            <a:r>
              <a:rPr lang="en-US" dirty="0">
                <a:latin typeface="Arial" pitchFamily="34" charset="0"/>
                <a:cs typeface="Arial" pitchFamily="34" charset="0"/>
              </a:rPr>
              <a:t>	Commonwealth Print Services</a:t>
            </a:r>
          </a:p>
          <a:p>
            <a:r>
              <a:rPr lang="en-US" dirty="0">
                <a:latin typeface="Arial" pitchFamily="34" charset="0"/>
                <a:cs typeface="Arial" pitchFamily="34" charset="0"/>
              </a:rPr>
              <a:t>		</a:t>
            </a:r>
          </a:p>
          <a:p>
            <a:endParaRPr lang="en-US" dirty="0"/>
          </a:p>
        </p:txBody>
      </p:sp>
    </p:spTree>
    <p:extLst>
      <p:ext uri="{BB962C8B-B14F-4D97-AF65-F5344CB8AC3E}">
        <p14:creationId xmlns:p14="http://schemas.microsoft.com/office/powerpoint/2010/main" val="237303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7737"/>
          </a:xfrm>
        </p:spPr>
      </p:sp>
      <p:sp>
        <p:nvSpPr>
          <p:cNvPr id="3" name="Notes Placeholder 2"/>
          <p:cNvSpPr>
            <a:spLocks noGrp="1"/>
          </p:cNvSpPr>
          <p:nvPr>
            <p:ph type="body" idx="1"/>
          </p:nvPr>
        </p:nvSpPr>
        <p:spPr/>
        <p:txBody>
          <a:bodyPr/>
          <a:lstStyle/>
          <a:p>
            <a:pPr>
              <a:lnSpc>
                <a:spcPct val="90000"/>
              </a:lnSpc>
            </a:pPr>
            <a:r>
              <a:rPr lang="en-US" dirty="0">
                <a:latin typeface="Arial" pitchFamily="34" charset="0"/>
                <a:cs typeface="Arial" pitchFamily="34" charset="0"/>
              </a:rPr>
              <a:t>Statewide Contracts are for goods and services procured under 801 CMR 21.00 (Unless another law or regulation specifically applies).  This regulation ensures a </a:t>
            </a:r>
            <a:r>
              <a:rPr lang="en-US" b="1" u="sng" dirty="0">
                <a:latin typeface="Arial" pitchFamily="34" charset="0"/>
                <a:cs typeface="Arial" pitchFamily="34" charset="0"/>
              </a:rPr>
              <a:t>fair, open and competitive </a:t>
            </a:r>
            <a:r>
              <a:rPr lang="en-US" dirty="0">
                <a:latin typeface="Arial" pitchFamily="34" charset="0"/>
                <a:cs typeface="Arial" pitchFamily="34" charset="0"/>
              </a:rPr>
              <a:t>procurement process that result in a “Best Value” Contract. As an eligible entity you have access to all the terms and conditions available under the contract including pricing, discounts, special services or added value where available. </a:t>
            </a:r>
          </a:p>
          <a:p>
            <a:pPr>
              <a:lnSpc>
                <a:spcPct val="90000"/>
              </a:lnSpc>
            </a:pPr>
            <a:endParaRPr lang="en-US" dirty="0">
              <a:latin typeface="Arial" pitchFamily="34" charset="0"/>
              <a:cs typeface="Arial" pitchFamily="34" charset="0"/>
            </a:endParaRPr>
          </a:p>
          <a:p>
            <a:pPr>
              <a:lnSpc>
                <a:spcPct val="90000"/>
              </a:lnSpc>
            </a:pPr>
            <a:r>
              <a:rPr lang="en-US" dirty="0">
                <a:latin typeface="Arial" pitchFamily="34" charset="0"/>
                <a:cs typeface="Arial" pitchFamily="34" charset="0"/>
              </a:rPr>
              <a:t>*be sure to mention eligible entity names</a:t>
            </a:r>
            <a:endParaRPr lang="en-US" dirty="0" smtClean="0"/>
          </a:p>
          <a:p>
            <a:pPr defTabSz="927567">
              <a:defRPr/>
            </a:pPr>
            <a:endParaRPr lang="en-US" dirty="0">
              <a:latin typeface="Arial" pitchFamily="34" charset="0"/>
              <a:cs typeface="Arial" pitchFamily="34" charset="0"/>
            </a:endParaRPr>
          </a:p>
          <a:p>
            <a:pPr defTabSz="927567">
              <a:defRPr/>
            </a:pPr>
            <a:endParaRPr lang="en-US" dirty="0">
              <a:latin typeface="Arial" pitchFamily="34" charset="0"/>
              <a:cs typeface="Arial" pitchFamily="34" charset="0"/>
            </a:endParaRPr>
          </a:p>
          <a:p>
            <a:pPr defTabSz="927567">
              <a:defRPr/>
            </a:pPr>
            <a:r>
              <a:rPr lang="en-US" dirty="0">
                <a:latin typeface="Arial" pitchFamily="34" charset="0"/>
                <a:cs typeface="Arial" pitchFamily="34" charset="0"/>
              </a:rPr>
              <a:t>Contract Manager</a:t>
            </a:r>
          </a:p>
          <a:p>
            <a:pPr marL="350411" indent="-350411">
              <a:buFont typeface="Arial"/>
              <a:buChar char="•"/>
              <a:tabLst>
                <a:tab pos="467215" algn="l"/>
              </a:tabLst>
            </a:pPr>
            <a:r>
              <a:rPr lang="en-US" dirty="0">
                <a:latin typeface="Arial"/>
                <a:ea typeface="Times New Roman"/>
                <a:cs typeface="Times New Roman"/>
              </a:rPr>
              <a:t>Acts as the primary point of contact for all matters related to the contract-issues, questions, etc. </a:t>
            </a:r>
            <a:endParaRPr lang="en-US" dirty="0"/>
          </a:p>
        </p:txBody>
      </p:sp>
    </p:spTree>
    <p:extLst>
      <p:ext uri="{BB962C8B-B14F-4D97-AF65-F5344CB8AC3E}">
        <p14:creationId xmlns:p14="http://schemas.microsoft.com/office/powerpoint/2010/main" val="4044993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service category covers</a:t>
            </a:r>
            <a:r>
              <a:rPr lang="en-US" baseline="0" dirty="0" smtClean="0"/>
              <a:t> </a:t>
            </a:r>
            <a:r>
              <a:rPr lang="en-US" dirty="0" smtClean="0"/>
              <a:t>charging</a:t>
            </a:r>
            <a:r>
              <a:rPr lang="en-US" baseline="0" dirty="0" smtClean="0"/>
              <a:t> stations.</a:t>
            </a:r>
            <a:r>
              <a:rPr lang="en-US" dirty="0" smtClean="0"/>
              <a:t> I’m guessing this is the category that everyone here is most familiar with. </a:t>
            </a:r>
            <a:endParaRPr lang="en-US" baseline="0" dirty="0" smtClean="0"/>
          </a:p>
          <a:p>
            <a:endParaRPr lang="en-US" baseline="0" dirty="0" smtClean="0"/>
          </a:p>
          <a:p>
            <a:r>
              <a:rPr lang="en-US" dirty="0" smtClean="0"/>
              <a:t>There are three levels of c</a:t>
            </a:r>
            <a:r>
              <a:rPr lang="en-US" baseline="0" dirty="0" smtClean="0"/>
              <a:t>harging station available:</a:t>
            </a:r>
          </a:p>
          <a:p>
            <a:pPr marL="174708" indent="-174708">
              <a:buFont typeface="Arial" panose="020B0604020202020204" pitchFamily="34" charset="0"/>
              <a:buChar char="•"/>
            </a:pPr>
            <a:r>
              <a:rPr lang="en-US" baseline="0" dirty="0" smtClean="0"/>
              <a:t>Level 1, takes 8-20 hours for full charge and makes sense for vehicles that can charge overnight and travel mostly short trips during the day. </a:t>
            </a:r>
          </a:p>
          <a:p>
            <a:pPr marL="174708" indent="-174708">
              <a:buFont typeface="Arial" panose="020B0604020202020204" pitchFamily="34" charset="0"/>
              <a:buChar char="•"/>
            </a:pPr>
            <a:r>
              <a:rPr lang="en-US" baseline="0" dirty="0" smtClean="0"/>
              <a:t>Level 2, takes 4-8 hours to change, has a lot of practical applications, makes a lot of sense to locate at work places where you might need to get a boost of energy in the short term. </a:t>
            </a:r>
          </a:p>
          <a:p>
            <a:pPr marL="174708" indent="-174708">
              <a:buFont typeface="Arial" panose="020B0604020202020204" pitchFamily="34" charset="0"/>
              <a:buChar char="•"/>
            </a:pPr>
            <a:r>
              <a:rPr lang="en-US" baseline="0" dirty="0" smtClean="0"/>
              <a:t>DC fast charging stations take 30 minutes to achieve full charge, most sensible application for this technology is along a highway at rest areas. </a:t>
            </a:r>
          </a:p>
          <a:p>
            <a:endParaRPr lang="en-US" baseline="0" dirty="0" smtClean="0"/>
          </a:p>
        </p:txBody>
      </p:sp>
    </p:spTree>
    <p:extLst>
      <p:ext uri="{BB962C8B-B14F-4D97-AF65-F5344CB8AC3E}">
        <p14:creationId xmlns:p14="http://schemas.microsoft.com/office/powerpoint/2010/main" val="714576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a:t>
            </a:r>
            <a:r>
              <a:rPr lang="en-US" baseline="0" dirty="0" smtClean="0"/>
              <a:t> category on the contract is anti-idling technology</a:t>
            </a:r>
          </a:p>
          <a:p>
            <a:endParaRPr lang="en-US" baseline="0" dirty="0" smtClean="0"/>
          </a:p>
          <a:p>
            <a:r>
              <a:rPr lang="en-US" baseline="0" dirty="0" smtClean="0"/>
              <a:t>There is a </a:t>
            </a:r>
            <a:r>
              <a:rPr lang="en-US" b="1" baseline="0" dirty="0" smtClean="0"/>
              <a:t>wide range </a:t>
            </a:r>
            <a:r>
              <a:rPr lang="en-US" baseline="0" dirty="0" smtClean="0"/>
              <a:t>of anti-idling technology available on the market – all with the general purpose of reducing inefficient use of fuel while a vehicle is not in motion. </a:t>
            </a:r>
          </a:p>
          <a:p>
            <a:endParaRPr lang="en-US" baseline="0" dirty="0" smtClean="0"/>
          </a:p>
          <a:p>
            <a:r>
              <a:rPr lang="en-US" baseline="0" dirty="0" smtClean="0"/>
              <a:t>This can be done with a :</a:t>
            </a:r>
          </a:p>
          <a:p>
            <a:r>
              <a:rPr lang="en-US" b="1" baseline="0" dirty="0" smtClean="0"/>
              <a:t>battery auxiliary power unit or battery power pack </a:t>
            </a:r>
            <a:r>
              <a:rPr lang="en-US" baseline="0" dirty="0" smtClean="0"/>
              <a:t>which </a:t>
            </a:r>
            <a:r>
              <a:rPr lang="en-US" dirty="0" smtClean="0"/>
              <a:t>stores</a:t>
            </a:r>
            <a:r>
              <a:rPr lang="en-US" baseline="0" dirty="0" smtClean="0"/>
              <a:t> </a:t>
            </a:r>
            <a:r>
              <a:rPr lang="en-US" dirty="0" smtClean="0"/>
              <a:t>power when the engine is running and then supplies</a:t>
            </a:r>
            <a:r>
              <a:rPr lang="en-US" baseline="0" dirty="0" smtClean="0"/>
              <a:t> </a:t>
            </a:r>
            <a:r>
              <a:rPr lang="en-US" dirty="0" smtClean="0"/>
              <a:t>it to the vehicle’s electrical devices when the engine is off</a:t>
            </a:r>
            <a:r>
              <a:rPr lang="en-US" baseline="0" dirty="0" smtClean="0"/>
              <a:t>, </a:t>
            </a:r>
          </a:p>
          <a:p>
            <a:r>
              <a:rPr lang="en-US" b="1" baseline="0" dirty="0" smtClean="0"/>
              <a:t>heat recovery systems</a:t>
            </a:r>
            <a:r>
              <a:rPr lang="en-US" baseline="0" dirty="0" smtClean="0"/>
              <a:t> which </a:t>
            </a:r>
            <a:r>
              <a:rPr lang="en-US" dirty="0" smtClean="0"/>
              <a:t>use a small pump to circulate coolant from the warmed engine, provide heat to the passenger compartment after the engine has been turned off</a:t>
            </a:r>
            <a:r>
              <a:rPr lang="en-US" baseline="0" dirty="0" smtClean="0"/>
              <a:t>, </a:t>
            </a:r>
          </a:p>
          <a:p>
            <a:r>
              <a:rPr lang="en-US" baseline="0" dirty="0" smtClean="0"/>
              <a:t>OR </a:t>
            </a:r>
            <a:r>
              <a:rPr lang="en-US" b="1" baseline="0" dirty="0" smtClean="0"/>
              <a:t>power management systems </a:t>
            </a:r>
            <a:r>
              <a:rPr lang="en-US" b="0" baseline="0" dirty="0" smtClean="0"/>
              <a:t>which</a:t>
            </a:r>
            <a:r>
              <a:rPr lang="en-US" b="1" baseline="0" dirty="0" smtClean="0"/>
              <a:t> </a:t>
            </a:r>
            <a:r>
              <a:rPr lang="en-US" dirty="0" smtClean="0"/>
              <a:t>allow the vehicle’s battery to power auxiliaries in engine off mode and monitor the battery’s state-of-charge</a:t>
            </a:r>
          </a:p>
          <a:p>
            <a:endParaRPr lang="en-US" baseline="0" dirty="0" smtClean="0"/>
          </a:p>
          <a:p>
            <a:r>
              <a:rPr lang="en-US" baseline="0" dirty="0" smtClean="0"/>
              <a:t>One example of a potential application of anti-idling technology are police cruisers– on average </a:t>
            </a:r>
            <a:r>
              <a:rPr lang="en-US" b="1" dirty="0" smtClean="0"/>
              <a:t>60% of the operation time</a:t>
            </a:r>
            <a:r>
              <a:rPr lang="en-US" b="1" baseline="0" dirty="0" smtClean="0"/>
              <a:t> for</a:t>
            </a:r>
            <a:r>
              <a:rPr lang="en-US" b="1" dirty="0" smtClean="0"/>
              <a:t> police cruisers </a:t>
            </a:r>
            <a:r>
              <a:rPr lang="en-US" dirty="0" smtClean="0"/>
              <a:t>is spent idling</a:t>
            </a:r>
            <a:r>
              <a:rPr lang="en-US" baseline="0" dirty="0" smtClean="0"/>
              <a:t> (monitoring traffic, accident scenes, writing reports) this could be addressed by any of these technologies that enable use of lights, radios, computers, radar and cameras without using the engine. </a:t>
            </a:r>
            <a:endParaRPr lang="en-US" dirty="0" smtClean="0"/>
          </a:p>
          <a:p>
            <a:endParaRPr lang="en-US" baseline="0" dirty="0" smtClean="0"/>
          </a:p>
          <a:p>
            <a:r>
              <a:rPr lang="en-US" baseline="0" dirty="0" smtClean="0"/>
              <a:t>Another application is </a:t>
            </a:r>
            <a:r>
              <a:rPr lang="en-US" b="1" baseline="0" dirty="0" smtClean="0"/>
              <a:t>in fire trucks </a:t>
            </a:r>
            <a:r>
              <a:rPr lang="en-US" baseline="0" dirty="0" smtClean="0"/>
              <a:t>- </a:t>
            </a:r>
            <a:r>
              <a:rPr lang="en-US" sz="1200" baseline="0" dirty="0" smtClean="0">
                <a:solidFill>
                  <a:schemeClr val="tx2">
                    <a:lumMod val="75000"/>
                  </a:schemeClr>
                </a:solidFill>
                <a:cs typeface="Tw Cen MT"/>
              </a:rPr>
              <a:t>o</a:t>
            </a:r>
            <a:r>
              <a:rPr lang="en-US" sz="1200" dirty="0" smtClean="0">
                <a:solidFill>
                  <a:schemeClr val="tx2">
                    <a:lumMod val="75000"/>
                  </a:schemeClr>
                </a:solidFill>
                <a:cs typeface="Tw Cen MT"/>
              </a:rPr>
              <a:t>nly 20% of fire truck dispatches are for fires, most are for medical emergencies or accidents, where water pumping is not needed. The uses needed at an accident or medical emergency can easily be powered</a:t>
            </a:r>
            <a:r>
              <a:rPr lang="en-US" sz="1200" baseline="0" dirty="0" smtClean="0">
                <a:solidFill>
                  <a:schemeClr val="tx2">
                    <a:lumMod val="75000"/>
                  </a:schemeClr>
                </a:solidFill>
                <a:cs typeface="Tw Cen MT"/>
              </a:rPr>
              <a:t> by a Battery APU. </a:t>
            </a:r>
            <a:endParaRPr lang="en-US" baseline="0" dirty="0" smtClean="0"/>
          </a:p>
          <a:p>
            <a:endParaRPr lang="en-US" baseline="0" dirty="0" smtClean="0"/>
          </a:p>
          <a:p>
            <a:r>
              <a:rPr lang="en-US" b="1" baseline="0" dirty="0" smtClean="0"/>
              <a:t>So the vendor </a:t>
            </a:r>
            <a:r>
              <a:rPr lang="en-US" b="1" baseline="0" dirty="0" err="1" smtClean="0"/>
              <a:t>eNow</a:t>
            </a:r>
            <a:r>
              <a:rPr lang="en-US" b="1" baseline="0" dirty="0" smtClean="0"/>
              <a:t> that was selected for the contract provides solar power directly on the vehicle as a source of energy to prevent idling. </a:t>
            </a:r>
          </a:p>
          <a:p>
            <a:endParaRPr lang="en-US" b="1" baseline="0" dirty="0" smtClean="0"/>
          </a:p>
          <a:p>
            <a:endParaRPr lang="en-US" dirty="0"/>
          </a:p>
        </p:txBody>
      </p:sp>
    </p:spTree>
    <p:extLst>
      <p:ext uri="{BB962C8B-B14F-4D97-AF65-F5344CB8AC3E}">
        <p14:creationId xmlns:p14="http://schemas.microsoft.com/office/powerpoint/2010/main" val="2654612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chemeClr val="tx2">
                    <a:lumMod val="75000"/>
                  </a:schemeClr>
                </a:solidFill>
                <a:cs typeface="Tw Cen MT"/>
              </a:rPr>
              <a:t>The third service category on the contract is </a:t>
            </a:r>
            <a:r>
              <a:rPr lang="en-US" b="1" dirty="0">
                <a:solidFill>
                  <a:schemeClr val="tx2">
                    <a:lumMod val="75000"/>
                  </a:schemeClr>
                </a:solidFill>
                <a:cs typeface="Tw Cen MT"/>
              </a:rPr>
              <a:t>after market conversion technology</a:t>
            </a:r>
            <a:r>
              <a:rPr lang="en-US" dirty="0">
                <a:solidFill>
                  <a:schemeClr val="tx2">
                    <a:lumMod val="75000"/>
                  </a:schemeClr>
                </a:solidFill>
                <a:cs typeface="Tw Cen MT"/>
              </a:rPr>
              <a:t>. This can be a great opportunity to reduce the cost of your fleet’s fuel while keeping an existing vehicle that your city of town employees are used to driving or might be a little attached to. </a:t>
            </a:r>
          </a:p>
          <a:p>
            <a:pPr defTabSz="931774">
              <a:defRPr/>
            </a:pPr>
            <a:endParaRPr lang="en-US" dirty="0">
              <a:solidFill>
                <a:schemeClr val="tx2">
                  <a:lumMod val="75000"/>
                </a:schemeClr>
              </a:solidFill>
              <a:cs typeface="Tw Cen MT"/>
            </a:endParaRPr>
          </a:p>
          <a:p>
            <a:pPr defTabSz="931774">
              <a:defRPr/>
            </a:pPr>
            <a:r>
              <a:rPr lang="en-US" dirty="0" smtClean="0">
                <a:solidFill>
                  <a:schemeClr val="tx2">
                    <a:lumMod val="75000"/>
                  </a:schemeClr>
                </a:solidFill>
              </a:rPr>
              <a:t>After market conversion </a:t>
            </a:r>
            <a:r>
              <a:rPr lang="en-US" dirty="0">
                <a:solidFill>
                  <a:schemeClr val="tx2">
                    <a:lumMod val="75000"/>
                  </a:schemeClr>
                </a:solidFill>
              </a:rPr>
              <a:t>systems </a:t>
            </a:r>
            <a:r>
              <a:rPr lang="en-US" b="1" dirty="0">
                <a:solidFill>
                  <a:schemeClr val="tx2">
                    <a:lumMod val="75000"/>
                  </a:schemeClr>
                </a:solidFill>
              </a:rPr>
              <a:t>modify vehicles </a:t>
            </a:r>
            <a:r>
              <a:rPr lang="en-US" dirty="0">
                <a:solidFill>
                  <a:schemeClr val="tx2">
                    <a:lumMod val="75000"/>
                  </a:schemeClr>
                </a:solidFill>
              </a:rPr>
              <a:t>so that they can run on </a:t>
            </a:r>
            <a:r>
              <a:rPr lang="en-US" dirty="0" smtClean="0">
                <a:solidFill>
                  <a:schemeClr val="tx2">
                    <a:lumMod val="75000"/>
                  </a:schemeClr>
                </a:solidFill>
              </a:rPr>
              <a:t>fuels other </a:t>
            </a:r>
            <a:r>
              <a:rPr lang="en-US" dirty="0">
                <a:solidFill>
                  <a:schemeClr val="tx2">
                    <a:lumMod val="75000"/>
                  </a:schemeClr>
                </a:solidFill>
              </a:rPr>
              <a:t>than the ones for which they were originally designed for. In most cases this means </a:t>
            </a:r>
            <a:r>
              <a:rPr lang="en-US" b="1" dirty="0">
                <a:solidFill>
                  <a:schemeClr val="tx2">
                    <a:lumMod val="75000"/>
                  </a:schemeClr>
                </a:solidFill>
              </a:rPr>
              <a:t>hybrid-</a:t>
            </a:r>
            <a:r>
              <a:rPr lang="en-US" b="1" dirty="0" err="1">
                <a:solidFill>
                  <a:schemeClr val="tx2">
                    <a:lumMod val="75000"/>
                  </a:schemeClr>
                </a:solidFill>
              </a:rPr>
              <a:t>izing</a:t>
            </a:r>
            <a:r>
              <a:rPr lang="en-US" b="1" dirty="0">
                <a:solidFill>
                  <a:schemeClr val="tx2">
                    <a:lumMod val="75000"/>
                  </a:schemeClr>
                </a:solidFill>
              </a:rPr>
              <a:t> </a:t>
            </a:r>
            <a:r>
              <a:rPr lang="en-US" dirty="0">
                <a:solidFill>
                  <a:schemeClr val="tx2">
                    <a:lumMod val="75000"/>
                  </a:schemeClr>
                </a:solidFill>
              </a:rPr>
              <a:t>a traditional </a:t>
            </a:r>
            <a:r>
              <a:rPr lang="en-US" b="1" dirty="0">
                <a:solidFill>
                  <a:schemeClr val="tx2">
                    <a:lumMod val="75000"/>
                  </a:schemeClr>
                </a:solidFill>
              </a:rPr>
              <a:t>internal combustion engine vehicle </a:t>
            </a:r>
            <a:r>
              <a:rPr lang="en-US" dirty="0">
                <a:solidFill>
                  <a:schemeClr val="tx2">
                    <a:lumMod val="75000"/>
                  </a:schemeClr>
                </a:solidFill>
              </a:rPr>
              <a:t>so that it is capable of being fueled by </a:t>
            </a:r>
            <a:r>
              <a:rPr lang="en-US" b="1" dirty="0">
                <a:solidFill>
                  <a:schemeClr val="tx2">
                    <a:lumMod val="75000"/>
                  </a:schemeClr>
                </a:solidFill>
              </a:rPr>
              <a:t>electricity</a:t>
            </a:r>
            <a:r>
              <a:rPr lang="en-US" dirty="0">
                <a:solidFill>
                  <a:schemeClr val="tx2">
                    <a:lumMod val="75000"/>
                  </a:schemeClr>
                </a:solidFill>
              </a:rPr>
              <a:t>. </a:t>
            </a:r>
            <a:r>
              <a:rPr lang="en-US" dirty="0" smtClean="0">
                <a:solidFill>
                  <a:schemeClr val="tx2">
                    <a:lumMod val="75000"/>
                  </a:schemeClr>
                </a:solidFill>
              </a:rPr>
              <a:t>We also have a vendor that converts from gasoline</a:t>
            </a:r>
            <a:r>
              <a:rPr lang="en-US" baseline="0" dirty="0" smtClean="0">
                <a:solidFill>
                  <a:schemeClr val="tx2">
                    <a:lumMod val="75000"/>
                  </a:schemeClr>
                </a:solidFill>
              </a:rPr>
              <a:t> to CNG </a:t>
            </a:r>
            <a:endParaRPr lang="en-US" dirty="0">
              <a:solidFill>
                <a:schemeClr val="tx2">
                  <a:lumMod val="75000"/>
                </a:schemeClr>
              </a:solidFill>
            </a:endParaRPr>
          </a:p>
          <a:p>
            <a:pPr defTabSz="931774">
              <a:defRPr/>
            </a:pPr>
            <a:endParaRPr lang="en-US" dirty="0">
              <a:solidFill>
                <a:schemeClr val="tx2">
                  <a:lumMod val="75000"/>
                </a:schemeClr>
              </a:solidFill>
              <a:cs typeface="Tw Cen MT"/>
            </a:endParaRPr>
          </a:p>
          <a:p>
            <a:pPr defTabSz="931774">
              <a:defRPr/>
            </a:pPr>
            <a:r>
              <a:rPr lang="en-US" dirty="0">
                <a:solidFill>
                  <a:schemeClr val="tx2">
                    <a:lumMod val="75000"/>
                  </a:schemeClr>
                </a:solidFill>
                <a:cs typeface="Tw Cen MT"/>
              </a:rPr>
              <a:t>Each vendor on the contract offers a slightly different form of after market conversion technology, but broadly speaking the </a:t>
            </a:r>
            <a:r>
              <a:rPr lang="en-US" dirty="0" smtClean="0">
                <a:solidFill>
                  <a:schemeClr val="tx2">
                    <a:lumMod val="75000"/>
                  </a:schemeClr>
                </a:solidFill>
                <a:cs typeface="Tw Cen MT"/>
              </a:rPr>
              <a:t>conversion </a:t>
            </a:r>
            <a:r>
              <a:rPr lang="en-US" dirty="0">
                <a:solidFill>
                  <a:schemeClr val="tx2">
                    <a:lumMod val="75000"/>
                  </a:schemeClr>
                </a:solidFill>
                <a:cs typeface="Tw Cen MT"/>
              </a:rPr>
              <a:t>technology:</a:t>
            </a:r>
          </a:p>
          <a:p>
            <a:pPr marL="174708" indent="-174708" defTabSz="931774">
              <a:buFont typeface="Arial" panose="020B0604020202020204" pitchFamily="34" charset="0"/>
              <a:buChar char="•"/>
              <a:defRPr/>
            </a:pPr>
            <a:r>
              <a:rPr lang="en-US" dirty="0">
                <a:solidFill>
                  <a:schemeClr val="tx2">
                    <a:lumMod val="75000"/>
                  </a:schemeClr>
                </a:solidFill>
                <a:cs typeface="Tw Cen MT"/>
              </a:rPr>
              <a:t>Can be installed for the </a:t>
            </a:r>
            <a:r>
              <a:rPr lang="en-US" b="1" dirty="0" smtClean="0">
                <a:solidFill>
                  <a:schemeClr val="tx2">
                    <a:lumMod val="75000"/>
                  </a:schemeClr>
                </a:solidFill>
                <a:cs typeface="Tw Cen MT"/>
              </a:rPr>
              <a:t>medium and heavy duty </a:t>
            </a:r>
            <a:r>
              <a:rPr lang="en-US" b="1" dirty="0">
                <a:solidFill>
                  <a:schemeClr val="tx2">
                    <a:lumMod val="75000"/>
                  </a:schemeClr>
                </a:solidFill>
                <a:cs typeface="Tw Cen MT"/>
              </a:rPr>
              <a:t>vehicles </a:t>
            </a:r>
            <a:r>
              <a:rPr lang="en-US" dirty="0">
                <a:solidFill>
                  <a:schemeClr val="tx2">
                    <a:lumMod val="75000"/>
                  </a:schemeClr>
                </a:solidFill>
                <a:cs typeface="Tw Cen MT"/>
              </a:rPr>
              <a:t>within your fleet </a:t>
            </a:r>
          </a:p>
          <a:p>
            <a:pPr marL="174708" indent="-174708" defTabSz="931774">
              <a:buFont typeface="Arial" panose="020B0604020202020204" pitchFamily="34" charset="0"/>
              <a:buChar char="•"/>
              <a:defRPr/>
            </a:pPr>
            <a:r>
              <a:rPr lang="en-US" dirty="0" smtClean="0">
                <a:solidFill>
                  <a:schemeClr val="tx2">
                    <a:lumMod val="75000"/>
                  </a:schemeClr>
                </a:solidFill>
                <a:cs typeface="Tw Cen MT"/>
              </a:rPr>
              <a:t>Typically </a:t>
            </a:r>
            <a:r>
              <a:rPr lang="en-US" dirty="0">
                <a:solidFill>
                  <a:schemeClr val="tx2">
                    <a:lumMod val="75000"/>
                  </a:schemeClr>
                </a:solidFill>
                <a:cs typeface="Tw Cen MT"/>
              </a:rPr>
              <a:t>the </a:t>
            </a:r>
            <a:r>
              <a:rPr lang="en-US" b="1" dirty="0">
                <a:solidFill>
                  <a:schemeClr val="tx2">
                    <a:lumMod val="75000"/>
                  </a:schemeClr>
                </a:solidFill>
                <a:cs typeface="Tw Cen MT"/>
              </a:rPr>
              <a:t>amount of vehicle downtime </a:t>
            </a:r>
            <a:r>
              <a:rPr lang="en-US" dirty="0">
                <a:solidFill>
                  <a:schemeClr val="tx2">
                    <a:lumMod val="75000"/>
                  </a:schemeClr>
                </a:solidFill>
                <a:cs typeface="Tw Cen MT"/>
              </a:rPr>
              <a:t>is not more than </a:t>
            </a:r>
            <a:r>
              <a:rPr lang="en-US" b="1" dirty="0">
                <a:solidFill>
                  <a:schemeClr val="tx2">
                    <a:lumMod val="75000"/>
                  </a:schemeClr>
                </a:solidFill>
                <a:cs typeface="Tw Cen MT"/>
              </a:rPr>
              <a:t>one day </a:t>
            </a:r>
            <a:r>
              <a:rPr lang="en-US" dirty="0">
                <a:solidFill>
                  <a:schemeClr val="tx2">
                    <a:lumMod val="75000"/>
                  </a:schemeClr>
                </a:solidFill>
                <a:cs typeface="Tw Cen MT"/>
              </a:rPr>
              <a:t>and can be completed on or off site </a:t>
            </a:r>
            <a:endParaRPr lang="en-US" dirty="0" smtClean="0">
              <a:solidFill>
                <a:schemeClr val="tx2">
                  <a:lumMod val="75000"/>
                </a:schemeClr>
              </a:solidFill>
              <a:cs typeface="Tw Cen MT"/>
            </a:endParaRPr>
          </a:p>
          <a:p>
            <a:pPr marL="174708" indent="-174708" defTabSz="931774">
              <a:buFont typeface="Arial" panose="020B0604020202020204" pitchFamily="34" charset="0"/>
              <a:buChar char="•"/>
              <a:defRPr/>
            </a:pPr>
            <a:r>
              <a:rPr lang="en-US" dirty="0" smtClean="0">
                <a:solidFill>
                  <a:schemeClr val="tx2">
                    <a:lumMod val="75000"/>
                  </a:schemeClr>
                </a:solidFill>
                <a:cs typeface="Tw Cen MT"/>
              </a:rPr>
              <a:t>And </a:t>
            </a:r>
            <a:r>
              <a:rPr lang="en-US" dirty="0">
                <a:solidFill>
                  <a:schemeClr val="tx2">
                    <a:lumMod val="75000"/>
                  </a:schemeClr>
                </a:solidFill>
                <a:cs typeface="Tw Cen MT"/>
              </a:rPr>
              <a:t>the benefits of the retrofit or up-fit are pretty great – of course, the conversion will reduce your fleet’s impact on the environment. But in addition to that, the </a:t>
            </a:r>
            <a:r>
              <a:rPr lang="en-US" b="1" dirty="0">
                <a:solidFill>
                  <a:schemeClr val="tx2">
                    <a:lumMod val="75000"/>
                  </a:schemeClr>
                </a:solidFill>
                <a:cs typeface="Tw Cen MT"/>
              </a:rPr>
              <a:t>average reduction in fuel consumption </a:t>
            </a:r>
            <a:r>
              <a:rPr lang="en-US" dirty="0">
                <a:solidFill>
                  <a:schemeClr val="tx2">
                    <a:lumMod val="75000"/>
                  </a:schemeClr>
                </a:solidFill>
                <a:cs typeface="Tw Cen MT"/>
              </a:rPr>
              <a:t>experienced is </a:t>
            </a:r>
            <a:r>
              <a:rPr lang="en-US" b="1" dirty="0">
                <a:solidFill>
                  <a:schemeClr val="tx2">
                    <a:lumMod val="75000"/>
                  </a:schemeClr>
                </a:solidFill>
                <a:cs typeface="Tw Cen MT"/>
              </a:rPr>
              <a:t>20-35%</a:t>
            </a:r>
            <a:r>
              <a:rPr lang="en-US" dirty="0">
                <a:solidFill>
                  <a:schemeClr val="tx2">
                    <a:lumMod val="75000"/>
                  </a:schemeClr>
                </a:solidFill>
                <a:cs typeface="Tw Cen MT"/>
              </a:rPr>
              <a:t> which saves money that can then be used for other high priority projects. The fuel savings you experience is dependent on </a:t>
            </a:r>
            <a:r>
              <a:rPr lang="en-US" b="1" dirty="0">
                <a:solidFill>
                  <a:schemeClr val="tx2">
                    <a:lumMod val="75000"/>
                  </a:schemeClr>
                </a:solidFill>
                <a:cs typeface="Tw Cen MT"/>
              </a:rPr>
              <a:t>the amount and type of usage </a:t>
            </a:r>
            <a:r>
              <a:rPr lang="en-US" dirty="0">
                <a:solidFill>
                  <a:schemeClr val="tx2">
                    <a:lumMod val="75000"/>
                  </a:schemeClr>
                </a:solidFill>
                <a:cs typeface="Tw Cen MT"/>
              </a:rPr>
              <a:t>of the </a:t>
            </a:r>
            <a:r>
              <a:rPr lang="en-US" dirty="0" smtClean="0">
                <a:solidFill>
                  <a:schemeClr val="tx2">
                    <a:lumMod val="75000"/>
                  </a:schemeClr>
                </a:solidFill>
                <a:cs typeface="Tw Cen MT"/>
              </a:rPr>
              <a:t>vehicle</a:t>
            </a:r>
            <a:endParaRPr lang="en-US" dirty="0">
              <a:solidFill>
                <a:schemeClr val="tx2">
                  <a:lumMod val="75000"/>
                </a:schemeClr>
              </a:solidFill>
              <a:cs typeface="Tw Cen MT"/>
            </a:endParaRPr>
          </a:p>
          <a:p>
            <a:pPr defTabSz="931774">
              <a:defRPr/>
            </a:pPr>
            <a:endParaRPr lang="en-US" dirty="0">
              <a:solidFill>
                <a:schemeClr val="tx2">
                  <a:lumMod val="75000"/>
                </a:schemeClr>
              </a:solidFill>
              <a:cs typeface="Tw Cen MT"/>
            </a:endParaRPr>
          </a:p>
          <a:p>
            <a:endParaRPr lang="en-US" dirty="0"/>
          </a:p>
        </p:txBody>
      </p:sp>
    </p:spTree>
    <p:extLst>
      <p:ext uri="{BB962C8B-B14F-4D97-AF65-F5344CB8AC3E}">
        <p14:creationId xmlns:p14="http://schemas.microsoft.com/office/powerpoint/2010/main" val="2715674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these new technologies, we’d recommend taking a </a:t>
            </a:r>
            <a:r>
              <a:rPr lang="en-US" b="1" dirty="0" smtClean="0"/>
              <a:t>holistic</a:t>
            </a:r>
            <a:r>
              <a:rPr lang="en-US" b="1" baseline="0" dirty="0" smtClean="0"/>
              <a:t> look </a:t>
            </a:r>
            <a:r>
              <a:rPr lang="en-US" baseline="0" dirty="0" smtClean="0"/>
              <a:t>at your fleets needs and your communities needs for green vehicle technology </a:t>
            </a:r>
          </a:p>
          <a:p>
            <a:endParaRPr lang="en-US" baseline="0" dirty="0" smtClean="0"/>
          </a:p>
          <a:p>
            <a:r>
              <a:rPr lang="en-US" baseline="0" dirty="0" smtClean="0"/>
              <a:t>Then </a:t>
            </a:r>
            <a:r>
              <a:rPr lang="en-US" b="1" baseline="0" dirty="0" smtClean="0"/>
              <a:t>identify suitable applications </a:t>
            </a:r>
            <a:r>
              <a:rPr lang="en-US" baseline="0" dirty="0" smtClean="0"/>
              <a:t>– where you’ll have the best return on your investment through reduced fuel consumption and emissions.</a:t>
            </a:r>
          </a:p>
          <a:p>
            <a:endParaRPr lang="en-US" baseline="0" dirty="0" smtClean="0"/>
          </a:p>
          <a:p>
            <a:r>
              <a:rPr lang="en-US" baseline="0" dirty="0" smtClean="0"/>
              <a:t>And finally, use the statewide contract to </a:t>
            </a:r>
            <a:r>
              <a:rPr lang="en-US" b="1" baseline="0" dirty="0" smtClean="0"/>
              <a:t>access these technologies </a:t>
            </a:r>
            <a:r>
              <a:rPr lang="en-US" baseline="0" dirty="0" smtClean="0"/>
              <a:t>– Lana will explain in more detail shortly just how you can do this. </a:t>
            </a:r>
            <a:endParaRPr lang="en-US" dirty="0" smtClean="0"/>
          </a:p>
          <a:p>
            <a:endParaRPr lang="en-US" dirty="0" smtClean="0"/>
          </a:p>
          <a:p>
            <a:r>
              <a:rPr lang="en-US" dirty="0" smtClean="0"/>
              <a:t>And</a:t>
            </a:r>
            <a:r>
              <a:rPr lang="en-US" baseline="0" dirty="0" smtClean="0"/>
              <a:t> through all this MAPC </a:t>
            </a:r>
            <a:r>
              <a:rPr lang="en-US" dirty="0" smtClean="0"/>
              <a:t>is here</a:t>
            </a:r>
            <a:r>
              <a:rPr lang="en-US" baseline="0" dirty="0" smtClean="0"/>
              <a:t> to help! We’re happy to talk with you about your needs and interests and guide you through the process of using the statewide contract. </a:t>
            </a:r>
          </a:p>
          <a:p>
            <a:endParaRPr lang="en-US" baseline="0" dirty="0" smtClean="0"/>
          </a:p>
        </p:txBody>
      </p:sp>
    </p:spTree>
    <p:extLst>
      <p:ext uri="{BB962C8B-B14F-4D97-AF65-F5344CB8AC3E}">
        <p14:creationId xmlns:p14="http://schemas.microsoft.com/office/powerpoint/2010/main" val="891930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marL="228600" indent="-228600">
              <a:buFontTx/>
              <a:buChar char="•"/>
            </a:pPr>
            <a:r>
              <a:rPr lang="en-US" dirty="0" smtClean="0">
                <a:ea typeface="ＭＳ Ｐゴシック" charset="-128"/>
              </a:rPr>
              <a:t> Thank you and I invite any questions.</a:t>
            </a:r>
          </a:p>
          <a:p>
            <a:pPr marL="228600" indent="-228600">
              <a:buFontTx/>
              <a:buChar char="•"/>
            </a:pPr>
            <a:endParaRPr lang="en-US" dirty="0" smtClean="0">
              <a:ea typeface="ＭＳ Ｐゴシック" charset="-128"/>
            </a:endParaRPr>
          </a:p>
          <a:p>
            <a:pPr marL="228600" indent="-228600">
              <a:buFontTx/>
              <a:buChar char="•"/>
            </a:pPr>
            <a:r>
              <a:rPr lang="en-US" dirty="0" smtClean="0">
                <a:ea typeface="ＭＳ Ｐゴシック" charset="-128"/>
              </a:rPr>
              <a:t>Please let me know if you need the Web site addresses or any additional information regarding the information I presented here today.</a:t>
            </a:r>
          </a:p>
        </p:txBody>
      </p:sp>
    </p:spTree>
    <p:extLst>
      <p:ext uri="{BB962C8B-B14F-4D97-AF65-F5344CB8AC3E}">
        <p14:creationId xmlns:p14="http://schemas.microsoft.com/office/powerpoint/2010/main" val="3377321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p:cNvSpPr/>
          <p:nvPr/>
        </p:nvSpPr>
        <p:spPr>
          <a:xfrm>
            <a:off x="0" y="0"/>
            <a:ext cx="12192000" cy="45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7"/>
          <p:cNvCxnSpPr/>
          <p:nvPr/>
        </p:nvCxnSpPr>
        <p:spPr>
          <a:xfrm flipV="1">
            <a:off x="8386763" y="5264150"/>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457200" y="4960137"/>
            <a:ext cx="7772400" cy="1463040"/>
          </a:xfrm>
        </p:spPr>
        <p:txBody>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lgn="l">
              <a:defRPr/>
            </a:lvl1pPr>
          </a:lstStyle>
          <a:p>
            <a:pPr>
              <a:defRPr/>
            </a:pPr>
            <a:endParaRPr lang="en-US" dirty="0">
              <a:solidFill>
                <a:srgbClr val="2E2B21">
                  <a:lumMod val="90000"/>
                  <a:lumOff val="10000"/>
                </a:srgb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2E2B21">
                  <a:lumMod val="90000"/>
                  <a:lumOff val="10000"/>
                </a:srgbClr>
              </a:solidFill>
            </a:endParaRPr>
          </a:p>
        </p:txBody>
      </p:sp>
      <p:sp>
        <p:nvSpPr>
          <p:cNvPr id="8" name="Slide Number Placeholder 5"/>
          <p:cNvSpPr>
            <a:spLocks noGrp="1"/>
          </p:cNvSpPr>
          <p:nvPr>
            <p:ph type="sldNum" sz="quarter" idx="12"/>
          </p:nvPr>
        </p:nvSpPr>
        <p:spPr/>
        <p:txBody>
          <a:bodyPr/>
          <a:lstStyle>
            <a:lvl1pPr>
              <a:defRPr/>
            </a:lvl1pPr>
          </a:lstStyle>
          <a:p>
            <a:pPr>
              <a:defRPr/>
            </a:pPr>
            <a:fld id="{6983F4D0-AF00-419A-9297-68A603B69F88}" type="slidenum">
              <a:rPr lang="en-US">
                <a:solidFill>
                  <a:srgbClr val="2E2B21">
                    <a:lumMod val="90000"/>
                    <a:lumOff val="10000"/>
                  </a:srgbClr>
                </a:solidFill>
              </a:rPr>
              <a:pPr>
                <a:defRPr/>
              </a:pPr>
              <a:t>‹#›</a:t>
            </a:fld>
            <a:endParaRPr lang="en-US" dirty="0">
              <a:solidFill>
                <a:srgbClr val="2E2B21">
                  <a:lumMod val="90000"/>
                  <a:lumOff val="10000"/>
                </a:srgbClr>
              </a:solidFill>
            </a:endParaRPr>
          </a:p>
        </p:txBody>
      </p:sp>
    </p:spTree>
    <p:extLst>
      <p:ext uri="{BB962C8B-B14F-4D97-AF65-F5344CB8AC3E}">
        <p14:creationId xmlns:p14="http://schemas.microsoft.com/office/powerpoint/2010/main" val="2412440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2E2B21">
                  <a:lumMod val="90000"/>
                  <a:lumOff val="1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2E2B21">
                  <a:lumMod val="90000"/>
                  <a:lumOff val="1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640FD-BF68-4762-8D46-57921DDE461A}" type="slidenum">
              <a:rPr lang="en-US">
                <a:solidFill>
                  <a:srgbClr val="2E2B21">
                    <a:lumMod val="90000"/>
                    <a:lumOff val="10000"/>
                  </a:srgbClr>
                </a:solidFill>
              </a:rPr>
              <a:pPr>
                <a:defRPr/>
              </a:pPr>
              <a:t>‹#›</a:t>
            </a:fld>
            <a:endParaRPr lang="en-US" dirty="0">
              <a:solidFill>
                <a:srgbClr val="2E2B21">
                  <a:lumMod val="90000"/>
                  <a:lumOff val="10000"/>
                </a:srgbClr>
              </a:solidFill>
            </a:endParaRPr>
          </a:p>
        </p:txBody>
      </p:sp>
    </p:spTree>
    <p:extLst>
      <p:ext uri="{BB962C8B-B14F-4D97-AF65-F5344CB8AC3E}">
        <p14:creationId xmlns:p14="http://schemas.microsoft.com/office/powerpoint/2010/main" val="1373546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4" name="Straight Connector 6"/>
          <p:cNvCxnSpPr/>
          <p:nvPr/>
        </p:nvCxnSpPr>
        <p:spPr>
          <a:xfrm rot="5400000" flipV="1">
            <a:off x="10058400" y="58738"/>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dirty="0">
              <a:solidFill>
                <a:srgbClr val="2E2B21">
                  <a:lumMod val="90000"/>
                  <a:lumOff val="10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2E2B21">
                  <a:lumMod val="90000"/>
                  <a:lumOff val="10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3D693022-23BD-4AE9-80EB-97B718CEECBE}" type="slidenum">
              <a:rPr lang="en-US">
                <a:solidFill>
                  <a:srgbClr val="2E2B21">
                    <a:lumMod val="90000"/>
                    <a:lumOff val="10000"/>
                  </a:srgbClr>
                </a:solidFill>
              </a:rPr>
              <a:pPr>
                <a:defRPr/>
              </a:pPr>
              <a:t>‹#›</a:t>
            </a:fld>
            <a:endParaRPr lang="en-US" dirty="0">
              <a:solidFill>
                <a:srgbClr val="2E2B21">
                  <a:lumMod val="90000"/>
                  <a:lumOff val="10000"/>
                </a:srgbClr>
              </a:solidFill>
            </a:endParaRPr>
          </a:p>
        </p:txBody>
      </p:sp>
    </p:spTree>
    <p:extLst>
      <p:ext uri="{BB962C8B-B14F-4D97-AF65-F5344CB8AC3E}">
        <p14:creationId xmlns:p14="http://schemas.microsoft.com/office/powerpoint/2010/main" val="1197251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12700" y="6050280"/>
            <a:ext cx="12217400" cy="807720"/>
          </a:xfrm>
          <a:prstGeom prst="rect">
            <a:avLst/>
          </a:prstGeom>
          <a:solidFill>
            <a:srgbClr val="002F8E"/>
          </a:solidFill>
          <a:ln>
            <a:noFill/>
          </a:ln>
          <a:effectLst/>
          <a:extLst/>
        </p:spPr>
        <p:txBody>
          <a:bodyPr rot="0" vert="horz" wrap="square" lIns="36576" tIns="36576" rIns="36576" bIns="36576" anchor="t" anchorCtr="0" upright="1">
            <a:noAutofit/>
          </a:bodyPr>
          <a:lstStyle/>
          <a:p>
            <a:pPr algn="ctr">
              <a:lnSpc>
                <a:spcPct val="115000"/>
              </a:lnSpc>
              <a:spcAft>
                <a:spcPts val="1000"/>
              </a:spcAft>
            </a:pPr>
            <a:r>
              <a:rPr lang="en-US" sz="1100" dirty="0">
                <a:solidFill>
                  <a:prstClr val="black"/>
                </a:solidFill>
                <a:ea typeface="Calibri"/>
                <a:cs typeface="Times New Roman"/>
              </a:rPr>
              <a:t> </a:t>
            </a: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886200"/>
            <a:ext cx="12192000" cy="227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ctrTitle" hasCustomPrompt="1"/>
          </p:nvPr>
        </p:nvSpPr>
        <p:spPr>
          <a:xfrm>
            <a:off x="609600" y="1600200"/>
            <a:ext cx="8534400" cy="685800"/>
          </a:xfrm>
          <a:prstGeom prst="rect">
            <a:avLst/>
          </a:prstGeom>
        </p:spPr>
        <p:txBody>
          <a:bodyPr>
            <a:noAutofit/>
          </a:bodyPr>
          <a:lstStyle>
            <a:lvl1pPr algn="l">
              <a:defRPr sz="4000">
                <a:solidFill>
                  <a:srgbClr val="66CCFF"/>
                </a:solidFill>
                <a:latin typeface="Calibri" pitchFamily="34" charset="0"/>
                <a:cs typeface="Calibri" pitchFamily="34" charset="0"/>
              </a:defRPr>
            </a:lvl1pPr>
          </a:lstStyle>
          <a:p>
            <a:r>
              <a:rPr lang="en-US" dirty="0" smtClean="0"/>
              <a:t>	</a:t>
            </a:r>
            <a:endParaRPr lang="en-US" dirty="0"/>
          </a:p>
        </p:txBody>
      </p:sp>
      <p:sp>
        <p:nvSpPr>
          <p:cNvPr id="10" name="Subtitle 2"/>
          <p:cNvSpPr>
            <a:spLocks noGrp="1"/>
          </p:cNvSpPr>
          <p:nvPr>
            <p:ph type="subTitle" idx="1"/>
          </p:nvPr>
        </p:nvSpPr>
        <p:spPr>
          <a:xfrm>
            <a:off x="609600" y="2454765"/>
            <a:ext cx="8534400" cy="457200"/>
          </a:xfrm>
          <a:prstGeom prst="rect">
            <a:avLst/>
          </a:prstGeom>
        </p:spPr>
        <p:txBody>
          <a:bodyPr>
            <a:normAutofit/>
          </a:bodyPr>
          <a:lstStyle>
            <a:lvl1pPr marL="0" indent="0" algn="l">
              <a:spcBef>
                <a:spcPts val="0"/>
              </a:spcBef>
              <a:buNone/>
              <a:defRPr sz="2000" cap="none" baseline="0">
                <a:solidFill>
                  <a:schemeClr val="tx1">
                    <a:lumMod val="50000"/>
                    <a:lumOff val="50000"/>
                  </a:schemeClr>
                </a:solidFill>
                <a:latin typeface="Calibr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Text Box 4"/>
          <p:cNvSpPr txBox="1">
            <a:spLocks noChangeArrowheads="1"/>
          </p:cNvSpPr>
          <p:nvPr userDrawn="1"/>
        </p:nvSpPr>
        <p:spPr bwMode="auto">
          <a:xfrm>
            <a:off x="3976048" y="6328093"/>
            <a:ext cx="8128000" cy="25209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algn="r">
              <a:lnSpc>
                <a:spcPts val="900"/>
              </a:lnSpc>
              <a:spcAft>
                <a:spcPts val="1000"/>
              </a:spcAft>
            </a:pPr>
            <a:r>
              <a:rPr lang="en-US" sz="1600" spc="40" dirty="0" smtClean="0">
                <a:solidFill>
                  <a:prstClr val="white"/>
                </a:solidFill>
                <a:ea typeface="Calibri"/>
                <a:cs typeface="Times New Roman"/>
              </a:rPr>
              <a:t>mass.gov/</a:t>
            </a:r>
            <a:r>
              <a:rPr lang="en-US" sz="1600" spc="40" dirty="0" err="1" smtClean="0">
                <a:solidFill>
                  <a:prstClr val="white"/>
                </a:solidFill>
                <a:ea typeface="Calibri"/>
                <a:cs typeface="Times New Roman"/>
              </a:rPr>
              <a:t>osd</a:t>
            </a:r>
            <a:endParaRPr lang="en-US" sz="1600" dirty="0">
              <a:solidFill>
                <a:prstClr val="white"/>
              </a:solidFill>
              <a:ea typeface="Calibri"/>
              <a:cs typeface="Times New Roman"/>
            </a:endParaRPr>
          </a:p>
        </p:txBody>
      </p:sp>
      <p:sp>
        <p:nvSpPr>
          <p:cNvPr id="12" name="Text Box 4"/>
          <p:cNvSpPr txBox="1">
            <a:spLocks noChangeArrowheads="1"/>
          </p:cNvSpPr>
          <p:nvPr userDrawn="1"/>
        </p:nvSpPr>
        <p:spPr bwMode="auto">
          <a:xfrm>
            <a:off x="3976048" y="6578937"/>
            <a:ext cx="8128000" cy="25209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algn="r">
              <a:lnSpc>
                <a:spcPts val="900"/>
              </a:lnSpc>
              <a:spcAft>
                <a:spcPts val="1000"/>
              </a:spcAft>
            </a:pPr>
            <a:r>
              <a:rPr lang="en-US" sz="1200" i="1" spc="40" dirty="0" smtClean="0">
                <a:solidFill>
                  <a:prstClr val="white"/>
                </a:solidFill>
                <a:ea typeface="Calibri"/>
                <a:cs typeface="Times New Roman"/>
              </a:rPr>
              <a:t>© 2015 Operational Services Division. All Rights Reserved.</a:t>
            </a:r>
            <a:endParaRPr lang="en-US" sz="1200" i="1" dirty="0">
              <a:solidFill>
                <a:prstClr val="white"/>
              </a:solidFill>
              <a:ea typeface="Calibri"/>
              <a:cs typeface="Times New Roman"/>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06556" y="228600"/>
            <a:ext cx="3381280" cy="1143000"/>
          </a:xfrm>
          <a:prstGeom prst="rect">
            <a:avLst/>
          </a:prstGeom>
        </p:spPr>
      </p:pic>
      <p:pic>
        <p:nvPicPr>
          <p:cNvPr id="15" name="Picture 14"/>
          <p:cNvPicPr>
            <a:picLocks noChangeAspect="1"/>
          </p:cNvPicPr>
          <p:nvPr userDrawn="1"/>
        </p:nvPicPr>
        <p:blipFill>
          <a:blip r:embed="rId4" cstate="print">
            <a:extLst>
              <a:ext uri="{BEBA8EAE-BF5A-486C-A8C5-ECC9F3942E4B}">
                <a14:imgProps xmlns:a14="http://schemas.microsoft.com/office/drawing/2010/main">
                  <a14:imgLayer r:embed="rId5">
                    <a14:imgEffect>
                      <a14:backgroundRemoval t="9756" b="89431" l="9756" r="100000"/>
                    </a14:imgEffect>
                  </a14:imgLayer>
                </a14:imgProps>
              </a:ext>
              <a:ext uri="{28A0092B-C50C-407E-A947-70E740481C1C}">
                <a14:useLocalDpi xmlns:a14="http://schemas.microsoft.com/office/drawing/2010/main" val="0"/>
              </a:ext>
            </a:extLst>
          </a:blip>
          <a:stretch>
            <a:fillRect/>
          </a:stretch>
        </p:blipFill>
        <p:spPr>
          <a:xfrm>
            <a:off x="277903" y="6370857"/>
            <a:ext cx="433547" cy="325160"/>
          </a:xfrm>
          <a:prstGeom prst="rect">
            <a:avLst/>
          </a:prstGeom>
        </p:spPr>
      </p:pic>
      <p:sp>
        <p:nvSpPr>
          <p:cNvPr id="16" name="TextBox 15"/>
          <p:cNvSpPr txBox="1"/>
          <p:nvPr userDrawn="1"/>
        </p:nvSpPr>
        <p:spPr>
          <a:xfrm>
            <a:off x="609601" y="6348771"/>
            <a:ext cx="1701047" cy="369332"/>
          </a:xfrm>
          <a:prstGeom prst="rect">
            <a:avLst/>
          </a:prstGeom>
          <a:noFill/>
        </p:spPr>
        <p:txBody>
          <a:bodyPr wrap="square" rtlCol="0">
            <a:spAutoFit/>
          </a:bodyPr>
          <a:lstStyle/>
          <a:p>
            <a:pPr algn="r"/>
            <a:r>
              <a:rPr lang="en-US" dirty="0" smtClean="0">
                <a:solidFill>
                  <a:prstClr val="white"/>
                </a:solidFill>
              </a:rPr>
              <a:t>@</a:t>
            </a:r>
            <a:r>
              <a:rPr lang="en-US" sz="1600" dirty="0" smtClean="0">
                <a:solidFill>
                  <a:prstClr val="white"/>
                </a:solidFill>
              </a:rPr>
              <a:t>Mass_OSD</a:t>
            </a:r>
            <a:endParaRPr lang="en-US" sz="1600" dirty="0">
              <a:solidFill>
                <a:prstClr val="white"/>
              </a:solidFill>
            </a:endParaRPr>
          </a:p>
        </p:txBody>
      </p:sp>
    </p:spTree>
    <p:extLst>
      <p:ext uri="{BB962C8B-B14F-4D97-AF65-F5344CB8AC3E}">
        <p14:creationId xmlns:p14="http://schemas.microsoft.com/office/powerpoint/2010/main" val="3436754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12700" y="6400801"/>
            <a:ext cx="12217400" cy="457199"/>
          </a:xfrm>
          <a:prstGeom prst="rect">
            <a:avLst/>
          </a:prstGeom>
          <a:solidFill>
            <a:srgbClr val="002F8E"/>
          </a:solidFill>
          <a:ln>
            <a:noFill/>
          </a:ln>
          <a:effectLst/>
          <a:extLst/>
        </p:spPr>
        <p:txBody>
          <a:bodyPr rot="0" vert="horz" wrap="square" lIns="36576" tIns="36576" rIns="36576" bIns="36576" anchor="t" anchorCtr="0" upright="1">
            <a:noAutofit/>
          </a:bodyPr>
          <a:lstStyle/>
          <a:p>
            <a:pPr algn="ctr">
              <a:lnSpc>
                <a:spcPct val="115000"/>
              </a:lnSpc>
              <a:spcAft>
                <a:spcPts val="1000"/>
              </a:spcAft>
            </a:pPr>
            <a:r>
              <a:rPr lang="en-US" sz="1100" dirty="0">
                <a:solidFill>
                  <a:prstClr val="black"/>
                </a:solidFill>
                <a:ea typeface="Calibri"/>
                <a:cs typeface="Times New Roman"/>
              </a:rPr>
              <a:t> </a:t>
            </a:r>
          </a:p>
        </p:txBody>
      </p:sp>
      <p:sp>
        <p:nvSpPr>
          <p:cNvPr id="8" name="Text Box 4"/>
          <p:cNvSpPr txBox="1">
            <a:spLocks noChangeArrowheads="1"/>
          </p:cNvSpPr>
          <p:nvPr userDrawn="1"/>
        </p:nvSpPr>
        <p:spPr bwMode="auto">
          <a:xfrm>
            <a:off x="9298990" y="6566376"/>
            <a:ext cx="2738021" cy="12604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algn="r">
              <a:lnSpc>
                <a:spcPts val="900"/>
              </a:lnSpc>
              <a:spcAft>
                <a:spcPts val="1000"/>
              </a:spcAft>
            </a:pPr>
            <a:r>
              <a:rPr lang="en-US" spc="40" dirty="0" smtClean="0">
                <a:solidFill>
                  <a:prstClr val="white"/>
                </a:solidFill>
                <a:ea typeface="Calibri"/>
                <a:cs typeface="Times New Roman"/>
              </a:rPr>
              <a:t>mass.gov/</a:t>
            </a:r>
            <a:r>
              <a:rPr lang="en-US" spc="40" dirty="0" err="1" smtClean="0">
                <a:solidFill>
                  <a:prstClr val="white"/>
                </a:solidFill>
                <a:ea typeface="Calibri"/>
                <a:cs typeface="Times New Roman"/>
              </a:rPr>
              <a:t>osd</a:t>
            </a:r>
            <a:endParaRPr lang="en-US" dirty="0">
              <a:solidFill>
                <a:prstClr val="white"/>
              </a:solidFill>
              <a:ea typeface="Calibri"/>
              <a:cs typeface="Times New Roman"/>
            </a:endParaRPr>
          </a:p>
        </p:txBody>
      </p:sp>
      <p:sp>
        <p:nvSpPr>
          <p:cNvPr id="12" name="Title 1"/>
          <p:cNvSpPr>
            <a:spLocks noGrp="1"/>
          </p:cNvSpPr>
          <p:nvPr>
            <p:ph type="title" hasCustomPrompt="1"/>
          </p:nvPr>
        </p:nvSpPr>
        <p:spPr>
          <a:xfrm>
            <a:off x="508000" y="465613"/>
            <a:ext cx="7924800" cy="598553"/>
          </a:xfrm>
          <a:prstGeom prst="rect">
            <a:avLst/>
          </a:prstGeom>
        </p:spPr>
        <p:txBody>
          <a:bodyPr>
            <a:normAutofit/>
          </a:bodyPr>
          <a:lstStyle>
            <a:lvl1pPr algn="l">
              <a:defRPr sz="3200" baseline="0">
                <a:solidFill>
                  <a:srgbClr val="002060"/>
                </a:solidFill>
                <a:latin typeface="Calibri" pitchFamily="34" charset="0"/>
                <a:cs typeface="Calibri" pitchFamily="34" charset="0"/>
              </a:defRPr>
            </a:lvl1pPr>
          </a:lstStyle>
          <a:p>
            <a:r>
              <a:rPr lang="en-US" dirty="0" smtClean="0"/>
              <a:t>content page title as needed</a:t>
            </a:r>
            <a:endParaRPr lang="en-US" dirty="0"/>
          </a:p>
        </p:txBody>
      </p:sp>
      <p:sp>
        <p:nvSpPr>
          <p:cNvPr id="13" name="Subtitle 2"/>
          <p:cNvSpPr>
            <a:spLocks noGrp="1"/>
          </p:cNvSpPr>
          <p:nvPr>
            <p:ph type="subTitle" idx="11" hasCustomPrompt="1"/>
          </p:nvPr>
        </p:nvSpPr>
        <p:spPr>
          <a:xfrm>
            <a:off x="812800" y="1066801"/>
            <a:ext cx="8026400" cy="380999"/>
          </a:xfrm>
          <a:prstGeom prst="rect">
            <a:avLst/>
          </a:prstGeom>
        </p:spPr>
        <p:txBody>
          <a:bodyPr>
            <a:normAutofit/>
          </a:bodyPr>
          <a:lstStyle>
            <a:lvl1pPr marL="0" indent="0" algn="l">
              <a:buNone/>
              <a:defRPr sz="1800" cap="none" baseline="0">
                <a:solidFill>
                  <a:schemeClr val="tx1">
                    <a:lumMod val="50000"/>
                    <a:lumOff val="50000"/>
                  </a:schemeClr>
                </a:solidFill>
                <a:latin typeface="Calibr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content page with text and photo</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08231" y="228600"/>
            <a:ext cx="2479605" cy="838200"/>
          </a:xfrm>
          <a:prstGeom prst="rect">
            <a:avLst/>
          </a:prstGeom>
        </p:spPr>
      </p:pic>
      <p:pic>
        <p:nvPicPr>
          <p:cNvPr id="20" name="Picture 19"/>
          <p:cNvPicPr>
            <a:picLocks noChangeAspect="1"/>
          </p:cNvPicPr>
          <p:nvPr userDrawn="1"/>
        </p:nvPicPr>
        <p:blipFill>
          <a:blip r:embed="rId3" cstate="print">
            <a:extLst>
              <a:ext uri="{BEBA8EAE-BF5A-486C-A8C5-ECC9F3942E4B}">
                <a14:imgProps xmlns:a14="http://schemas.microsoft.com/office/drawing/2010/main">
                  <a14:imgLayer r:embed="rId4">
                    <a14:imgEffect>
                      <a14:backgroundRemoval t="9756" b="89431" l="9756" r="100000"/>
                    </a14:imgEffect>
                  </a14:imgLayer>
                </a14:imgProps>
              </a:ext>
              <a:ext uri="{28A0092B-C50C-407E-A947-70E740481C1C}">
                <a14:useLocalDpi xmlns:a14="http://schemas.microsoft.com/office/drawing/2010/main" val="0"/>
              </a:ext>
            </a:extLst>
          </a:blip>
          <a:stretch>
            <a:fillRect/>
          </a:stretch>
        </p:blipFill>
        <p:spPr>
          <a:xfrm>
            <a:off x="146265" y="6466819"/>
            <a:ext cx="433547" cy="325160"/>
          </a:xfrm>
          <a:prstGeom prst="rect">
            <a:avLst/>
          </a:prstGeom>
        </p:spPr>
      </p:pic>
      <p:sp>
        <p:nvSpPr>
          <p:cNvPr id="21" name="TextBox 20"/>
          <p:cNvSpPr txBox="1"/>
          <p:nvPr userDrawn="1"/>
        </p:nvSpPr>
        <p:spPr>
          <a:xfrm>
            <a:off x="554413" y="6444733"/>
            <a:ext cx="1941353" cy="369332"/>
          </a:xfrm>
          <a:prstGeom prst="rect">
            <a:avLst/>
          </a:prstGeom>
          <a:noFill/>
        </p:spPr>
        <p:txBody>
          <a:bodyPr wrap="square" rtlCol="0">
            <a:spAutoFit/>
          </a:bodyPr>
          <a:lstStyle/>
          <a:p>
            <a:r>
              <a:rPr lang="en-US" dirty="0" smtClean="0">
                <a:solidFill>
                  <a:prstClr val="white"/>
                </a:solidFill>
              </a:rPr>
              <a:t>@Mass_OSD</a:t>
            </a:r>
            <a:endParaRPr lang="en-US" dirty="0">
              <a:solidFill>
                <a:prstClr val="white"/>
              </a:solidFill>
            </a:endParaRPr>
          </a:p>
        </p:txBody>
      </p:sp>
      <p:sp>
        <p:nvSpPr>
          <p:cNvPr id="2" name="TextBox 1"/>
          <p:cNvSpPr txBox="1"/>
          <p:nvPr userDrawn="1"/>
        </p:nvSpPr>
        <p:spPr>
          <a:xfrm>
            <a:off x="5994400" y="6400800"/>
            <a:ext cx="609600" cy="369332"/>
          </a:xfrm>
          <a:prstGeom prst="rect">
            <a:avLst/>
          </a:prstGeom>
          <a:noFill/>
        </p:spPr>
        <p:txBody>
          <a:bodyPr wrap="square" rtlCol="0">
            <a:spAutoFit/>
          </a:bodyPr>
          <a:lstStyle/>
          <a:p>
            <a:pPr algn="ctr"/>
            <a:fld id="{A4987234-C28F-43E1-9462-87890459B476}"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749837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11" descr="Niagara-3.jpg"/>
          <p:cNvPicPr>
            <a:picLocks noChangeAspect="1"/>
          </p:cNvPicPr>
          <p:nvPr userDrawn="1"/>
        </p:nvPicPr>
        <p:blipFill>
          <a:blip r:embed="rId2" cstate="print"/>
          <a:srcRect/>
          <a:stretch>
            <a:fillRect/>
          </a:stretch>
        </p:blipFill>
        <p:spPr bwMode="auto">
          <a:xfrm>
            <a:off x="0" y="846139"/>
            <a:ext cx="12192000" cy="4370387"/>
          </a:xfrm>
          <a:prstGeom prst="rect">
            <a:avLst/>
          </a:prstGeom>
          <a:noFill/>
          <a:ln w="9525">
            <a:noFill/>
            <a:miter lim="800000"/>
            <a:headEnd/>
            <a:tailEnd/>
          </a:ln>
        </p:spPr>
      </p:pic>
      <p:sp>
        <p:nvSpPr>
          <p:cNvPr id="8" name="Rectangle 7"/>
          <p:cNvSpPr/>
          <p:nvPr/>
        </p:nvSpPr>
        <p:spPr>
          <a:xfrm>
            <a:off x="0" y="0"/>
            <a:ext cx="12192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200" dirty="0">
              <a:solidFill>
                <a:srgbClr val="FFFFFF"/>
              </a:solidFill>
              <a:ea typeface="ＭＳ Ｐゴシック" charset="-128"/>
            </a:endParaRPr>
          </a:p>
        </p:txBody>
      </p:sp>
      <p:sp>
        <p:nvSpPr>
          <p:cNvPr id="9" name="Rectangle 8"/>
          <p:cNvSpPr/>
          <p:nvPr/>
        </p:nvSpPr>
        <p:spPr>
          <a:xfrm>
            <a:off x="0" y="6456364"/>
            <a:ext cx="12192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200" dirty="0">
              <a:solidFill>
                <a:srgbClr val="FFFFFF"/>
              </a:solidFill>
              <a:ea typeface="ＭＳ Ｐゴシック" charset="-128"/>
            </a:endParaRPr>
          </a:p>
        </p:txBody>
      </p:sp>
      <p:sp>
        <p:nvSpPr>
          <p:cNvPr id="10" name="Rectangle 9"/>
          <p:cNvSpPr/>
          <p:nvPr/>
        </p:nvSpPr>
        <p:spPr>
          <a:xfrm flipH="1">
            <a:off x="0" y="5092701"/>
            <a:ext cx="6096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200" dirty="0">
              <a:solidFill>
                <a:srgbClr val="FFFFFF"/>
              </a:solidFill>
              <a:ea typeface="ＭＳ Ｐゴシック" charset="-128"/>
            </a:endParaRPr>
          </a:p>
        </p:txBody>
      </p:sp>
      <p:sp>
        <p:nvSpPr>
          <p:cNvPr id="11" name="Rectangle 10"/>
          <p:cNvSpPr/>
          <p:nvPr/>
        </p:nvSpPr>
        <p:spPr>
          <a:xfrm flipH="1">
            <a:off x="6096001" y="5092701"/>
            <a:ext cx="1681788"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200" dirty="0">
              <a:solidFill>
                <a:srgbClr val="FFFFFF"/>
              </a:solidFill>
              <a:ea typeface="ＭＳ Ｐゴシック" charset="-128"/>
            </a:endParaRPr>
          </a:p>
        </p:txBody>
      </p:sp>
      <p:sp>
        <p:nvSpPr>
          <p:cNvPr id="12" name="Rectangle 11"/>
          <p:cNvSpPr/>
          <p:nvPr/>
        </p:nvSpPr>
        <p:spPr>
          <a:xfrm flipH="1">
            <a:off x="7777789" y="5092701"/>
            <a:ext cx="4414212"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200" dirty="0">
              <a:solidFill>
                <a:srgbClr val="FFFFFF"/>
              </a:solidFill>
              <a:ea typeface="ＭＳ Ｐゴシック" charset="-128"/>
            </a:endParaRPr>
          </a:p>
        </p:txBody>
      </p:sp>
      <p:grpSp>
        <p:nvGrpSpPr>
          <p:cNvPr id="13" name="Group 21"/>
          <p:cNvGrpSpPr>
            <a:grpSpLocks/>
          </p:cNvGrpSpPr>
          <p:nvPr/>
        </p:nvGrpSpPr>
        <p:grpSpPr bwMode="auto">
          <a:xfrm flipH="1" flipV="1">
            <a:off x="0" y="920751"/>
            <a:ext cx="12192000" cy="55563"/>
            <a:chOff x="0" y="832104"/>
            <a:chExt cx="9144000" cy="54864"/>
          </a:xfrm>
        </p:grpSpPr>
        <p:sp>
          <p:nvSpPr>
            <p:cNvPr id="14" name="Rectangle 13"/>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200" dirty="0">
                <a:solidFill>
                  <a:srgbClr val="FFFFFF"/>
                </a:solidFill>
                <a:ea typeface="ＭＳ Ｐゴシック" charset="-128"/>
              </a:endParaRPr>
            </a:p>
          </p:txBody>
        </p:sp>
        <p:sp>
          <p:nvSpPr>
            <p:cNvPr id="15" name="Rectangle 14"/>
            <p:cNvSpPr/>
            <p:nvPr userDrawn="1"/>
          </p:nvSpPr>
          <p:spPr>
            <a:xfrm>
              <a:off x="3310659" y="832104"/>
              <a:ext cx="1261341"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200" dirty="0">
                <a:solidFill>
                  <a:srgbClr val="FFFFFF"/>
                </a:solidFill>
                <a:ea typeface="ＭＳ Ｐゴシック" charset="-128"/>
              </a:endParaRPr>
            </a:p>
          </p:txBody>
        </p:sp>
        <p:sp>
          <p:nvSpPr>
            <p:cNvPr id="16" name="Rectangle 15"/>
            <p:cNvSpPr/>
            <p:nvPr userDrawn="1"/>
          </p:nvSpPr>
          <p:spPr>
            <a:xfrm>
              <a:off x="0" y="832104"/>
              <a:ext cx="3310659"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200" dirty="0">
                <a:solidFill>
                  <a:srgbClr val="FFFFFF"/>
                </a:solidFill>
                <a:ea typeface="ＭＳ Ｐゴシック" charset="-128"/>
              </a:endParaRPr>
            </a:p>
          </p:txBody>
        </p:sp>
      </p:grpSp>
      <p:pic>
        <p:nvPicPr>
          <p:cNvPr id="17" name="Picture 30" descr="CCities logo.png"/>
          <p:cNvPicPr>
            <a:picLocks noChangeAspect="1"/>
          </p:cNvPicPr>
          <p:nvPr/>
        </p:nvPicPr>
        <p:blipFill>
          <a:blip r:embed="rId3" cstate="print"/>
          <a:srcRect/>
          <a:stretch>
            <a:fillRect/>
          </a:stretch>
        </p:blipFill>
        <p:spPr bwMode="auto">
          <a:xfrm>
            <a:off x="9382607" y="95250"/>
            <a:ext cx="1860743" cy="755650"/>
          </a:xfrm>
          <a:prstGeom prst="rect">
            <a:avLst/>
          </a:prstGeom>
          <a:noFill/>
          <a:ln w="9525">
            <a:noFill/>
            <a:miter lim="800000"/>
            <a:headEnd/>
            <a:tailEnd/>
          </a:ln>
        </p:spPr>
      </p:pic>
      <p:sp>
        <p:nvSpPr>
          <p:cNvPr id="2" name="Title 1"/>
          <p:cNvSpPr>
            <a:spLocks noGrp="1"/>
          </p:cNvSpPr>
          <p:nvPr>
            <p:ph type="ctrTitle"/>
          </p:nvPr>
        </p:nvSpPr>
        <p:spPr>
          <a:xfrm>
            <a:off x="270240" y="147801"/>
            <a:ext cx="7502160" cy="603505"/>
          </a:xfrm>
          <a:prstGeom prst="rect">
            <a:avLst/>
          </a:prstGeom>
        </p:spPr>
        <p:txBody>
          <a:bodyPr lIns="0" rIns="0">
            <a:normAutofit/>
          </a:bodyPr>
          <a:lstStyle>
            <a:lvl1pPr algn="l">
              <a:defRPr sz="2600">
                <a:solidFill>
                  <a:srgbClr val="FFFFFF"/>
                </a:solidFill>
                <a:latin typeface="Arial Narrow"/>
                <a:cs typeface="Arial Narrow"/>
              </a:defRPr>
            </a:lvl1pPr>
          </a:lstStyle>
          <a:p>
            <a:r>
              <a:rPr lang="en-US" smtClean="0"/>
              <a:t>Click to edit Master title style</a:t>
            </a:r>
            <a:endParaRPr lang="en-US" dirty="0"/>
          </a:p>
        </p:txBody>
      </p:sp>
      <p:sp>
        <p:nvSpPr>
          <p:cNvPr id="3" name="Subtitle 2"/>
          <p:cNvSpPr>
            <a:spLocks noGrp="1"/>
          </p:cNvSpPr>
          <p:nvPr>
            <p:ph type="subTitle" idx="1"/>
          </p:nvPr>
        </p:nvSpPr>
        <p:spPr>
          <a:xfrm>
            <a:off x="217395" y="5253120"/>
            <a:ext cx="5843067"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8" name="Text Placeholder 17"/>
          <p:cNvSpPr>
            <a:spLocks noGrp="1"/>
          </p:cNvSpPr>
          <p:nvPr>
            <p:ph type="body" sz="quarter" idx="10"/>
          </p:nvPr>
        </p:nvSpPr>
        <p:spPr>
          <a:xfrm>
            <a:off x="8072667" y="5206079"/>
            <a:ext cx="4109733"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8072601" y="5543500"/>
            <a:ext cx="411940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224134" y="5672917"/>
            <a:ext cx="185420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Tree>
    <p:extLst>
      <p:ext uri="{BB962C8B-B14F-4D97-AF65-F5344CB8AC3E}">
        <p14:creationId xmlns:p14="http://schemas.microsoft.com/office/powerpoint/2010/main" val="3066589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90675"/>
            <a:ext cx="10972800" cy="4876800"/>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393081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590675"/>
            <a:ext cx="53848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590675"/>
            <a:ext cx="53848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21624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2" y="1317097"/>
            <a:ext cx="538691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2" y="2085975"/>
            <a:ext cx="538691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9" y="1317097"/>
            <a:ext cx="5389034"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085975"/>
            <a:ext cx="5389034"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79262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4" y="1238252"/>
            <a:ext cx="6815667"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908004"/>
            <a:ext cx="4011084"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78277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95655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2E2B21">
                  <a:lumMod val="90000"/>
                  <a:lumOff val="1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2E2B21">
                  <a:lumMod val="90000"/>
                  <a:lumOff val="1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EA6224A-DD5D-4DD2-876F-6F43C8F3B773}" type="slidenum">
              <a:rPr lang="en-US">
                <a:solidFill>
                  <a:srgbClr val="2E2B21">
                    <a:lumMod val="90000"/>
                    <a:lumOff val="10000"/>
                  </a:srgbClr>
                </a:solidFill>
              </a:rPr>
              <a:pPr>
                <a:defRPr/>
              </a:pPr>
              <a:t>‹#›</a:t>
            </a:fld>
            <a:endParaRPr lang="en-US" dirty="0">
              <a:solidFill>
                <a:srgbClr val="2E2B21">
                  <a:lumMod val="90000"/>
                  <a:lumOff val="10000"/>
                </a:srgbClr>
              </a:solidFill>
            </a:endParaRPr>
          </a:p>
        </p:txBody>
      </p:sp>
    </p:spTree>
    <p:extLst>
      <p:ext uri="{BB962C8B-B14F-4D97-AF65-F5344CB8AC3E}">
        <p14:creationId xmlns:p14="http://schemas.microsoft.com/office/powerpoint/2010/main" val="39721665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017" y="2130428"/>
            <a:ext cx="10363970" cy="1470025"/>
          </a:xfrm>
        </p:spPr>
        <p:txBody>
          <a:bodyPr/>
          <a:lstStyle>
            <a:lvl1pPr>
              <a:defRPr/>
            </a:lvl1pPr>
          </a:lstStyle>
          <a:p>
            <a:r>
              <a:rPr lang="en-US" smtClean="0"/>
              <a:t>Click to edit Master title style</a:t>
            </a:r>
            <a:endParaRPr lang="en-US" dirty="0"/>
          </a:p>
        </p:txBody>
      </p:sp>
      <p:sp>
        <p:nvSpPr>
          <p:cNvPr id="3" name="Subtitle 2"/>
          <p:cNvSpPr>
            <a:spLocks noGrp="1"/>
          </p:cNvSpPr>
          <p:nvPr>
            <p:ph type="subTitle" idx="1"/>
          </p:nvPr>
        </p:nvSpPr>
        <p:spPr>
          <a:xfrm>
            <a:off x="1828032" y="3886200"/>
            <a:ext cx="8535941"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915939" y="6248400"/>
            <a:ext cx="2540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endParaRPr lang="en-US" sz="1200" dirty="0">
              <a:solidFill>
                <a:srgbClr val="50565C"/>
              </a:solidFill>
              <a:ea typeface="ＭＳ Ｐゴシック" charset="-128"/>
            </a:endParaRPr>
          </a:p>
        </p:txBody>
      </p:sp>
      <p:sp>
        <p:nvSpPr>
          <p:cNvPr id="5" name="Rectangle 5"/>
          <p:cNvSpPr>
            <a:spLocks noGrp="1" noChangeArrowheads="1"/>
          </p:cNvSpPr>
          <p:nvPr>
            <p:ph type="ftr" sz="quarter" idx="11"/>
          </p:nvPr>
        </p:nvSpPr>
        <p:spPr>
          <a:xfrm>
            <a:off x="4165985" y="6248400"/>
            <a:ext cx="7212061"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endParaRPr lang="en-US" sz="1200" dirty="0">
              <a:solidFill>
                <a:srgbClr val="50565C"/>
              </a:solidFill>
              <a:ea typeface="ＭＳ Ｐゴシック" charset="-128"/>
            </a:endParaRPr>
          </a:p>
        </p:txBody>
      </p:sp>
    </p:spTree>
    <p:extLst>
      <p:ext uri="{BB962C8B-B14F-4D97-AF65-F5344CB8AC3E}">
        <p14:creationId xmlns:p14="http://schemas.microsoft.com/office/powerpoint/2010/main" val="283796115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5941" y="1143000"/>
            <a:ext cx="10360121" cy="7635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15880" y="2133600"/>
            <a:ext cx="5087697"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88303" y="2133600"/>
            <a:ext cx="5087697"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915939" y="6248400"/>
            <a:ext cx="2540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endParaRPr lang="en-US" sz="1200" dirty="0">
              <a:solidFill>
                <a:srgbClr val="50565C"/>
              </a:solidFill>
              <a:ea typeface="ＭＳ Ｐゴシック" charset="-128"/>
            </a:endParaRPr>
          </a:p>
        </p:txBody>
      </p:sp>
      <p:sp>
        <p:nvSpPr>
          <p:cNvPr id="6" name="Footer Placeholder 5"/>
          <p:cNvSpPr>
            <a:spLocks noGrp="1" noChangeArrowheads="1"/>
          </p:cNvSpPr>
          <p:nvPr>
            <p:ph type="ftr" sz="quarter" idx="11"/>
          </p:nvPr>
        </p:nvSpPr>
        <p:spPr>
          <a:xfrm>
            <a:off x="4165985" y="6248400"/>
            <a:ext cx="7212061"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endParaRPr lang="en-US" sz="1200" dirty="0">
              <a:solidFill>
                <a:srgbClr val="50565C"/>
              </a:solidFill>
              <a:ea typeface="ＭＳ Ｐゴシック" charset="-128"/>
            </a:endParaRPr>
          </a:p>
        </p:txBody>
      </p:sp>
    </p:spTree>
    <p:extLst>
      <p:ext uri="{BB962C8B-B14F-4D97-AF65-F5344CB8AC3E}">
        <p14:creationId xmlns:p14="http://schemas.microsoft.com/office/powerpoint/2010/main" val="368781423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5941" y="1143000"/>
            <a:ext cx="10360121" cy="76358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15880" y="2133600"/>
            <a:ext cx="10360121" cy="1257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5880" y="3543300"/>
            <a:ext cx="10360121" cy="1257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915939" y="6248400"/>
            <a:ext cx="2540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endParaRPr lang="en-US" sz="1200" dirty="0">
              <a:solidFill>
                <a:srgbClr val="50565C"/>
              </a:solidFill>
              <a:ea typeface="ＭＳ Ｐゴシック" charset="-128"/>
            </a:endParaRPr>
          </a:p>
        </p:txBody>
      </p:sp>
      <p:sp>
        <p:nvSpPr>
          <p:cNvPr id="6" name="Footer Placeholder 5"/>
          <p:cNvSpPr>
            <a:spLocks noGrp="1" noChangeArrowheads="1"/>
          </p:cNvSpPr>
          <p:nvPr>
            <p:ph type="ftr" sz="quarter" idx="11"/>
          </p:nvPr>
        </p:nvSpPr>
        <p:spPr>
          <a:xfrm>
            <a:off x="4165985" y="6248400"/>
            <a:ext cx="7212061"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endParaRPr lang="en-US" sz="1200" dirty="0">
              <a:solidFill>
                <a:srgbClr val="50565C"/>
              </a:solidFill>
              <a:ea typeface="ＭＳ Ｐゴシック" charset="-128"/>
            </a:endParaRPr>
          </a:p>
        </p:txBody>
      </p:sp>
    </p:spTree>
    <p:extLst>
      <p:ext uri="{BB962C8B-B14F-4D97-AF65-F5344CB8AC3E}">
        <p14:creationId xmlns:p14="http://schemas.microsoft.com/office/powerpoint/2010/main" val="87789560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23938" y="6470650"/>
            <a:ext cx="2154237" cy="274638"/>
          </a:xfrm>
          <a:prstGeom prst="rect">
            <a:avLst/>
          </a:prstGeom>
        </p:spPr>
        <p:txBody>
          <a:bodyPr/>
          <a:lstStyle>
            <a:lvl1pPr>
              <a:defRPr/>
            </a:lvl1pPr>
          </a:lstStyle>
          <a:p>
            <a:pPr>
              <a:defRPr/>
            </a:pPr>
            <a:endParaRPr lang="en-US" dirty="0">
              <a:solidFill>
                <a:srgbClr val="2E2B21">
                  <a:lumMod val="90000"/>
                  <a:lumOff val="10000"/>
                </a:srgbClr>
              </a:solidFill>
            </a:endParaRPr>
          </a:p>
        </p:txBody>
      </p:sp>
      <p:sp>
        <p:nvSpPr>
          <p:cNvPr id="3" name="Footer Placeholder 2"/>
          <p:cNvSpPr>
            <a:spLocks noGrp="1"/>
          </p:cNvSpPr>
          <p:nvPr>
            <p:ph type="ftr" sz="quarter" idx="11"/>
          </p:nvPr>
        </p:nvSpPr>
        <p:spPr>
          <a:xfrm>
            <a:off x="4843463" y="6470650"/>
            <a:ext cx="5900737" cy="274638"/>
          </a:xfrm>
          <a:prstGeom prst="rect">
            <a:avLst/>
          </a:prstGeom>
        </p:spPr>
        <p:txBody>
          <a:bodyPr/>
          <a:lstStyle>
            <a:lvl1pPr>
              <a:defRPr/>
            </a:lvl1pPr>
          </a:lstStyle>
          <a:p>
            <a:pPr>
              <a:defRPr/>
            </a:pPr>
            <a:endParaRPr lang="en-US">
              <a:solidFill>
                <a:srgbClr val="2E2B21">
                  <a:lumMod val="90000"/>
                  <a:lumOff val="10000"/>
                </a:srgbClr>
              </a:solidFill>
            </a:endParaRPr>
          </a:p>
        </p:txBody>
      </p:sp>
      <p:sp>
        <p:nvSpPr>
          <p:cNvPr id="4" name="Slide Number Placeholder 3"/>
          <p:cNvSpPr>
            <a:spLocks noGrp="1"/>
          </p:cNvSpPr>
          <p:nvPr>
            <p:ph type="sldNum" sz="quarter" idx="12"/>
          </p:nvPr>
        </p:nvSpPr>
        <p:spPr>
          <a:xfrm>
            <a:off x="10837863" y="6470650"/>
            <a:ext cx="973137" cy="274638"/>
          </a:xfrm>
          <a:prstGeom prst="rect">
            <a:avLst/>
          </a:prstGeom>
        </p:spPr>
        <p:txBody>
          <a:bodyPr/>
          <a:lstStyle>
            <a:lvl1pPr>
              <a:defRPr/>
            </a:lvl1pPr>
          </a:lstStyle>
          <a:p>
            <a:pPr>
              <a:defRPr/>
            </a:pPr>
            <a:fld id="{AF7852F6-CF0B-4B1C-ADEA-28BD383E2D83}" type="slidenum">
              <a:rPr lang="en-US">
                <a:solidFill>
                  <a:srgbClr val="2E2B21">
                    <a:lumMod val="90000"/>
                    <a:lumOff val="10000"/>
                  </a:srgbClr>
                </a:solidFill>
              </a:rPr>
              <a:pPr>
                <a:defRPr/>
              </a:pPr>
              <a:t>‹#›</a:t>
            </a:fld>
            <a:endParaRPr lang="en-US" dirty="0">
              <a:solidFill>
                <a:srgbClr val="2E2B21">
                  <a:lumMod val="90000"/>
                  <a:lumOff val="10000"/>
                </a:srgbClr>
              </a:solidFill>
            </a:endParaRPr>
          </a:p>
        </p:txBody>
      </p:sp>
    </p:spTree>
    <p:extLst>
      <p:ext uri="{BB962C8B-B14F-4D97-AF65-F5344CB8AC3E}">
        <p14:creationId xmlns:p14="http://schemas.microsoft.com/office/powerpoint/2010/main" val="1401341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6"/>
          <p:cNvSpPr/>
          <p:nvPr/>
        </p:nvSpPr>
        <p:spPr>
          <a:xfrm>
            <a:off x="0" y="0"/>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7"/>
          <p:cNvCxnSpPr/>
          <p:nvPr/>
        </p:nvCxnSpPr>
        <p:spPr>
          <a:xfrm flipV="1">
            <a:off x="8386763" y="5264150"/>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4960137"/>
            <a:ext cx="7772400" cy="1463040"/>
          </a:xfrm>
        </p:spPr>
        <p:txBody>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dirty="0">
              <a:solidFill>
                <a:srgbClr val="2E2B21">
                  <a:lumMod val="90000"/>
                  <a:lumOff val="10000"/>
                </a:srgb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2E2B21">
                  <a:lumMod val="90000"/>
                  <a:lumOff val="10000"/>
                </a:srgbClr>
              </a:solidFill>
            </a:endParaRPr>
          </a:p>
        </p:txBody>
      </p:sp>
      <p:sp>
        <p:nvSpPr>
          <p:cNvPr id="8" name="Slide Number Placeholder 5"/>
          <p:cNvSpPr>
            <a:spLocks noGrp="1"/>
          </p:cNvSpPr>
          <p:nvPr>
            <p:ph type="sldNum" sz="quarter" idx="12"/>
          </p:nvPr>
        </p:nvSpPr>
        <p:spPr/>
        <p:txBody>
          <a:bodyPr/>
          <a:lstStyle>
            <a:lvl1pPr>
              <a:defRPr/>
            </a:lvl1pPr>
          </a:lstStyle>
          <a:p>
            <a:pPr>
              <a:defRPr/>
            </a:pPr>
            <a:fld id="{9E7800E7-4E47-4492-98DD-1D6E991B3CC4}" type="slidenum">
              <a:rPr lang="en-US">
                <a:solidFill>
                  <a:srgbClr val="2E2B21">
                    <a:lumMod val="90000"/>
                    <a:lumOff val="10000"/>
                  </a:srgbClr>
                </a:solidFill>
              </a:rPr>
              <a:pPr>
                <a:defRPr/>
              </a:pPr>
              <a:t>‹#›</a:t>
            </a:fld>
            <a:endParaRPr lang="en-US" dirty="0">
              <a:solidFill>
                <a:srgbClr val="2E2B21">
                  <a:lumMod val="90000"/>
                  <a:lumOff val="10000"/>
                </a:srgbClr>
              </a:solidFill>
            </a:endParaRPr>
          </a:p>
        </p:txBody>
      </p:sp>
    </p:spTree>
    <p:extLst>
      <p:ext uri="{BB962C8B-B14F-4D97-AF65-F5344CB8AC3E}">
        <p14:creationId xmlns:p14="http://schemas.microsoft.com/office/powerpoint/2010/main" val="1594958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dirty="0">
              <a:solidFill>
                <a:srgbClr val="2E2B21">
                  <a:lumMod val="90000"/>
                  <a:lumOff val="10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2E2B21">
                  <a:lumMod val="90000"/>
                  <a:lumOff val="10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512077E9-D08D-4E75-B1EB-F20E70DFC2D5}" type="slidenum">
              <a:rPr lang="en-US">
                <a:solidFill>
                  <a:srgbClr val="2E2B21">
                    <a:lumMod val="90000"/>
                    <a:lumOff val="10000"/>
                  </a:srgbClr>
                </a:solidFill>
              </a:rPr>
              <a:pPr>
                <a:defRPr/>
              </a:pPr>
              <a:t>‹#›</a:t>
            </a:fld>
            <a:endParaRPr lang="en-US" dirty="0">
              <a:solidFill>
                <a:srgbClr val="2E2B21">
                  <a:lumMod val="90000"/>
                  <a:lumOff val="10000"/>
                </a:srgbClr>
              </a:solidFill>
            </a:endParaRPr>
          </a:p>
        </p:txBody>
      </p:sp>
    </p:spTree>
    <p:extLst>
      <p:ext uri="{BB962C8B-B14F-4D97-AF65-F5344CB8AC3E}">
        <p14:creationId xmlns:p14="http://schemas.microsoft.com/office/powerpoint/2010/main" val="688873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dirty="0">
              <a:solidFill>
                <a:srgbClr val="2E2B21">
                  <a:lumMod val="90000"/>
                  <a:lumOff val="10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2E2B21">
                  <a:lumMod val="90000"/>
                  <a:lumOff val="10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524CE5DD-B577-44E3-961F-07A839C19FA4}" type="slidenum">
              <a:rPr lang="en-US">
                <a:solidFill>
                  <a:srgbClr val="2E2B21">
                    <a:lumMod val="90000"/>
                    <a:lumOff val="10000"/>
                  </a:srgbClr>
                </a:solidFill>
              </a:rPr>
              <a:pPr>
                <a:defRPr/>
              </a:pPr>
              <a:t>‹#›</a:t>
            </a:fld>
            <a:endParaRPr lang="en-US" dirty="0">
              <a:solidFill>
                <a:srgbClr val="2E2B21">
                  <a:lumMod val="90000"/>
                  <a:lumOff val="10000"/>
                </a:srgbClr>
              </a:solidFill>
            </a:endParaRPr>
          </a:p>
        </p:txBody>
      </p:sp>
    </p:spTree>
    <p:extLst>
      <p:ext uri="{BB962C8B-B14F-4D97-AF65-F5344CB8AC3E}">
        <p14:creationId xmlns:p14="http://schemas.microsoft.com/office/powerpoint/2010/main" val="3151519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dirty="0">
              <a:solidFill>
                <a:srgbClr val="2E2B21">
                  <a:lumMod val="90000"/>
                  <a:lumOff val="10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2E2B21">
                  <a:lumMod val="90000"/>
                  <a:lumOff val="10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08B2084F-C99D-498B-8DC2-306505F734E6}" type="slidenum">
              <a:rPr lang="en-US">
                <a:solidFill>
                  <a:srgbClr val="2E2B21">
                    <a:lumMod val="90000"/>
                    <a:lumOff val="10000"/>
                  </a:srgbClr>
                </a:solidFill>
              </a:rPr>
              <a:pPr>
                <a:defRPr/>
              </a:pPr>
              <a:t>‹#›</a:t>
            </a:fld>
            <a:endParaRPr lang="en-US" dirty="0">
              <a:solidFill>
                <a:srgbClr val="2E2B21">
                  <a:lumMod val="90000"/>
                  <a:lumOff val="10000"/>
                </a:srgbClr>
              </a:solidFill>
            </a:endParaRPr>
          </a:p>
        </p:txBody>
      </p:sp>
    </p:spTree>
    <p:extLst>
      <p:ext uri="{BB962C8B-B14F-4D97-AF65-F5344CB8AC3E}">
        <p14:creationId xmlns:p14="http://schemas.microsoft.com/office/powerpoint/2010/main" val="3494966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solidFill>
                <a:srgbClr val="2E2B21">
                  <a:lumMod val="90000"/>
                  <a:lumOff val="10000"/>
                </a:srgb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2E2B21">
                  <a:lumMod val="90000"/>
                  <a:lumOff val="10000"/>
                </a:srgbClr>
              </a:solidFill>
            </a:endParaRPr>
          </a:p>
        </p:txBody>
      </p:sp>
      <p:sp>
        <p:nvSpPr>
          <p:cNvPr id="4" name="Slide Number Placeholder 3"/>
          <p:cNvSpPr>
            <a:spLocks noGrp="1"/>
          </p:cNvSpPr>
          <p:nvPr>
            <p:ph type="sldNum" sz="quarter" idx="12"/>
          </p:nvPr>
        </p:nvSpPr>
        <p:spPr/>
        <p:txBody>
          <a:bodyPr/>
          <a:lstStyle>
            <a:lvl1pPr>
              <a:defRPr/>
            </a:lvl1pPr>
          </a:lstStyle>
          <a:p>
            <a:pPr>
              <a:defRPr/>
            </a:pPr>
            <a:fld id="{AF7852F6-CF0B-4B1C-ADEA-28BD383E2D83}" type="slidenum">
              <a:rPr lang="en-US">
                <a:solidFill>
                  <a:srgbClr val="2E2B21">
                    <a:lumMod val="90000"/>
                    <a:lumOff val="10000"/>
                  </a:srgbClr>
                </a:solidFill>
              </a:rPr>
              <a:pPr>
                <a:defRPr/>
              </a:pPr>
              <a:t>‹#›</a:t>
            </a:fld>
            <a:endParaRPr lang="en-US" dirty="0">
              <a:solidFill>
                <a:srgbClr val="2E2B21">
                  <a:lumMod val="90000"/>
                  <a:lumOff val="10000"/>
                </a:srgbClr>
              </a:solidFill>
            </a:endParaRPr>
          </a:p>
        </p:txBody>
      </p:sp>
    </p:spTree>
    <p:extLst>
      <p:ext uri="{BB962C8B-B14F-4D97-AF65-F5344CB8AC3E}">
        <p14:creationId xmlns:p14="http://schemas.microsoft.com/office/powerpoint/2010/main" val="4211855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srgbClr val="2E2B21">
                  <a:lumMod val="90000"/>
                  <a:lumOff val="10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2E2B21">
                  <a:lumMod val="90000"/>
                  <a:lumOff val="10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A27F2050-F123-4794-9E93-3E94B5650E13}" type="slidenum">
              <a:rPr lang="en-US">
                <a:solidFill>
                  <a:srgbClr val="2E2B21">
                    <a:lumMod val="90000"/>
                    <a:lumOff val="10000"/>
                  </a:srgbClr>
                </a:solidFill>
              </a:rPr>
              <a:pPr>
                <a:defRPr/>
              </a:pPr>
              <a:t>‹#›</a:t>
            </a:fld>
            <a:endParaRPr lang="en-US" dirty="0">
              <a:solidFill>
                <a:srgbClr val="2E2B21">
                  <a:lumMod val="90000"/>
                  <a:lumOff val="10000"/>
                </a:srgbClr>
              </a:solidFill>
            </a:endParaRPr>
          </a:p>
        </p:txBody>
      </p:sp>
    </p:spTree>
    <p:extLst>
      <p:ext uri="{BB962C8B-B14F-4D97-AF65-F5344CB8AC3E}">
        <p14:creationId xmlns:p14="http://schemas.microsoft.com/office/powerpoint/2010/main" val="2664638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cxnSp>
        <p:nvCxnSpPr>
          <p:cNvPr id="5" name="Straight Connector 8"/>
          <p:cNvCxnSpPr/>
          <p:nvPr/>
        </p:nvCxnSpPr>
        <p:spPr>
          <a:xfrm flipV="1">
            <a:off x="8386763" y="5264150"/>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4960138"/>
            <a:ext cx="7772400" cy="1463040"/>
          </a:xfrm>
        </p:spPr>
        <p:txBody>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dirty="0">
              <a:solidFill>
                <a:srgbClr val="2E2B21">
                  <a:lumMod val="90000"/>
                  <a:lumOff val="10000"/>
                </a:srgb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2E2B21">
                  <a:lumMod val="90000"/>
                  <a:lumOff val="10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12EA0D78-DA1C-4746-8B81-EFF4AFF67E28}" type="slidenum">
              <a:rPr lang="en-US">
                <a:solidFill>
                  <a:srgbClr val="2E2B21">
                    <a:lumMod val="90000"/>
                    <a:lumOff val="10000"/>
                  </a:srgbClr>
                </a:solidFill>
              </a:rPr>
              <a:pPr>
                <a:defRPr/>
              </a:pPr>
              <a:t>‹#›</a:t>
            </a:fld>
            <a:endParaRPr lang="en-US" dirty="0">
              <a:solidFill>
                <a:srgbClr val="2E2B21">
                  <a:lumMod val="90000"/>
                  <a:lumOff val="10000"/>
                </a:srgbClr>
              </a:solidFill>
            </a:endParaRPr>
          </a:p>
        </p:txBody>
      </p:sp>
    </p:spTree>
    <p:extLst>
      <p:ext uri="{BB962C8B-B14F-4D97-AF65-F5344CB8AC3E}">
        <p14:creationId xmlns:p14="http://schemas.microsoft.com/office/powerpoint/2010/main" val="265378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7.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3.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3938" y="585788"/>
            <a:ext cx="9720262" cy="1498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1023938" y="2286000"/>
            <a:ext cx="9720262" cy="4022725"/>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1023938" y="6470650"/>
            <a:ext cx="2154237" cy="274638"/>
          </a:xfrm>
          <a:prstGeom prst="rect">
            <a:avLst/>
          </a:prstGeom>
        </p:spPr>
        <p:txBody>
          <a:bodyPr vert="horz" lIns="91440" tIns="45720" rIns="91440" bIns="45720" rtlCol="0" anchor="ctr"/>
          <a:lstStyle>
            <a:lvl1pPr algn="l" fontAlgn="auto">
              <a:spcBef>
                <a:spcPts val="0"/>
              </a:spcBef>
              <a:spcAft>
                <a:spcPts val="0"/>
              </a:spcAft>
              <a:defRPr sz="1000">
                <a:solidFill>
                  <a:schemeClr val="tx1">
                    <a:lumMod val="90000"/>
                    <a:lumOff val="10000"/>
                  </a:schemeClr>
                </a:solidFill>
                <a:latin typeface="+mj-lt"/>
                <a:cs typeface="+mn-cs"/>
              </a:defRPr>
            </a:lvl1pPr>
          </a:lstStyle>
          <a:p>
            <a:pPr>
              <a:defRPr/>
            </a:pPr>
            <a:endParaRPr lang="en-US" dirty="0">
              <a:solidFill>
                <a:srgbClr val="2E2B21">
                  <a:lumMod val="90000"/>
                  <a:lumOff val="10000"/>
                </a:srgbClr>
              </a:solidFill>
            </a:endParaRPr>
          </a:p>
        </p:txBody>
      </p:sp>
      <p:sp>
        <p:nvSpPr>
          <p:cNvPr id="5" name="Footer Placeholder 4"/>
          <p:cNvSpPr>
            <a:spLocks noGrp="1"/>
          </p:cNvSpPr>
          <p:nvPr>
            <p:ph type="ftr" sz="quarter" idx="3"/>
          </p:nvPr>
        </p:nvSpPr>
        <p:spPr>
          <a:xfrm>
            <a:off x="4843463" y="6470650"/>
            <a:ext cx="5900737" cy="274638"/>
          </a:xfrm>
          <a:prstGeom prst="rect">
            <a:avLst/>
          </a:prstGeom>
        </p:spPr>
        <p:txBody>
          <a:bodyPr vert="horz" lIns="91440" tIns="45720" rIns="91440" bIns="45720" rtlCol="0" anchor="ctr"/>
          <a:lstStyle>
            <a:lvl1pPr algn="r" fontAlgn="auto">
              <a:spcBef>
                <a:spcPts val="0"/>
              </a:spcBef>
              <a:spcAft>
                <a:spcPts val="0"/>
              </a:spcAft>
              <a:defRPr sz="1000" cap="all" baseline="0">
                <a:solidFill>
                  <a:schemeClr val="tx1">
                    <a:lumMod val="90000"/>
                    <a:lumOff val="10000"/>
                  </a:schemeClr>
                </a:solidFill>
                <a:latin typeface="+mj-lt"/>
                <a:cs typeface="+mn-cs"/>
              </a:defRPr>
            </a:lvl1pPr>
          </a:lstStyle>
          <a:p>
            <a:pPr>
              <a:defRPr/>
            </a:pPr>
            <a:endParaRPr lang="en-US">
              <a:solidFill>
                <a:srgbClr val="2E2B21">
                  <a:lumMod val="90000"/>
                  <a:lumOff val="10000"/>
                </a:srgbClr>
              </a:solidFill>
            </a:endParaRPr>
          </a:p>
        </p:txBody>
      </p:sp>
      <p:sp>
        <p:nvSpPr>
          <p:cNvPr id="6" name="Slide Number Placeholder 5"/>
          <p:cNvSpPr>
            <a:spLocks noGrp="1"/>
          </p:cNvSpPr>
          <p:nvPr>
            <p:ph type="sldNum" sz="quarter" idx="4"/>
          </p:nvPr>
        </p:nvSpPr>
        <p:spPr>
          <a:xfrm>
            <a:off x="10837863" y="6470650"/>
            <a:ext cx="973137" cy="274638"/>
          </a:xfrm>
          <a:prstGeom prst="rect">
            <a:avLst/>
          </a:prstGeom>
        </p:spPr>
        <p:txBody>
          <a:bodyPr vert="horz" lIns="91440" tIns="45720" rIns="91440" bIns="45720" rtlCol="0" anchor="ctr"/>
          <a:lstStyle>
            <a:lvl1pPr algn="l" fontAlgn="auto">
              <a:spcBef>
                <a:spcPts val="0"/>
              </a:spcBef>
              <a:spcAft>
                <a:spcPts val="0"/>
              </a:spcAft>
              <a:defRPr sz="1000">
                <a:solidFill>
                  <a:schemeClr val="tx1">
                    <a:lumMod val="90000"/>
                    <a:lumOff val="10000"/>
                  </a:schemeClr>
                </a:solidFill>
                <a:latin typeface="+mj-lt"/>
                <a:cs typeface="+mn-cs"/>
              </a:defRPr>
            </a:lvl1pPr>
          </a:lstStyle>
          <a:p>
            <a:pPr>
              <a:defRPr/>
            </a:pPr>
            <a:fld id="{900B4559-32DE-4F07-B8C3-B4E95DA5447C}" type="slidenum">
              <a:rPr lang="en-US">
                <a:solidFill>
                  <a:srgbClr val="2E2B21">
                    <a:lumMod val="90000"/>
                    <a:lumOff val="10000"/>
                  </a:srgbClr>
                </a:solidFill>
              </a:rPr>
              <a:pPr>
                <a:defRPr/>
              </a:pPr>
              <a:t>‹#›</a:t>
            </a:fld>
            <a:endParaRPr lang="en-US" dirty="0">
              <a:solidFill>
                <a:srgbClr val="2E2B21">
                  <a:lumMod val="90000"/>
                  <a:lumOff val="10000"/>
                </a:srgbClr>
              </a:solidFill>
            </a:endParaRPr>
          </a:p>
        </p:txBody>
      </p:sp>
      <p:cxnSp>
        <p:nvCxnSpPr>
          <p:cNvPr id="7" name="Straight Connector 6"/>
          <p:cNvCxnSpPr/>
          <p:nvPr/>
        </p:nvCxnSpPr>
        <p:spPr>
          <a:xfrm flipV="1">
            <a:off x="762000" y="827088"/>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18821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lnSpc>
          <a:spcPct val="80000"/>
        </a:lnSpc>
        <a:spcBef>
          <a:spcPct val="0"/>
        </a:spcBef>
        <a:spcAft>
          <a:spcPct val="0"/>
        </a:spcAft>
        <a:defRPr sz="5000" kern="1200" cap="all" spc="100">
          <a:solidFill>
            <a:srgbClr val="474233"/>
          </a:solidFill>
          <a:latin typeface="+mj-lt"/>
          <a:ea typeface="+mj-ea"/>
          <a:cs typeface="+mj-cs"/>
        </a:defRPr>
      </a:lvl1pPr>
      <a:lvl2pPr algn="l" rtl="0" eaLnBrk="0" fontAlgn="base" hangingPunct="0">
        <a:lnSpc>
          <a:spcPct val="80000"/>
        </a:lnSpc>
        <a:spcBef>
          <a:spcPct val="0"/>
        </a:spcBef>
        <a:spcAft>
          <a:spcPct val="0"/>
        </a:spcAft>
        <a:defRPr sz="5000">
          <a:solidFill>
            <a:srgbClr val="474233"/>
          </a:solidFill>
          <a:latin typeface="Tw Cen MT Condensed" pitchFamily="34" charset="0"/>
        </a:defRPr>
      </a:lvl2pPr>
      <a:lvl3pPr algn="l" rtl="0" eaLnBrk="0" fontAlgn="base" hangingPunct="0">
        <a:lnSpc>
          <a:spcPct val="80000"/>
        </a:lnSpc>
        <a:spcBef>
          <a:spcPct val="0"/>
        </a:spcBef>
        <a:spcAft>
          <a:spcPct val="0"/>
        </a:spcAft>
        <a:defRPr sz="5000">
          <a:solidFill>
            <a:srgbClr val="474233"/>
          </a:solidFill>
          <a:latin typeface="Tw Cen MT Condensed" pitchFamily="34" charset="0"/>
        </a:defRPr>
      </a:lvl3pPr>
      <a:lvl4pPr algn="l" rtl="0" eaLnBrk="0" fontAlgn="base" hangingPunct="0">
        <a:lnSpc>
          <a:spcPct val="80000"/>
        </a:lnSpc>
        <a:spcBef>
          <a:spcPct val="0"/>
        </a:spcBef>
        <a:spcAft>
          <a:spcPct val="0"/>
        </a:spcAft>
        <a:defRPr sz="5000">
          <a:solidFill>
            <a:srgbClr val="474233"/>
          </a:solidFill>
          <a:latin typeface="Tw Cen MT Condensed" pitchFamily="34" charset="0"/>
        </a:defRPr>
      </a:lvl4pPr>
      <a:lvl5pPr algn="l" rtl="0" eaLnBrk="0" fontAlgn="base" hangingPunct="0">
        <a:lnSpc>
          <a:spcPct val="80000"/>
        </a:lnSpc>
        <a:spcBef>
          <a:spcPct val="0"/>
        </a:spcBef>
        <a:spcAft>
          <a:spcPct val="0"/>
        </a:spcAft>
        <a:defRPr sz="5000">
          <a:solidFill>
            <a:srgbClr val="474233"/>
          </a:solidFill>
          <a:latin typeface="Tw Cen MT Condensed" pitchFamily="34" charset="0"/>
        </a:defRPr>
      </a:lvl5pPr>
      <a:lvl6pPr marL="457200" algn="l" rtl="0" fontAlgn="base">
        <a:lnSpc>
          <a:spcPct val="80000"/>
        </a:lnSpc>
        <a:spcBef>
          <a:spcPct val="0"/>
        </a:spcBef>
        <a:spcAft>
          <a:spcPct val="0"/>
        </a:spcAft>
        <a:defRPr sz="5000">
          <a:solidFill>
            <a:srgbClr val="474233"/>
          </a:solidFill>
          <a:latin typeface="Tw Cen MT Condensed" pitchFamily="34" charset="0"/>
        </a:defRPr>
      </a:lvl6pPr>
      <a:lvl7pPr marL="914400" algn="l" rtl="0" fontAlgn="base">
        <a:lnSpc>
          <a:spcPct val="80000"/>
        </a:lnSpc>
        <a:spcBef>
          <a:spcPct val="0"/>
        </a:spcBef>
        <a:spcAft>
          <a:spcPct val="0"/>
        </a:spcAft>
        <a:defRPr sz="5000">
          <a:solidFill>
            <a:srgbClr val="474233"/>
          </a:solidFill>
          <a:latin typeface="Tw Cen MT Condensed" pitchFamily="34" charset="0"/>
        </a:defRPr>
      </a:lvl7pPr>
      <a:lvl8pPr marL="1371600" algn="l" rtl="0" fontAlgn="base">
        <a:lnSpc>
          <a:spcPct val="80000"/>
        </a:lnSpc>
        <a:spcBef>
          <a:spcPct val="0"/>
        </a:spcBef>
        <a:spcAft>
          <a:spcPct val="0"/>
        </a:spcAft>
        <a:defRPr sz="5000">
          <a:solidFill>
            <a:srgbClr val="474233"/>
          </a:solidFill>
          <a:latin typeface="Tw Cen MT Condensed" pitchFamily="34" charset="0"/>
        </a:defRPr>
      </a:lvl8pPr>
      <a:lvl9pPr marL="1828800" algn="l" rtl="0" fontAlgn="base">
        <a:lnSpc>
          <a:spcPct val="80000"/>
        </a:lnSpc>
        <a:spcBef>
          <a:spcPct val="0"/>
        </a:spcBef>
        <a:spcAft>
          <a:spcPct val="0"/>
        </a:spcAft>
        <a:defRPr sz="5000">
          <a:solidFill>
            <a:srgbClr val="474233"/>
          </a:solidFill>
          <a:latin typeface="Tw Cen MT Condensed" pitchFamily="34" charset="0"/>
        </a:defRPr>
      </a:lvl9pPr>
    </p:titleStyle>
    <p:bodyStyle>
      <a:lvl1pPr marL="90488" indent="-90488" algn="l" rtl="0" eaLnBrk="0" fontAlgn="base" hangingPunct="0">
        <a:lnSpc>
          <a:spcPct val="90000"/>
        </a:lnSpc>
        <a:spcBef>
          <a:spcPts val="1200"/>
        </a:spcBef>
        <a:spcAft>
          <a:spcPts val="200"/>
        </a:spcAft>
        <a:buClr>
          <a:schemeClr val="accent2"/>
        </a:buClr>
        <a:buSzPct val="100000"/>
        <a:buFont typeface="Tw Cen MT" pitchFamily="34" charset="0"/>
        <a:buChar char=" "/>
        <a:defRPr sz="2200" kern="1200">
          <a:solidFill>
            <a:schemeClr val="tx1"/>
          </a:solidFill>
          <a:latin typeface="+mn-lt"/>
          <a:ea typeface="+mn-ea"/>
          <a:cs typeface="+mn-cs"/>
        </a:defRPr>
      </a:lvl1pPr>
      <a:lvl2pPr marL="265113" indent="-136525" algn="l" rtl="0" eaLnBrk="0" fontAlgn="base" hangingPunct="0">
        <a:lnSpc>
          <a:spcPct val="90000"/>
        </a:lnSpc>
        <a:spcBef>
          <a:spcPts val="200"/>
        </a:spcBef>
        <a:spcAft>
          <a:spcPts val="400"/>
        </a:spcAft>
        <a:buClr>
          <a:schemeClr val="accent2"/>
        </a:buClr>
        <a:buFont typeface="Wingdings 3" pitchFamily="18" charset="2"/>
        <a:buChar char=""/>
        <a:defRPr kern="1200">
          <a:solidFill>
            <a:schemeClr val="tx1"/>
          </a:solidFill>
          <a:latin typeface="+mn-lt"/>
          <a:ea typeface="+mn-ea"/>
          <a:cs typeface="+mn-cs"/>
        </a:defRPr>
      </a:lvl2pPr>
      <a:lvl3pPr marL="447675" indent="-136525" algn="l" rtl="0" eaLnBrk="0" fontAlgn="base" hangingPunct="0">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3725" indent="-136525" algn="l" rtl="0" eaLnBrk="0" fontAlgn="base" hangingPunct="0">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6288" indent="-136525" algn="l" rtl="0" eaLnBrk="0" fontAlgn="base" hangingPunct="0">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4544679"/>
      </p:ext>
    </p:extLst>
  </p:cSld>
  <p:clrMap bg1="lt1" tx1="dk1" bg2="lt2" tx2="dk2" accent1="accent1" accent2="accent2" accent3="accent3" accent4="accent4" accent5="accent5" accent6="accent6" hlink="hlink" folHlink="folHlink"/>
  <p:sldLayoutIdLst>
    <p:sldLayoutId id="2147483688" r:id="rId1"/>
    <p:sldLayoutId id="2147483689"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12192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200" dirty="0">
              <a:solidFill>
                <a:srgbClr val="FFFFFF"/>
              </a:solidFill>
              <a:ea typeface="ＭＳ Ｐゴシック" charset="-128"/>
            </a:endParaRPr>
          </a:p>
        </p:txBody>
      </p:sp>
      <p:sp>
        <p:nvSpPr>
          <p:cNvPr id="16" name="Rectangle 15"/>
          <p:cNvSpPr/>
          <p:nvPr/>
        </p:nvSpPr>
        <p:spPr>
          <a:xfrm>
            <a:off x="0" y="6610350"/>
            <a:ext cx="12192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200" dirty="0">
              <a:solidFill>
                <a:srgbClr val="FFFFFF"/>
              </a:solidFill>
              <a:ea typeface="ＭＳ Ｐゴシック" charset="-128"/>
            </a:endParaRPr>
          </a:p>
        </p:txBody>
      </p:sp>
      <p:sp>
        <p:nvSpPr>
          <p:cNvPr id="1028" name="Title Placeholder 13"/>
          <p:cNvSpPr>
            <a:spLocks noGrp="1"/>
          </p:cNvSpPr>
          <p:nvPr>
            <p:ph type="title"/>
          </p:nvPr>
        </p:nvSpPr>
        <p:spPr bwMode="auto">
          <a:xfrm>
            <a:off x="236683" y="0"/>
            <a:ext cx="7552651" cy="901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14"/>
          <p:cNvSpPr>
            <a:spLocks noGrp="1"/>
          </p:cNvSpPr>
          <p:nvPr>
            <p:ph type="body" idx="1"/>
          </p:nvPr>
        </p:nvSpPr>
        <p:spPr bwMode="auto">
          <a:xfrm>
            <a:off x="609986" y="1590675"/>
            <a:ext cx="10972030" cy="4802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 name="Text Placeholder 9"/>
          <p:cNvSpPr txBox="1">
            <a:spLocks/>
          </p:cNvSpPr>
          <p:nvPr/>
        </p:nvSpPr>
        <p:spPr>
          <a:xfrm>
            <a:off x="406016" y="6616700"/>
            <a:ext cx="9482667" cy="241300"/>
          </a:xfrm>
          <a:prstGeom prst="rect">
            <a:avLst/>
          </a:prstGeom>
        </p:spPr>
        <p:txBody>
          <a:bodyPr>
            <a:normAutofit/>
          </a:bodyPr>
          <a:lstStyle/>
          <a:p>
            <a:pPr marL="342900" indent="-342900" defTabSz="457200" fontAlgn="base">
              <a:lnSpc>
                <a:spcPct val="90000"/>
              </a:lnSpc>
              <a:spcBef>
                <a:spcPct val="20000"/>
              </a:spcBef>
              <a:spcAft>
                <a:spcPct val="0"/>
              </a:spcAft>
              <a:buFont typeface="Arial" charset="0"/>
              <a:buNone/>
              <a:defRPr/>
            </a:pPr>
            <a:r>
              <a:rPr lang="en-US" sz="1000" dirty="0">
                <a:solidFill>
                  <a:prstClr val="white"/>
                </a:solidFill>
                <a:ea typeface="ＭＳ Ｐゴシック" charset="-128"/>
                <a:cs typeface="Arial" charset="0"/>
              </a:rPr>
              <a:t>Clean Cities  /  </a:t>
            </a:r>
            <a:fld id="{ED4781E3-6D18-40E7-90A6-A7A06770A183}" type="slidenum">
              <a:rPr lang="en-US" sz="1000">
                <a:solidFill>
                  <a:prstClr val="white"/>
                </a:solidFill>
                <a:ea typeface="ＭＳ Ｐゴシック" charset="-128"/>
                <a:cs typeface="Arial" charset="0"/>
              </a:rPr>
              <a:pPr marL="342900" indent="-342900" defTabSz="457200" fontAlgn="base">
                <a:lnSpc>
                  <a:spcPct val="90000"/>
                </a:lnSpc>
                <a:spcBef>
                  <a:spcPct val="20000"/>
                </a:spcBef>
                <a:spcAft>
                  <a:spcPct val="0"/>
                </a:spcAft>
                <a:buFont typeface="Arial" charset="0"/>
                <a:buNone/>
                <a:defRPr/>
              </a:pPr>
              <a:t>‹#›</a:t>
            </a:fld>
            <a:endParaRPr lang="en-US" sz="1000" dirty="0">
              <a:solidFill>
                <a:prstClr val="white"/>
              </a:solidFill>
              <a:ea typeface="ＭＳ Ｐゴシック" charset="-128"/>
              <a:cs typeface="Arial" charset="0"/>
            </a:endParaRPr>
          </a:p>
        </p:txBody>
      </p:sp>
      <p:grpSp>
        <p:nvGrpSpPr>
          <p:cNvPr id="1031" name="Group 20"/>
          <p:cNvGrpSpPr>
            <a:grpSpLocks/>
          </p:cNvGrpSpPr>
          <p:nvPr/>
        </p:nvGrpSpPr>
        <p:grpSpPr bwMode="auto">
          <a:xfrm flipH="1" flipV="1">
            <a:off x="0" y="920751"/>
            <a:ext cx="12192000" cy="55563"/>
            <a:chOff x="0" y="832104"/>
            <a:chExt cx="9144000" cy="54864"/>
          </a:xfrm>
        </p:grpSpPr>
        <p:sp>
          <p:nvSpPr>
            <p:cNvPr id="23"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200" dirty="0">
                <a:solidFill>
                  <a:srgbClr val="FFFFFF"/>
                </a:solidFill>
                <a:ea typeface="ＭＳ Ｐゴシック" charset="-128"/>
              </a:endParaRPr>
            </a:p>
          </p:txBody>
        </p:sp>
        <p:sp>
          <p:nvSpPr>
            <p:cNvPr id="24" name="Rectangle 23"/>
            <p:cNvSpPr/>
            <p:nvPr userDrawn="1"/>
          </p:nvSpPr>
          <p:spPr>
            <a:xfrm>
              <a:off x="3310659" y="832104"/>
              <a:ext cx="1261341"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200" dirty="0">
                <a:solidFill>
                  <a:srgbClr val="FFFFFF"/>
                </a:solidFill>
                <a:ea typeface="ＭＳ Ｐゴシック" charset="-128"/>
              </a:endParaRPr>
            </a:p>
          </p:txBody>
        </p:sp>
        <p:sp>
          <p:nvSpPr>
            <p:cNvPr id="25" name="Rectangle 24"/>
            <p:cNvSpPr/>
            <p:nvPr userDrawn="1"/>
          </p:nvSpPr>
          <p:spPr>
            <a:xfrm>
              <a:off x="0" y="832104"/>
              <a:ext cx="3310659"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200" dirty="0">
                <a:solidFill>
                  <a:srgbClr val="FFFFFF"/>
                </a:solidFill>
                <a:ea typeface="ＭＳ Ｐゴシック" charset="-128"/>
              </a:endParaRPr>
            </a:p>
          </p:txBody>
        </p:sp>
      </p:grpSp>
      <p:pic>
        <p:nvPicPr>
          <p:cNvPr id="1032" name="Picture 12" descr="CCities logo.png"/>
          <p:cNvPicPr>
            <a:picLocks noChangeAspect="1"/>
          </p:cNvPicPr>
          <p:nvPr/>
        </p:nvPicPr>
        <p:blipFill>
          <a:blip r:embed="rId12" cstate="print"/>
          <a:srcRect/>
          <a:stretch>
            <a:fillRect/>
          </a:stretch>
        </p:blipFill>
        <p:spPr bwMode="auto">
          <a:xfrm>
            <a:off x="9382607" y="95250"/>
            <a:ext cx="1860743" cy="755650"/>
          </a:xfrm>
          <a:prstGeom prst="rect">
            <a:avLst/>
          </a:prstGeom>
          <a:noFill/>
          <a:ln w="9525">
            <a:noFill/>
            <a:miter lim="800000"/>
            <a:headEnd/>
            <a:tailEnd/>
          </a:ln>
        </p:spPr>
      </p:pic>
    </p:spTree>
    <p:extLst>
      <p:ext uri="{BB962C8B-B14F-4D97-AF65-F5344CB8AC3E}">
        <p14:creationId xmlns:p14="http://schemas.microsoft.com/office/powerpoint/2010/main" val="396059050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Lst>
  <p:hf sldNum="0" hdr="0" ftr="0" dt="0"/>
  <p:txStyles>
    <p:titleStyle>
      <a:lvl1pPr algn="l" defTabSz="457200" rtl="0" eaLnBrk="0" fontAlgn="base" hangingPunct="0">
        <a:lnSpc>
          <a:spcPts val="2800"/>
        </a:lnSpc>
        <a:spcBef>
          <a:spcPct val="0"/>
        </a:spcBef>
        <a:spcAft>
          <a:spcPct val="0"/>
        </a:spcAft>
        <a:defRPr sz="2600" kern="1200">
          <a:solidFill>
            <a:srgbClr val="F2F2F2"/>
          </a:solidFill>
          <a:latin typeface="+mj-lt"/>
          <a:ea typeface="ＭＳ Ｐゴシック" pitchFamily="-111" charset="-128"/>
          <a:cs typeface="ＭＳ Ｐゴシック"/>
        </a:defRPr>
      </a:lvl1pPr>
      <a:lvl2pPr algn="l" defTabSz="457200" rtl="0" eaLnBrk="0" fontAlgn="base" hangingPunct="0">
        <a:lnSpc>
          <a:spcPts val="2800"/>
        </a:lnSpc>
        <a:spcBef>
          <a:spcPct val="0"/>
        </a:spcBef>
        <a:spcAft>
          <a:spcPct val="0"/>
        </a:spcAft>
        <a:defRPr sz="2600">
          <a:solidFill>
            <a:srgbClr val="F2F2F2"/>
          </a:solidFill>
          <a:latin typeface="Arial" charset="0"/>
          <a:ea typeface="ＭＳ Ｐゴシック" pitchFamily="-111" charset="-128"/>
          <a:cs typeface="ＭＳ Ｐゴシック"/>
        </a:defRPr>
      </a:lvl2pPr>
      <a:lvl3pPr algn="l" defTabSz="457200" rtl="0" eaLnBrk="0" fontAlgn="base" hangingPunct="0">
        <a:lnSpc>
          <a:spcPts val="2800"/>
        </a:lnSpc>
        <a:spcBef>
          <a:spcPct val="0"/>
        </a:spcBef>
        <a:spcAft>
          <a:spcPct val="0"/>
        </a:spcAft>
        <a:defRPr sz="2600">
          <a:solidFill>
            <a:srgbClr val="F2F2F2"/>
          </a:solidFill>
          <a:latin typeface="Arial" charset="0"/>
          <a:ea typeface="ＭＳ Ｐゴシック" pitchFamily="-111" charset="-128"/>
          <a:cs typeface="ＭＳ Ｐゴシック"/>
        </a:defRPr>
      </a:lvl3pPr>
      <a:lvl4pPr algn="l" defTabSz="457200" rtl="0" eaLnBrk="0" fontAlgn="base" hangingPunct="0">
        <a:lnSpc>
          <a:spcPts val="2800"/>
        </a:lnSpc>
        <a:spcBef>
          <a:spcPct val="0"/>
        </a:spcBef>
        <a:spcAft>
          <a:spcPct val="0"/>
        </a:spcAft>
        <a:defRPr sz="2600">
          <a:solidFill>
            <a:srgbClr val="F2F2F2"/>
          </a:solidFill>
          <a:latin typeface="Arial" charset="0"/>
          <a:ea typeface="ＭＳ Ｐゴシック" pitchFamily="-111" charset="-128"/>
          <a:cs typeface="ＭＳ Ｐゴシック"/>
        </a:defRPr>
      </a:lvl4pPr>
      <a:lvl5pPr algn="l" defTabSz="457200" rtl="0" eaLnBrk="0" fontAlgn="base" hangingPunct="0">
        <a:lnSpc>
          <a:spcPts val="2800"/>
        </a:lnSpc>
        <a:spcBef>
          <a:spcPct val="0"/>
        </a:spcBef>
        <a:spcAft>
          <a:spcPct val="0"/>
        </a:spcAft>
        <a:defRPr sz="2600">
          <a:solidFill>
            <a:srgbClr val="F2F2F2"/>
          </a:solidFill>
          <a:latin typeface="Arial" charset="0"/>
          <a:ea typeface="ＭＳ Ｐゴシック" pitchFamily="-111" charset="-128"/>
          <a:cs typeface="ＭＳ Ｐゴシック"/>
        </a:defRPr>
      </a:lvl5pPr>
      <a:lvl6pPr marL="457200" algn="l" defTabSz="457200" rtl="0" fontAlgn="base">
        <a:lnSpc>
          <a:spcPts val="2800"/>
        </a:lnSpc>
        <a:spcBef>
          <a:spcPct val="0"/>
        </a:spcBef>
        <a:spcAft>
          <a:spcPct val="0"/>
        </a:spcAft>
        <a:defRPr sz="2600">
          <a:solidFill>
            <a:srgbClr val="F2F2F2"/>
          </a:solidFill>
          <a:latin typeface="Arial" charset="0"/>
          <a:ea typeface="ＭＳ Ｐゴシック" pitchFamily="-111" charset="-128"/>
        </a:defRPr>
      </a:lvl6pPr>
      <a:lvl7pPr marL="914400" algn="l" defTabSz="457200" rtl="0" fontAlgn="base">
        <a:lnSpc>
          <a:spcPts val="2800"/>
        </a:lnSpc>
        <a:spcBef>
          <a:spcPct val="0"/>
        </a:spcBef>
        <a:spcAft>
          <a:spcPct val="0"/>
        </a:spcAft>
        <a:defRPr sz="2600">
          <a:solidFill>
            <a:srgbClr val="F2F2F2"/>
          </a:solidFill>
          <a:latin typeface="Arial" charset="0"/>
          <a:ea typeface="ＭＳ Ｐゴシック" pitchFamily="-111" charset="-128"/>
        </a:defRPr>
      </a:lvl7pPr>
      <a:lvl8pPr marL="1371600" algn="l" defTabSz="457200" rtl="0" fontAlgn="base">
        <a:lnSpc>
          <a:spcPts val="2800"/>
        </a:lnSpc>
        <a:spcBef>
          <a:spcPct val="0"/>
        </a:spcBef>
        <a:spcAft>
          <a:spcPct val="0"/>
        </a:spcAft>
        <a:defRPr sz="2600">
          <a:solidFill>
            <a:srgbClr val="F2F2F2"/>
          </a:solidFill>
          <a:latin typeface="Arial" charset="0"/>
          <a:ea typeface="ＭＳ Ｐゴシック" pitchFamily="-111" charset="-128"/>
        </a:defRPr>
      </a:lvl8pPr>
      <a:lvl9pPr marL="1828800" algn="l" defTabSz="457200" rtl="0" fontAlgn="base">
        <a:lnSpc>
          <a:spcPts val="2800"/>
        </a:lnSpc>
        <a:spcBef>
          <a:spcPct val="0"/>
        </a:spcBef>
        <a:spcAft>
          <a:spcPct val="0"/>
        </a:spcAft>
        <a:defRPr sz="2600">
          <a:solidFill>
            <a:srgbClr val="F2F2F2"/>
          </a:solidFill>
          <a:latin typeface="Arial" charset="0"/>
          <a:ea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ＭＳ Ｐゴシック"/>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ＭＳ Ｐゴシック"/>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pitchFamily="-111" charset="-128"/>
          <a:cs typeface="ＭＳ Ｐゴシック"/>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pitchFamily="-111" charset="-128"/>
          <a:cs typeface="ＭＳ Ｐゴシック"/>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pitchFamily="-111"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hyperlink" Target="http://www.commbuys.com/"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mailto:Michelle.broussard@state.ma.us" TargetMode="External"/><Relationship Id="rId7"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32.jpeg"/><Relationship Id="rId5" Type="http://schemas.openxmlformats.org/officeDocument/2006/relationships/image" Target="../media/image13.png"/><Relationship Id="rId4" Type="http://schemas.openxmlformats.org/officeDocument/2006/relationships/hyperlink" Target="mailto:Charles.tuttle@state.ma.us" TargetMode="External"/><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9410" t="1290" r="6488" b="308"/>
          <a:stretch/>
        </p:blipFill>
        <p:spPr>
          <a:xfrm>
            <a:off x="4443045" y="35169"/>
            <a:ext cx="7748955" cy="6787662"/>
          </a:xfrm>
          <a:prstGeom prst="rect">
            <a:avLst/>
          </a:prstGeom>
        </p:spPr>
      </p:pic>
      <p:sp>
        <p:nvSpPr>
          <p:cNvPr id="8" name="Text Placeholder 6"/>
          <p:cNvSpPr txBox="1">
            <a:spLocks/>
          </p:cNvSpPr>
          <p:nvPr/>
        </p:nvSpPr>
        <p:spPr bwMode="auto">
          <a:xfrm>
            <a:off x="558072" y="448004"/>
            <a:ext cx="3835888" cy="4417788"/>
          </a:xfrm>
          <a:prstGeom prst="rect">
            <a:avLst/>
          </a:prstGeom>
          <a:solidFill>
            <a:schemeClr val="bg1">
              <a:alpha val="86000"/>
            </a:schemeClr>
          </a:solidFill>
          <a:ln w="9525">
            <a:noFill/>
            <a:miter lim="800000"/>
            <a:headEnd/>
            <a:tailEnd/>
          </a:ln>
          <a:effectLst>
            <a:softEdge rad="50800"/>
          </a:effectLst>
        </p:spPr>
        <p:txBody>
          <a:bodyPr vert="horz" wrap="square" lIns="182880" tIns="228600" rIns="182880" bIns="228600" numCol="1" anchor="ctr" anchorCtr="0" compatLnSpc="1">
            <a:prstTxWarp prst="textNoShape">
              <a:avLst/>
            </a:prstTxWarp>
            <a:noAutofit/>
          </a:bodyPr>
          <a:lstStyle>
            <a:lvl1pPr marL="0" indent="0" algn="l" rtl="0" eaLnBrk="0" fontAlgn="base" hangingPunct="0">
              <a:lnSpc>
                <a:spcPct val="100000"/>
              </a:lnSpc>
              <a:spcBef>
                <a:spcPts val="0"/>
              </a:spcBef>
              <a:spcAft>
                <a:spcPts val="200"/>
              </a:spcAft>
              <a:buClr>
                <a:schemeClr val="accent2"/>
              </a:buClr>
              <a:buSzPct val="100000"/>
              <a:buFont typeface="Tw Cen MT" pitchFamily="34" charset="0"/>
              <a:buNone/>
              <a:defRPr sz="1800" kern="1200">
                <a:solidFill>
                  <a:schemeClr val="tx1">
                    <a:lumMod val="90000"/>
                    <a:lumOff val="10000"/>
                  </a:schemeClr>
                </a:solidFill>
                <a:latin typeface="+mn-lt"/>
                <a:ea typeface="+mn-ea"/>
                <a:cs typeface="+mn-cs"/>
              </a:defRPr>
            </a:lvl1pPr>
            <a:lvl2pPr marL="457200" indent="0" algn="l" rtl="0" eaLnBrk="0" fontAlgn="base" hangingPunct="0">
              <a:lnSpc>
                <a:spcPct val="90000"/>
              </a:lnSpc>
              <a:spcBef>
                <a:spcPts val="200"/>
              </a:spcBef>
              <a:spcAft>
                <a:spcPts val="400"/>
              </a:spcAft>
              <a:buClr>
                <a:schemeClr val="accent2"/>
              </a:buClr>
              <a:buFont typeface="Wingdings 3" pitchFamily="18" charset="2"/>
              <a:buNone/>
              <a:defRPr sz="1400" kern="1200">
                <a:solidFill>
                  <a:schemeClr val="tx1"/>
                </a:solidFill>
                <a:latin typeface="+mn-lt"/>
                <a:ea typeface="+mn-ea"/>
                <a:cs typeface="+mn-cs"/>
              </a:defRPr>
            </a:lvl2pPr>
            <a:lvl3pPr marL="914400" indent="0" algn="l" rtl="0" eaLnBrk="0" fontAlgn="base" hangingPunct="0">
              <a:lnSpc>
                <a:spcPct val="90000"/>
              </a:lnSpc>
              <a:spcBef>
                <a:spcPts val="200"/>
              </a:spcBef>
              <a:spcAft>
                <a:spcPts val="400"/>
              </a:spcAft>
              <a:buClr>
                <a:schemeClr val="accent2"/>
              </a:buClr>
              <a:buFont typeface="Wingdings 3" pitchFamily="18" charset="2"/>
              <a:buNone/>
              <a:defRPr sz="1200" kern="1200">
                <a:solidFill>
                  <a:schemeClr val="tx1"/>
                </a:solidFill>
                <a:latin typeface="+mn-lt"/>
                <a:ea typeface="+mn-ea"/>
                <a:cs typeface="+mn-cs"/>
              </a:defRPr>
            </a:lvl3pPr>
            <a:lvl4pPr marL="1371600" indent="0" algn="l" rtl="0" eaLnBrk="0" fontAlgn="base" hangingPunct="0">
              <a:lnSpc>
                <a:spcPct val="90000"/>
              </a:lnSpc>
              <a:spcBef>
                <a:spcPts val="200"/>
              </a:spcBef>
              <a:spcAft>
                <a:spcPts val="400"/>
              </a:spcAft>
              <a:buClr>
                <a:schemeClr val="accent2"/>
              </a:buClr>
              <a:buFont typeface="Wingdings 3" pitchFamily="18" charset="2"/>
              <a:buNone/>
              <a:defRPr sz="1000" kern="1200">
                <a:solidFill>
                  <a:schemeClr val="tx1"/>
                </a:solidFill>
                <a:latin typeface="+mn-lt"/>
                <a:ea typeface="+mn-ea"/>
                <a:cs typeface="+mn-cs"/>
              </a:defRPr>
            </a:lvl4pPr>
            <a:lvl5pPr marL="1828800" indent="0" algn="l" rtl="0" eaLnBrk="0" fontAlgn="base" hangingPunct="0">
              <a:lnSpc>
                <a:spcPct val="90000"/>
              </a:lnSpc>
              <a:spcBef>
                <a:spcPts val="200"/>
              </a:spcBef>
              <a:spcAft>
                <a:spcPts val="400"/>
              </a:spcAft>
              <a:buClr>
                <a:schemeClr val="accent2"/>
              </a:buClr>
              <a:buFont typeface="Wingdings 3" pitchFamily="18" charset="2"/>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2"/>
              </a:buClr>
              <a:buFont typeface="Wingdings 3" pitchFamily="18" charset="2"/>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2"/>
              </a:buClr>
              <a:buFont typeface="Wingdings 3" pitchFamily="18" charset="2"/>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2"/>
              </a:buClr>
              <a:buFont typeface="Wingdings 3" pitchFamily="18" charset="2"/>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2"/>
              </a:buClr>
              <a:buFont typeface="Wingdings 3" pitchFamily="18" charset="2"/>
              <a:buNone/>
              <a:defRPr sz="1000" kern="1200">
                <a:solidFill>
                  <a:schemeClr val="tx1"/>
                </a:solidFill>
                <a:latin typeface="+mn-lt"/>
                <a:ea typeface="+mn-ea"/>
                <a:cs typeface="+mn-cs"/>
              </a:defRPr>
            </a:lvl9pPr>
          </a:lstStyle>
          <a:p>
            <a:pPr eaLnBrk="1" hangingPunct="1">
              <a:spcBef>
                <a:spcPct val="0"/>
              </a:spcBef>
              <a:buClr>
                <a:srgbClr val="9CBEBD"/>
              </a:buClr>
            </a:pPr>
            <a:endParaRPr lang="en-US" sz="2400" b="1" dirty="0" smtClean="0">
              <a:solidFill>
                <a:schemeClr val="tx2">
                  <a:lumMod val="75000"/>
                </a:schemeClr>
              </a:solidFill>
            </a:endParaRPr>
          </a:p>
          <a:p>
            <a:pPr eaLnBrk="1" hangingPunct="1">
              <a:spcBef>
                <a:spcPct val="0"/>
              </a:spcBef>
              <a:buClr>
                <a:srgbClr val="9CBEBD"/>
              </a:buClr>
            </a:pPr>
            <a:endParaRPr lang="en-US" sz="2800" b="1" dirty="0" smtClean="0">
              <a:solidFill>
                <a:schemeClr val="tx2">
                  <a:lumMod val="75000"/>
                </a:schemeClr>
              </a:solidFill>
            </a:endParaRPr>
          </a:p>
          <a:p>
            <a:pPr eaLnBrk="1" hangingPunct="1">
              <a:spcBef>
                <a:spcPct val="0"/>
              </a:spcBef>
              <a:buClr>
                <a:srgbClr val="9CBEBD"/>
              </a:buClr>
            </a:pPr>
            <a:r>
              <a:rPr lang="en-US" sz="2800" b="1" dirty="0" err="1" smtClean="0">
                <a:solidFill>
                  <a:schemeClr val="tx2">
                    <a:lumMod val="75000"/>
                  </a:schemeClr>
                </a:solidFill>
              </a:rPr>
              <a:t>AltWheels</a:t>
            </a:r>
            <a:endParaRPr lang="en-US" sz="2800" b="1" dirty="0" smtClean="0">
              <a:solidFill>
                <a:schemeClr val="tx2">
                  <a:lumMod val="75000"/>
                </a:schemeClr>
              </a:solidFill>
            </a:endParaRPr>
          </a:p>
          <a:p>
            <a:pPr eaLnBrk="1" hangingPunct="1">
              <a:spcBef>
                <a:spcPct val="0"/>
              </a:spcBef>
              <a:buClr>
                <a:srgbClr val="9CBEBD"/>
              </a:buClr>
            </a:pPr>
            <a:r>
              <a:rPr lang="en-US" sz="2000" i="1" dirty="0" smtClean="0">
                <a:solidFill>
                  <a:schemeClr val="tx2">
                    <a:lumMod val="75000"/>
                  </a:schemeClr>
                </a:solidFill>
              </a:rPr>
              <a:t>October </a:t>
            </a:r>
            <a:r>
              <a:rPr lang="en-US" sz="2000" i="1" dirty="0">
                <a:solidFill>
                  <a:schemeClr val="tx2">
                    <a:lumMod val="75000"/>
                  </a:schemeClr>
                </a:solidFill>
              </a:rPr>
              <a:t>2, </a:t>
            </a:r>
            <a:r>
              <a:rPr lang="en-US" sz="2000" i="1" dirty="0" smtClean="0">
                <a:solidFill>
                  <a:schemeClr val="tx2">
                    <a:lumMod val="75000"/>
                  </a:schemeClr>
                </a:solidFill>
              </a:rPr>
              <a:t>2017</a:t>
            </a:r>
          </a:p>
          <a:p>
            <a:pPr eaLnBrk="1" hangingPunct="1">
              <a:spcBef>
                <a:spcPct val="0"/>
              </a:spcBef>
              <a:buClr>
                <a:srgbClr val="9CBEBD"/>
              </a:buClr>
            </a:pPr>
            <a:endParaRPr lang="en-US" sz="2000" i="1" dirty="0">
              <a:solidFill>
                <a:schemeClr val="tx2">
                  <a:lumMod val="75000"/>
                </a:schemeClr>
              </a:solidFill>
            </a:endParaRPr>
          </a:p>
          <a:p>
            <a:pPr algn="ctr" eaLnBrk="1" hangingPunct="1">
              <a:spcBef>
                <a:spcPct val="0"/>
              </a:spcBef>
              <a:buClr>
                <a:srgbClr val="9CBEBD"/>
              </a:buClr>
            </a:pPr>
            <a:r>
              <a:rPr lang="en-US" sz="2800" b="1" dirty="0">
                <a:solidFill>
                  <a:schemeClr val="tx2">
                    <a:lumMod val="75000"/>
                  </a:schemeClr>
                </a:solidFill>
              </a:rPr>
              <a:t>VEH 102</a:t>
            </a:r>
          </a:p>
          <a:p>
            <a:pPr algn="ctr" eaLnBrk="1" hangingPunct="1">
              <a:spcBef>
                <a:spcPct val="0"/>
              </a:spcBef>
              <a:buClr>
                <a:srgbClr val="9CBEBD"/>
              </a:buClr>
            </a:pPr>
            <a:endParaRPr lang="en-US" sz="2800" b="1" dirty="0" smtClean="0">
              <a:solidFill>
                <a:schemeClr val="tx2">
                  <a:lumMod val="75000"/>
                </a:schemeClr>
              </a:solidFill>
            </a:endParaRPr>
          </a:p>
          <a:p>
            <a:pPr algn="ctr"/>
            <a:r>
              <a:rPr lang="en-US" sz="2800" dirty="0">
                <a:solidFill>
                  <a:srgbClr val="003366"/>
                </a:solidFill>
              </a:rPr>
              <a:t>Massachusetts’ Alternative Fuel Vehicle Efforts </a:t>
            </a:r>
          </a:p>
          <a:p>
            <a:pPr algn="ctr"/>
            <a:r>
              <a:rPr lang="en-US" sz="2800" dirty="0">
                <a:solidFill>
                  <a:srgbClr val="003366"/>
                </a:solidFill>
              </a:rPr>
              <a:t>Available Contracts</a:t>
            </a:r>
          </a:p>
          <a:p>
            <a:pPr eaLnBrk="1" hangingPunct="1">
              <a:spcBef>
                <a:spcPct val="0"/>
              </a:spcBef>
              <a:buClr>
                <a:srgbClr val="9CBEBD"/>
              </a:buClr>
            </a:pPr>
            <a:endParaRPr lang="en-US" sz="2400" i="1" dirty="0" smtClean="0">
              <a:solidFill>
                <a:schemeClr val="tx2">
                  <a:lumMod val="75000"/>
                </a:schemeClr>
              </a:solidFill>
            </a:endParaRPr>
          </a:p>
          <a:p>
            <a:pPr eaLnBrk="1" hangingPunct="1">
              <a:spcBef>
                <a:spcPct val="0"/>
              </a:spcBef>
              <a:buClr>
                <a:srgbClr val="9CBEBD"/>
              </a:buClr>
            </a:pPr>
            <a:endParaRPr lang="en-US" sz="2400" i="1" dirty="0">
              <a:solidFill>
                <a:schemeClr val="tx2">
                  <a:lumMod val="75000"/>
                </a:schemeClr>
              </a:solidFill>
            </a:endParaRPr>
          </a:p>
          <a:p>
            <a:pPr eaLnBrk="1" hangingPunct="1">
              <a:spcBef>
                <a:spcPct val="0"/>
              </a:spcBef>
              <a:buClr>
                <a:srgbClr val="9CBEBD"/>
              </a:buClr>
            </a:pPr>
            <a:endParaRPr lang="en-US" sz="2400" i="1" dirty="0" smtClean="0">
              <a:solidFill>
                <a:schemeClr val="tx2">
                  <a:lumMod val="75000"/>
                </a:schemeClr>
              </a:solidFill>
            </a:endParaRPr>
          </a:p>
          <a:p>
            <a:pPr eaLnBrk="1" hangingPunct="1">
              <a:spcBef>
                <a:spcPct val="0"/>
              </a:spcBef>
              <a:buClr>
                <a:srgbClr val="9CBEBD"/>
              </a:buClr>
            </a:pPr>
            <a:endParaRPr lang="en-US" sz="2400" i="1" dirty="0">
              <a:solidFill>
                <a:schemeClr val="tx2">
                  <a:lumMod val="75000"/>
                </a:schemeClr>
              </a:solidFill>
            </a:endParaRPr>
          </a:p>
        </p:txBody>
      </p:sp>
      <p:pic>
        <p:nvPicPr>
          <p:cNvPr id="2" name="Picture 1"/>
          <p:cNvPicPr>
            <a:picLocks noChangeAspect="1"/>
          </p:cNvPicPr>
          <p:nvPr/>
        </p:nvPicPr>
        <p:blipFill>
          <a:blip r:embed="rId4" cstate="print"/>
          <a:stretch>
            <a:fillRect/>
          </a:stretch>
        </p:blipFill>
        <p:spPr>
          <a:xfrm>
            <a:off x="3078115" y="5106619"/>
            <a:ext cx="2125449" cy="1243460"/>
          </a:xfrm>
          <a:prstGeom prst="rect">
            <a:avLst/>
          </a:prstGeom>
          <a:effectLst>
            <a:softEdge rad="0"/>
          </a:effectLst>
        </p:spPr>
      </p:pic>
      <p:pic>
        <p:nvPicPr>
          <p:cNvPr id="4" name="Picture 3"/>
          <p:cNvPicPr>
            <a:picLocks noChangeAspect="1"/>
          </p:cNvPicPr>
          <p:nvPr/>
        </p:nvPicPr>
        <p:blipFill rotWithShape="1">
          <a:blip r:embed="rId5" cstate="print"/>
          <a:srcRect t="16359" b="26752"/>
          <a:stretch/>
        </p:blipFill>
        <p:spPr>
          <a:xfrm>
            <a:off x="7227843" y="4866176"/>
            <a:ext cx="2179358" cy="1239813"/>
          </a:xfrm>
          <a:prstGeom prst="rect">
            <a:avLst/>
          </a:prstGeom>
          <a:effectLst>
            <a:softEdge rad="0"/>
          </a:effectLst>
        </p:spPr>
      </p:pic>
      <p:sp>
        <p:nvSpPr>
          <p:cNvPr id="7" name="TextBox 6"/>
          <p:cNvSpPr txBox="1"/>
          <p:nvPr/>
        </p:nvSpPr>
        <p:spPr>
          <a:xfrm>
            <a:off x="7260156" y="6180802"/>
            <a:ext cx="4650490" cy="338554"/>
          </a:xfrm>
          <a:prstGeom prst="rect">
            <a:avLst/>
          </a:prstGeom>
          <a:noFill/>
        </p:spPr>
        <p:txBody>
          <a:bodyPr wrap="square" rtlCol="0">
            <a:spAutoFit/>
          </a:bodyPr>
          <a:lstStyle/>
          <a:p>
            <a:r>
              <a:rPr lang="en-US" sz="1600" i="1" dirty="0" smtClean="0">
                <a:solidFill>
                  <a:schemeClr val="bg1"/>
                </a:solidFill>
              </a:rPr>
              <a:t>New Bedford, MA – EVIP vehicles and charging stations </a:t>
            </a:r>
            <a:endParaRPr lang="en-US" sz="1600" i="1" dirty="0">
              <a:solidFill>
                <a:schemeClr val="bg1"/>
              </a:solidFill>
            </a:endParaRPr>
          </a:p>
        </p:txBody>
      </p:sp>
      <p:pic>
        <p:nvPicPr>
          <p:cNvPr id="13" name="Picture 12"/>
          <p:cNvPicPr>
            <a:picLocks noChangeAspect="1"/>
          </p:cNvPicPr>
          <p:nvPr/>
        </p:nvPicPr>
        <p:blipFill>
          <a:blip r:embed="rId6" cstate="print"/>
          <a:stretch>
            <a:fillRect/>
          </a:stretch>
        </p:blipFill>
        <p:spPr>
          <a:xfrm>
            <a:off x="5494836" y="4863473"/>
            <a:ext cx="1255489" cy="1610576"/>
          </a:xfrm>
          <a:prstGeom prst="rect">
            <a:avLst/>
          </a:prstGeom>
        </p:spPr>
      </p:pic>
      <p:pic>
        <p:nvPicPr>
          <p:cNvPr id="14" name="Picture 13" descr="C:\My Documents\masscc2.GIF"/>
          <p:cNvPicPr>
            <a:picLocks noChangeAspect="1"/>
          </p:cNvPicPr>
          <p:nvPr/>
        </p:nvPicPr>
        <p:blipFill>
          <a:blip r:embed="rId7" cstate="print"/>
          <a:srcRect/>
          <a:stretch>
            <a:fillRect/>
          </a:stretch>
        </p:blipFill>
        <p:spPr bwMode="auto">
          <a:xfrm>
            <a:off x="558072" y="4982961"/>
            <a:ext cx="2215659"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env.govt.state.ma.us\enterprise\ENE-Saltonstall-Home\MBroussard\mydocs\My Pictures\MAPC small.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73542" y="4866176"/>
            <a:ext cx="2034364" cy="1185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754159"/>
      </p:ext>
    </p:extLst>
  </p:cSld>
  <p:clrMapOvr>
    <a:masterClrMapping/>
  </p:clrMapOvr>
  <p:transition spd="slow" advTm="733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2667003"/>
            <a:ext cx="7924800" cy="598553"/>
          </a:xfrm>
        </p:spPr>
        <p:txBody>
          <a:bodyPr>
            <a:noAutofit/>
          </a:bodyPr>
          <a:lstStyle/>
          <a:p>
            <a:r>
              <a:rPr lang="en-US" sz="4400" dirty="0" smtClean="0">
                <a:latin typeface="Tw Cen MT" panose="020B0602020104020603" pitchFamily="34" charset="0"/>
              </a:rPr>
              <a:t>COMMBUYS </a:t>
            </a:r>
            <a:endParaRPr lang="en-US" sz="4400" dirty="0">
              <a:latin typeface="Tw Cen MT" panose="020B0602020104020603" pitchFamily="34" charset="0"/>
            </a:endParaRPr>
          </a:p>
        </p:txBody>
      </p:sp>
      <p:sp>
        <p:nvSpPr>
          <p:cNvPr id="3" name="Subtitle 2"/>
          <p:cNvSpPr>
            <a:spLocks noGrp="1"/>
          </p:cNvSpPr>
          <p:nvPr>
            <p:ph type="subTitle" idx="11"/>
          </p:nvPr>
        </p:nvSpPr>
        <p:spPr>
          <a:xfrm>
            <a:off x="1267013" y="3563473"/>
            <a:ext cx="8026400" cy="380999"/>
          </a:xfrm>
        </p:spPr>
        <p:txBody>
          <a:bodyPr>
            <a:normAutofit fontScale="77500" lnSpcReduction="20000"/>
          </a:bodyPr>
          <a:lstStyle/>
          <a:p>
            <a:r>
              <a:rPr lang="en-US" sz="2800" dirty="0" smtClean="0">
                <a:latin typeface="Tw Cen MT" panose="020B0602020104020603" pitchFamily="34" charset="0"/>
                <a:hlinkClick r:id="rId2"/>
              </a:rPr>
              <a:t>www.COMMBUYS.com</a:t>
            </a:r>
            <a:endParaRPr lang="en-US" sz="2800" dirty="0" smtClean="0">
              <a:latin typeface="Tw Cen MT" panose="020B0602020104020603" pitchFamily="34" charset="0"/>
            </a:endParaRPr>
          </a:p>
          <a:p>
            <a:endParaRPr lang="en-US" dirty="0"/>
          </a:p>
          <a:p>
            <a:endParaRPr lang="en-US" dirty="0"/>
          </a:p>
        </p:txBody>
      </p:sp>
    </p:spTree>
    <p:extLst>
      <p:ext uri="{BB962C8B-B14F-4D97-AF65-F5344CB8AC3E}">
        <p14:creationId xmlns:p14="http://schemas.microsoft.com/office/powerpoint/2010/main" val="1476094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2401" y="638175"/>
            <a:ext cx="7635107" cy="548640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1422400" y="5334000"/>
            <a:ext cx="19304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 name="Straight Arrow Connector 5"/>
          <p:cNvCxnSpPr/>
          <p:nvPr/>
        </p:nvCxnSpPr>
        <p:spPr>
          <a:xfrm flipV="1">
            <a:off x="3759200" y="5143500"/>
            <a:ext cx="3352800" cy="381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3600" y="3048000"/>
            <a:ext cx="4495800"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796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371603"/>
            <a:ext cx="11194365" cy="3456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120900" y="3276600"/>
            <a:ext cx="18288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5304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401" y="838200"/>
            <a:ext cx="10490841"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105219" y="2819400"/>
            <a:ext cx="4610101"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4775200" y="5562600"/>
            <a:ext cx="11176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9161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2" y="762000"/>
            <a:ext cx="1115338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200" y="3306457"/>
            <a:ext cx="11861800" cy="2441214"/>
          </a:xfrm>
          <a:prstGeom prst="rect">
            <a:avLst/>
          </a:prstGeom>
          <a:noFill/>
          <a:ln w="38100">
            <a:solidFill>
              <a:srgbClr val="FF0000"/>
            </a:solidFill>
            <a:prstDash val="dash"/>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2404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3600" dirty="0" smtClean="0">
                <a:latin typeface="Tw Cen MT" panose="020B0602020104020603" pitchFamily="34" charset="0"/>
                <a:ea typeface="ＭＳ Ｐゴシック" charset="-128"/>
              </a:rPr>
              <a:t>Contact Information</a:t>
            </a:r>
          </a:p>
        </p:txBody>
      </p:sp>
      <p:sp>
        <p:nvSpPr>
          <p:cNvPr id="34819" name="Text Box 4"/>
          <p:cNvSpPr>
            <a:spLocks noGrp="1" noChangeArrowheads="1"/>
          </p:cNvSpPr>
          <p:nvPr>
            <p:ph type="body" sz="half" idx="4294967295"/>
          </p:nvPr>
        </p:nvSpPr>
        <p:spPr>
          <a:xfrm>
            <a:off x="1219200" y="1143000"/>
            <a:ext cx="5880100" cy="5181600"/>
          </a:xfrm>
        </p:spPr>
        <p:txBody>
          <a:bodyPr/>
          <a:lstStyle/>
          <a:p>
            <a:pPr eaLnBrk="1" hangingPunct="1">
              <a:buFontTx/>
              <a:buNone/>
            </a:pPr>
            <a:r>
              <a:rPr lang="en-US" sz="1400" dirty="0">
                <a:latin typeface="Tw Cen MT" panose="020B0602020104020603" pitchFamily="34" charset="0"/>
                <a:ea typeface="ＭＳ Ｐゴシック" charset="-128"/>
              </a:rPr>
              <a:t>For information on alternative fuel </a:t>
            </a:r>
            <a:r>
              <a:rPr lang="en-US" sz="1400" dirty="0" smtClean="0">
                <a:latin typeface="Tw Cen MT" panose="020B0602020104020603" pitchFamily="34" charset="0"/>
                <a:ea typeface="ＭＳ Ｐゴシック" charset="-128"/>
              </a:rPr>
              <a:t>vehicles </a:t>
            </a:r>
            <a:r>
              <a:rPr lang="en-US" sz="1400" dirty="0">
                <a:latin typeface="Tw Cen MT" panose="020B0602020104020603" pitchFamily="34" charset="0"/>
                <a:ea typeface="ＭＳ Ｐゴシック" charset="-128"/>
              </a:rPr>
              <a:t>Clean </a:t>
            </a:r>
            <a:r>
              <a:rPr lang="en-US" sz="1400" dirty="0" smtClean="0">
                <a:latin typeface="Tw Cen MT" panose="020B0602020104020603" pitchFamily="34" charset="0"/>
                <a:ea typeface="ＭＳ Ｐゴシック" charset="-128"/>
              </a:rPr>
              <a:t>Cities contact</a:t>
            </a:r>
            <a:r>
              <a:rPr lang="en-US" sz="1400" dirty="0" smtClean="0">
                <a:latin typeface="Tw Cen MT" panose="020B0602020104020603" pitchFamily="34" charset="0"/>
                <a:ea typeface="ＭＳ Ｐゴシック" charset="-128"/>
              </a:rPr>
              <a:t>:</a:t>
            </a:r>
            <a:endParaRPr lang="en-US" sz="1400" dirty="0">
              <a:latin typeface="Tw Cen MT" panose="020B0602020104020603" pitchFamily="34" charset="0"/>
              <a:ea typeface="ＭＳ Ｐゴシック" charset="-128"/>
            </a:endParaRPr>
          </a:p>
          <a:p>
            <a:pPr eaLnBrk="1" hangingPunct="1">
              <a:buFontTx/>
              <a:buNone/>
            </a:pPr>
            <a:r>
              <a:rPr lang="en-US" sz="2000" b="1" dirty="0" smtClean="0">
                <a:latin typeface="Tw Cen MT" panose="020B0602020104020603" pitchFamily="34" charset="0"/>
                <a:ea typeface="ＭＳ Ｐゴシック" charset="-128"/>
              </a:rPr>
              <a:t>Stephen Russell</a:t>
            </a:r>
          </a:p>
          <a:p>
            <a:pPr eaLnBrk="1" hangingPunct="1">
              <a:buFontTx/>
              <a:buNone/>
            </a:pPr>
            <a:r>
              <a:rPr lang="en-US" sz="2000" u="sng" dirty="0" smtClean="0">
                <a:solidFill>
                  <a:schemeClr val="accent4">
                    <a:lumMod val="75000"/>
                  </a:schemeClr>
                </a:solidFill>
                <a:latin typeface="Tw Cen MT" panose="020B0602020104020603" pitchFamily="34" charset="0"/>
                <a:ea typeface="ＭＳ Ｐゴシック" charset="-128"/>
              </a:rPr>
              <a:t>Stephen.russell@state.ma.us</a:t>
            </a:r>
            <a:endParaRPr lang="en-US" sz="2000" dirty="0" smtClean="0">
              <a:solidFill>
                <a:schemeClr val="accent4">
                  <a:lumMod val="75000"/>
                </a:schemeClr>
              </a:solidFill>
              <a:latin typeface="Tw Cen MT" panose="020B0602020104020603" pitchFamily="34" charset="0"/>
              <a:ea typeface="ＭＳ Ｐゴシック" charset="-128"/>
            </a:endParaRPr>
          </a:p>
          <a:p>
            <a:pPr eaLnBrk="1" hangingPunct="1">
              <a:buFontTx/>
              <a:buNone/>
            </a:pPr>
            <a:r>
              <a:rPr lang="en-US" sz="2000" b="1" dirty="0">
                <a:latin typeface="Tw Cen MT" panose="020B0602020104020603" pitchFamily="34" charset="0"/>
                <a:ea typeface="ＭＳ Ｐゴシック" charset="-128"/>
              </a:rPr>
              <a:t>Michelle Broussard</a:t>
            </a:r>
          </a:p>
          <a:p>
            <a:pPr eaLnBrk="1" hangingPunct="1">
              <a:buFontTx/>
              <a:buNone/>
            </a:pPr>
            <a:r>
              <a:rPr lang="en-US" sz="2000" dirty="0" smtClean="0">
                <a:solidFill>
                  <a:schemeClr val="accent4">
                    <a:lumMod val="75000"/>
                  </a:schemeClr>
                </a:solidFill>
                <a:latin typeface="Tw Cen MT" panose="020B0602020104020603" pitchFamily="34" charset="0"/>
                <a:ea typeface="ＭＳ Ｐゴシック" charset="-128"/>
                <a:hlinkClick r:id="rId3"/>
              </a:rPr>
              <a:t>Michelle.broussard@state.ma.us</a:t>
            </a:r>
            <a:endParaRPr lang="en-US" sz="2000" dirty="0">
              <a:solidFill>
                <a:schemeClr val="accent4">
                  <a:lumMod val="75000"/>
                </a:schemeClr>
              </a:solidFill>
              <a:latin typeface="Tw Cen MT" panose="020B0602020104020603" pitchFamily="34" charset="0"/>
              <a:ea typeface="ＭＳ Ｐゴシック" charset="-128"/>
            </a:endParaRPr>
          </a:p>
          <a:p>
            <a:pPr eaLnBrk="1" hangingPunct="1">
              <a:buNone/>
            </a:pPr>
            <a:r>
              <a:rPr lang="en-US" sz="1400" dirty="0">
                <a:latin typeface="Tw Cen MT" panose="020B0602020104020603" pitchFamily="34" charset="0"/>
                <a:ea typeface="ＭＳ Ｐゴシック" charset="-128"/>
              </a:rPr>
              <a:t>For information on </a:t>
            </a:r>
            <a:r>
              <a:rPr lang="en-US" sz="1400" dirty="0" smtClean="0">
                <a:latin typeface="Tw Cen MT" panose="020B0602020104020603" pitchFamily="34" charset="0"/>
                <a:ea typeface="ＭＳ Ｐゴシック" charset="-128"/>
              </a:rPr>
              <a:t>purchasing contact</a:t>
            </a:r>
            <a:r>
              <a:rPr lang="en-US" sz="1400" dirty="0">
                <a:latin typeface="Tw Cen MT" panose="020B0602020104020603" pitchFamily="34" charset="0"/>
                <a:ea typeface="ＭＳ Ｐゴシック" charset="-128"/>
              </a:rPr>
              <a:t>:</a:t>
            </a:r>
          </a:p>
          <a:p>
            <a:pPr eaLnBrk="1" hangingPunct="1">
              <a:buFontTx/>
              <a:buNone/>
            </a:pPr>
            <a:r>
              <a:rPr lang="en-US" sz="2000" b="1" dirty="0" smtClean="0">
                <a:latin typeface="Tw Cen MT" panose="020B0602020104020603" pitchFamily="34" charset="0"/>
                <a:ea typeface="ＭＳ Ｐゴシック" charset="-128"/>
              </a:rPr>
              <a:t>Lisa Westgate</a:t>
            </a:r>
          </a:p>
          <a:p>
            <a:pPr eaLnBrk="1" hangingPunct="1">
              <a:buFontTx/>
              <a:buNone/>
            </a:pPr>
            <a:r>
              <a:rPr lang="en-US" sz="2000" u="sng" dirty="0" smtClean="0">
                <a:solidFill>
                  <a:schemeClr val="accent4">
                    <a:lumMod val="75000"/>
                  </a:schemeClr>
                </a:solidFill>
                <a:latin typeface="Tw Cen MT" panose="020B0602020104020603" pitchFamily="34" charset="0"/>
                <a:ea typeface="ＭＳ Ｐゴシック" charset="-128"/>
              </a:rPr>
              <a:t>Lisa.westgate@MassMail.state.ma.us</a:t>
            </a:r>
            <a:endParaRPr lang="en-US" sz="2000" u="sng" dirty="0" smtClean="0">
              <a:solidFill>
                <a:schemeClr val="accent4">
                  <a:lumMod val="75000"/>
                </a:schemeClr>
              </a:solidFill>
              <a:latin typeface="Tw Cen MT" panose="020B0602020104020603" pitchFamily="34" charset="0"/>
              <a:ea typeface="ＭＳ Ｐゴシック" charset="-128"/>
            </a:endParaRPr>
          </a:p>
          <a:p>
            <a:pPr eaLnBrk="1" hangingPunct="1">
              <a:buNone/>
            </a:pPr>
            <a:r>
              <a:rPr lang="en-US" sz="1400" dirty="0" smtClean="0">
                <a:latin typeface="Tw Cen MT" panose="020B0602020104020603" pitchFamily="34" charset="0"/>
                <a:ea typeface="ＭＳ Ｐゴシック" charset="-128"/>
              </a:rPr>
              <a:t>For information on COMMBUYS contact:</a:t>
            </a:r>
          </a:p>
          <a:p>
            <a:pPr eaLnBrk="1" hangingPunct="1">
              <a:buFontTx/>
              <a:buNone/>
            </a:pPr>
            <a:r>
              <a:rPr lang="en-US" sz="2000" b="1" dirty="0" smtClean="0">
                <a:latin typeface="Tw Cen MT" panose="020B0602020104020603" pitchFamily="34" charset="0"/>
                <a:ea typeface="ＭＳ Ｐゴシック" charset="-128"/>
              </a:rPr>
              <a:t>Charlie Tuttle</a:t>
            </a:r>
          </a:p>
          <a:p>
            <a:pPr eaLnBrk="1" hangingPunct="1">
              <a:buFontTx/>
              <a:buNone/>
            </a:pPr>
            <a:r>
              <a:rPr lang="en-US" sz="2000" dirty="0" smtClean="0">
                <a:solidFill>
                  <a:schemeClr val="accent4">
                    <a:lumMod val="75000"/>
                  </a:schemeClr>
                </a:solidFill>
                <a:latin typeface="Tw Cen MT" panose="020B0602020104020603" pitchFamily="34" charset="0"/>
                <a:ea typeface="ＭＳ Ｐゴシック" charset="-128"/>
                <a:hlinkClick r:id="rId4"/>
              </a:rPr>
              <a:t>Charles.tuttle@state.ma.us</a:t>
            </a:r>
            <a:endParaRPr lang="en-US" sz="2000" dirty="0">
              <a:solidFill>
                <a:schemeClr val="accent4">
                  <a:lumMod val="75000"/>
                </a:schemeClr>
              </a:solidFill>
              <a:latin typeface="Tw Cen MT" panose="020B0602020104020603" pitchFamily="34" charset="0"/>
              <a:ea typeface="ＭＳ Ｐゴシック" charset="-128"/>
            </a:endParaRPr>
          </a:p>
          <a:p>
            <a:pPr eaLnBrk="1" hangingPunct="1">
              <a:buFontTx/>
              <a:buNone/>
            </a:pPr>
            <a:r>
              <a:rPr lang="en-US" sz="1400" dirty="0" smtClean="0">
                <a:latin typeface="Tw Cen MT" panose="020B0602020104020603" pitchFamily="34" charset="0"/>
                <a:ea typeface="ＭＳ Ｐゴシック" charset="-128"/>
              </a:rPr>
              <a:t>For information on the MASSEVIP program at DEP contact:</a:t>
            </a:r>
            <a:endParaRPr lang="en-US" sz="1400" dirty="0">
              <a:latin typeface="Tw Cen MT" panose="020B0602020104020603" pitchFamily="34" charset="0"/>
              <a:ea typeface="ＭＳ Ｐゴシック" charset="-128"/>
            </a:endParaRPr>
          </a:p>
          <a:p>
            <a:pPr eaLnBrk="1" hangingPunct="1">
              <a:buFontTx/>
              <a:buNone/>
            </a:pPr>
            <a:r>
              <a:rPr lang="en-US" sz="2000" b="1" dirty="0" smtClean="0">
                <a:latin typeface="Tw Cen MT" panose="020B0602020104020603" pitchFamily="34" charset="0"/>
                <a:ea typeface="ＭＳ Ｐゴシック" charset="-128"/>
              </a:rPr>
              <a:t>Sejal </a:t>
            </a:r>
            <a:r>
              <a:rPr lang="en-US" sz="2000" b="1" dirty="0" smtClean="0">
                <a:latin typeface="Tw Cen MT" panose="020B0602020104020603" pitchFamily="34" charset="0"/>
                <a:ea typeface="ＭＳ Ｐゴシック" charset="-128"/>
              </a:rPr>
              <a:t>Shah</a:t>
            </a:r>
            <a:endParaRPr lang="en-US" sz="2000" b="1" dirty="0" smtClean="0">
              <a:latin typeface="Tw Cen MT" panose="020B0602020104020603" pitchFamily="34" charset="0"/>
              <a:ea typeface="ＭＳ Ｐゴシック" charset="-128"/>
            </a:endParaRPr>
          </a:p>
          <a:p>
            <a:pPr eaLnBrk="1" hangingPunct="1">
              <a:buFontTx/>
              <a:buNone/>
            </a:pPr>
            <a:r>
              <a:rPr lang="en-US" sz="2000" u="sng" dirty="0">
                <a:solidFill>
                  <a:schemeClr val="accent4">
                    <a:lumMod val="75000"/>
                  </a:schemeClr>
                </a:solidFill>
                <a:latin typeface="Tw Cen MT" panose="020B0602020104020603" pitchFamily="34" charset="0"/>
                <a:ea typeface="ＭＳ Ｐゴシック" charset="-128"/>
              </a:rPr>
              <a:t>Sejal.shah@state.ma.us</a:t>
            </a:r>
          </a:p>
          <a:p>
            <a:pPr eaLnBrk="1" hangingPunct="1">
              <a:buFontTx/>
              <a:buNone/>
            </a:pPr>
            <a:endParaRPr lang="en-US" sz="2000" b="1" dirty="0">
              <a:latin typeface="Tahoma" charset="0"/>
              <a:ea typeface="ＭＳ Ｐゴシック" charset="-128"/>
            </a:endParaRPr>
          </a:p>
          <a:p>
            <a:pPr eaLnBrk="1" hangingPunct="1">
              <a:lnSpc>
                <a:spcPct val="105000"/>
              </a:lnSpc>
              <a:buFontTx/>
              <a:buNone/>
            </a:pPr>
            <a:endParaRPr lang="en-US" sz="1400" b="1" dirty="0">
              <a:latin typeface="Tahoma" charset="0"/>
              <a:ea typeface="ＭＳ Ｐゴシック" charset="-128"/>
            </a:endParaRPr>
          </a:p>
          <a:p>
            <a:pPr eaLnBrk="1" hangingPunct="1">
              <a:lnSpc>
                <a:spcPct val="105000"/>
              </a:lnSpc>
              <a:buFontTx/>
              <a:buNone/>
            </a:pPr>
            <a:endParaRPr lang="en-US" sz="2000" b="1" dirty="0">
              <a:latin typeface="Tahoma" charset="0"/>
              <a:ea typeface="ＭＳ Ｐゴシック" charset="-128"/>
            </a:endParaRPr>
          </a:p>
          <a:p>
            <a:pPr eaLnBrk="1" hangingPunct="1">
              <a:lnSpc>
                <a:spcPct val="105000"/>
              </a:lnSpc>
              <a:buFontTx/>
              <a:buNone/>
            </a:pPr>
            <a:endParaRPr lang="en-US" sz="2000" b="1" dirty="0">
              <a:latin typeface="Tahoma" charset="0"/>
              <a:ea typeface="ＭＳ Ｐゴシック" charset="-128"/>
            </a:endParaRPr>
          </a:p>
          <a:p>
            <a:pPr eaLnBrk="1" hangingPunct="1">
              <a:lnSpc>
                <a:spcPct val="105000"/>
              </a:lnSpc>
              <a:buFontTx/>
              <a:buNone/>
            </a:pPr>
            <a:endParaRPr lang="en-US" sz="2000" b="1" dirty="0">
              <a:latin typeface="Tahoma" charset="0"/>
              <a:ea typeface="ＭＳ Ｐゴシック" charset="-128"/>
            </a:endParaRPr>
          </a:p>
          <a:p>
            <a:pPr eaLnBrk="1" hangingPunct="1">
              <a:lnSpc>
                <a:spcPct val="105000"/>
              </a:lnSpc>
              <a:buFontTx/>
              <a:buNone/>
            </a:pPr>
            <a:endParaRPr lang="en-US" sz="2000" b="1" dirty="0">
              <a:latin typeface="Tahoma" charset="0"/>
              <a:ea typeface="ＭＳ Ｐゴシック" charset="-128"/>
            </a:endParaRPr>
          </a:p>
        </p:txBody>
      </p:sp>
      <p:pic>
        <p:nvPicPr>
          <p:cNvPr id="5" name="Picture 4" descr="C:\My Documents\masscc2.GIF"/>
          <p:cNvPicPr>
            <a:picLocks noChangeAspect="1"/>
          </p:cNvPicPr>
          <p:nvPr/>
        </p:nvPicPr>
        <p:blipFill>
          <a:blip r:embed="rId5" cstate="print"/>
          <a:srcRect/>
          <a:stretch>
            <a:fillRect/>
          </a:stretch>
        </p:blipFill>
        <p:spPr bwMode="auto">
          <a:xfrm>
            <a:off x="6858001" y="3124200"/>
            <a:ext cx="2215659"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C:\Users\srussell\AppData\Local\Microsoft\Windows\Temporary Internet Files\Content.Outlook\QP9BS406\DOER_300dpi_339x199.jpg"/>
          <p:cNvPicPr>
            <a:picLocks noChangeAspect="1"/>
          </p:cNvPicPr>
          <p:nvPr/>
        </p:nvPicPr>
        <p:blipFill>
          <a:blip r:embed="rId6" cstate="print"/>
          <a:srcRect/>
          <a:stretch>
            <a:fillRect/>
          </a:stretch>
        </p:blipFill>
        <p:spPr bwMode="auto">
          <a:xfrm>
            <a:off x="6934201" y="1295400"/>
            <a:ext cx="2744628" cy="1554480"/>
          </a:xfrm>
          <a:prstGeom prst="rect">
            <a:avLst/>
          </a:prstGeom>
          <a:noFill/>
          <a:ln w="9525">
            <a:noFill/>
            <a:miter lim="800000"/>
            <a:headEnd/>
            <a:tailEnd/>
          </a:ln>
        </p:spPr>
      </p:pic>
      <p:pic>
        <p:nvPicPr>
          <p:cNvPr id="7" name="Picture 6" descr="logo"/>
          <p:cNvPicPr>
            <a:picLocks noChangeAspect="1" noChangeArrowheads="1"/>
          </p:cNvPicPr>
          <p:nvPr/>
        </p:nvPicPr>
        <p:blipFill>
          <a:blip r:embed="rId7" cstate="print"/>
          <a:srcRect/>
          <a:stretch>
            <a:fillRect/>
          </a:stretch>
        </p:blipFill>
        <p:spPr bwMode="auto">
          <a:xfrm>
            <a:off x="7315200" y="4495801"/>
            <a:ext cx="1371600" cy="1635369"/>
          </a:xfrm>
          <a:prstGeom prst="rect">
            <a:avLst/>
          </a:prstGeom>
          <a:noFill/>
          <a:ln w="9525">
            <a:noFill/>
            <a:miter lim="800000"/>
            <a:headEnd/>
            <a:tailEnd/>
          </a:ln>
        </p:spPr>
      </p:pic>
      <p:pic>
        <p:nvPicPr>
          <p:cNvPr id="8" name="Picture 7"/>
          <p:cNvPicPr>
            <a:picLocks noChangeAspect="1"/>
          </p:cNvPicPr>
          <p:nvPr/>
        </p:nvPicPr>
        <p:blipFill rotWithShape="1">
          <a:blip r:embed="rId8" cstate="print"/>
          <a:srcRect t="16359" b="26752"/>
          <a:stretch/>
        </p:blipFill>
        <p:spPr>
          <a:xfrm>
            <a:off x="9504848" y="4891357"/>
            <a:ext cx="2179358" cy="1239813"/>
          </a:xfrm>
          <a:prstGeom prst="rect">
            <a:avLst/>
          </a:prstGeom>
          <a:effectLst>
            <a:softEdge rad="0"/>
          </a:effectLst>
        </p:spPr>
      </p:pic>
      <p:pic>
        <p:nvPicPr>
          <p:cNvPr id="2050" name="Picture 2" descr="\\env.govt.state.ma.us\enterprise\ENE-Saltonstall-Home\MBroussard\mydocs\My Pictures\MAPC small.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32006" y="3124200"/>
            <a:ext cx="2340091"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34962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674776" y="3234377"/>
            <a:ext cx="7071002" cy="3932610"/>
          </a:xfrm>
        </p:spPr>
        <p:txBody>
          <a:bodyPr>
            <a:noAutofit/>
          </a:bodyPr>
          <a:lstStyle/>
          <a:p>
            <a:pPr algn="just">
              <a:spcBef>
                <a:spcPts val="300"/>
              </a:spcBef>
              <a:spcAft>
                <a:spcPts val="300"/>
              </a:spcAft>
              <a:buClr>
                <a:srgbClr val="549E39"/>
              </a:buClr>
              <a:defRPr/>
            </a:pPr>
            <a:endParaRPr lang="en-US" sz="1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indent="0" algn="ctr">
              <a:buNone/>
            </a:pPr>
            <a:r>
              <a:rPr lang="en-US" dirty="0" smtClean="0">
                <a:latin typeface="Tw Cen MT" panose="020B0602020104020603" pitchFamily="34" charset="0"/>
              </a:rPr>
              <a:t>To streamline the purchasing process for alt fuel technology acquisition in order to:</a:t>
            </a:r>
          </a:p>
          <a:p>
            <a:r>
              <a:rPr lang="en-US" dirty="0" smtClean="0">
                <a:latin typeface="Tw Cen MT" panose="020B0602020104020603" pitchFamily="34" charset="0"/>
              </a:rPr>
              <a:t>Minimize </a:t>
            </a:r>
            <a:r>
              <a:rPr lang="en-US" dirty="0">
                <a:latin typeface="Tw Cen MT" panose="020B0602020104020603" pitchFamily="34" charset="0"/>
              </a:rPr>
              <a:t>emissions</a:t>
            </a:r>
          </a:p>
          <a:p>
            <a:r>
              <a:rPr lang="en-US" dirty="0">
                <a:latin typeface="Tw Cen MT" panose="020B0602020104020603" pitchFamily="34" charset="0"/>
              </a:rPr>
              <a:t>Improve air quality</a:t>
            </a:r>
          </a:p>
          <a:p>
            <a:r>
              <a:rPr lang="en-US" dirty="0">
                <a:latin typeface="Tw Cen MT" panose="020B0602020104020603" pitchFamily="34" charset="0"/>
              </a:rPr>
              <a:t>Reduce fuel costs</a:t>
            </a:r>
          </a:p>
          <a:p>
            <a:r>
              <a:rPr lang="en-US" dirty="0">
                <a:latin typeface="Tw Cen MT" panose="020B0602020104020603" pitchFamily="34" charset="0"/>
              </a:rPr>
              <a:t>Tap into domestic fuels that have less price volatility </a:t>
            </a:r>
          </a:p>
        </p:txBody>
      </p:sp>
      <p:sp>
        <p:nvSpPr>
          <p:cNvPr id="3" name="Rectangle 2"/>
          <p:cNvSpPr/>
          <p:nvPr/>
        </p:nvSpPr>
        <p:spPr>
          <a:xfrm>
            <a:off x="677333" y="1359613"/>
            <a:ext cx="9518583" cy="1200329"/>
          </a:xfrm>
          <a:prstGeom prst="rect">
            <a:avLst/>
          </a:prstGeom>
        </p:spPr>
        <p:txBody>
          <a:bodyPr wrap="square">
            <a:spAutoFit/>
          </a:bodyPr>
          <a:lstStyle/>
          <a:p>
            <a:pPr defTabSz="457200"/>
            <a:r>
              <a:rPr lang="en-US" sz="2400" b="1" dirty="0">
                <a:solidFill>
                  <a:srgbClr val="5B9BD5">
                    <a:lumMod val="75000"/>
                  </a:srgbClr>
                </a:solidFill>
                <a:latin typeface="Tw Cen MT" panose="020B0602020104020603" pitchFamily="34" charset="0"/>
                <a:ea typeface="Microsoft Sans Serif" panose="020B0604020202020204" pitchFamily="34" charset="0"/>
                <a:cs typeface="Microsoft Sans Serif" panose="020B0604020202020204" pitchFamily="34" charset="0"/>
              </a:rPr>
              <a:t>Goal: </a:t>
            </a:r>
            <a:endParaRPr lang="en-US" sz="2400" b="1" dirty="0" smtClean="0">
              <a:solidFill>
                <a:srgbClr val="5B9BD5">
                  <a:lumMod val="75000"/>
                </a:srgbClr>
              </a:solidFill>
              <a:latin typeface="Tw Cen MT" panose="020B0602020104020603" pitchFamily="34" charset="0"/>
              <a:ea typeface="Microsoft Sans Serif" panose="020B0604020202020204" pitchFamily="34" charset="0"/>
              <a:cs typeface="Microsoft Sans Serif" panose="020B0604020202020204" pitchFamily="34" charset="0"/>
            </a:endParaRPr>
          </a:p>
          <a:p>
            <a:pPr defTabSz="457200"/>
            <a:r>
              <a:rPr lang="en-US" sz="2400" dirty="0" smtClean="0">
                <a:latin typeface="Tw Cen MT" panose="020B0602020104020603" pitchFamily="34" charset="0"/>
                <a:ea typeface="Microsoft Sans Serif" panose="020B0604020202020204" pitchFamily="34" charset="0"/>
                <a:cs typeface="Microsoft Sans Serif" panose="020B0604020202020204" pitchFamily="34" charset="0"/>
              </a:rPr>
              <a:t>To</a:t>
            </a:r>
            <a:r>
              <a:rPr lang="en-US" sz="2400" b="1" dirty="0" smtClean="0">
                <a:latin typeface="Tw Cen MT" panose="020B0602020104020603" pitchFamily="34" charset="0"/>
                <a:ea typeface="Microsoft Sans Serif" panose="020B0604020202020204" pitchFamily="34" charset="0"/>
                <a:cs typeface="Microsoft Sans Serif" panose="020B0604020202020204" pitchFamily="34" charset="0"/>
              </a:rPr>
              <a:t> </a:t>
            </a:r>
            <a:r>
              <a:rPr lang="en-US" sz="2400" dirty="0">
                <a:latin typeface="Tw Cen MT" panose="020B0602020104020603" pitchFamily="34" charset="0"/>
                <a:ea typeface="Microsoft Sans Serif" panose="020B0604020202020204" pitchFamily="34" charset="0"/>
                <a:cs typeface="Microsoft Sans Serif" panose="020B0604020202020204" pitchFamily="34" charset="0"/>
              </a:rPr>
              <a:t>b</a:t>
            </a:r>
            <a:r>
              <a:rPr lang="en-US" sz="2400" dirty="0" smtClean="0">
                <a:latin typeface="Tw Cen MT" panose="020B0602020104020603" pitchFamily="34" charset="0"/>
                <a:ea typeface="Microsoft Sans Serif" panose="020B0604020202020204" pitchFamily="34" charset="0"/>
                <a:cs typeface="Microsoft Sans Serif" panose="020B0604020202020204" pitchFamily="34" charset="0"/>
              </a:rPr>
              <a:t>uild a state approved vendor list for </a:t>
            </a:r>
            <a:r>
              <a:rPr lang="en-US" sz="2400" dirty="0" smtClean="0">
                <a:latin typeface="Tw Cen MT" panose="020B0602020104020603" pitchFamily="34" charset="0"/>
                <a:ea typeface="Microsoft Sans Serif" panose="020B0604020202020204" pitchFamily="34" charset="0"/>
                <a:cs typeface="Microsoft Sans Serif" panose="020B0604020202020204" pitchFamily="34" charset="0"/>
              </a:rPr>
              <a:t>the </a:t>
            </a:r>
            <a:r>
              <a:rPr lang="en-US" sz="2400" dirty="0">
                <a:latin typeface="Tw Cen MT" panose="020B0602020104020603" pitchFamily="34" charset="0"/>
                <a:ea typeface="Microsoft Sans Serif" panose="020B0604020202020204" pitchFamily="34" charset="0"/>
                <a:cs typeface="Microsoft Sans Serif" panose="020B0604020202020204" pitchFamily="34" charset="0"/>
              </a:rPr>
              <a:t>deployment of alt fuel vehicles (AFVs</a:t>
            </a:r>
            <a:r>
              <a:rPr lang="en-US" sz="2400" dirty="0" smtClean="0">
                <a:latin typeface="Tw Cen MT" panose="020B0602020104020603" pitchFamily="34" charset="0"/>
                <a:ea typeface="Microsoft Sans Serif" panose="020B0604020202020204" pitchFamily="34" charset="0"/>
                <a:cs typeface="Microsoft Sans Serif" panose="020B0604020202020204" pitchFamily="34" charset="0"/>
              </a:rPr>
              <a:t>) and petroleum saving vehicle technology</a:t>
            </a:r>
            <a:endParaRPr lang="en-US" sz="2400" dirty="0">
              <a:latin typeface="Tw Cen MT" panose="020B0602020104020603" pitchFamily="34" charset="0"/>
            </a:endParaRPr>
          </a:p>
        </p:txBody>
      </p:sp>
      <p:sp>
        <p:nvSpPr>
          <p:cNvPr id="6" name="Rectangle 5"/>
          <p:cNvSpPr/>
          <p:nvPr/>
        </p:nvSpPr>
        <p:spPr>
          <a:xfrm>
            <a:off x="677332" y="2772712"/>
            <a:ext cx="9703795" cy="461665"/>
          </a:xfrm>
          <a:prstGeom prst="rect">
            <a:avLst/>
          </a:prstGeom>
        </p:spPr>
        <p:txBody>
          <a:bodyPr wrap="square">
            <a:spAutoFit/>
          </a:bodyPr>
          <a:lstStyle/>
          <a:p>
            <a:pPr defTabSz="457200"/>
            <a:r>
              <a:rPr lang="en-US" sz="2400" b="1" dirty="0">
                <a:solidFill>
                  <a:srgbClr val="5B9BD5">
                    <a:lumMod val="75000"/>
                  </a:srgbClr>
                </a:solidFill>
                <a:latin typeface="Tw Cen MT" panose="020B0602020104020603" pitchFamily="34" charset="0"/>
                <a:ea typeface="Microsoft Sans Serif" panose="020B0604020202020204" pitchFamily="34" charset="0"/>
                <a:cs typeface="Microsoft Sans Serif" panose="020B0604020202020204" pitchFamily="34" charset="0"/>
              </a:rPr>
              <a:t>Motivation:</a:t>
            </a:r>
            <a:endParaRPr lang="en-US" sz="2400" dirty="0">
              <a:solidFill>
                <a:srgbClr val="000000"/>
              </a:solidFill>
              <a:latin typeface="Tw Cen MT" panose="020B0602020104020603" pitchFamily="34" charset="0"/>
            </a:endParaRPr>
          </a:p>
        </p:txBody>
      </p:sp>
      <p:sp>
        <p:nvSpPr>
          <p:cNvPr id="8" name="Title 7"/>
          <p:cNvSpPr>
            <a:spLocks noGrp="1"/>
          </p:cNvSpPr>
          <p:nvPr>
            <p:ph type="title"/>
          </p:nvPr>
        </p:nvSpPr>
        <p:spPr/>
        <p:txBody>
          <a:bodyPr/>
          <a:lstStyle/>
          <a:p>
            <a:r>
              <a:rPr lang="en-US" dirty="0" smtClean="0">
                <a:latin typeface="Tw Cen MT" panose="020B0602020104020603" pitchFamily="34" charset="0"/>
              </a:rPr>
              <a:t>Advanced Vehicle Technology Equipment, Supplies and Services Contract</a:t>
            </a:r>
            <a:endParaRPr lang="en-US" dirty="0">
              <a:latin typeface="Tw Cen MT" panose="020B0602020104020603" pitchFamily="34" charset="0"/>
            </a:endParaRPr>
          </a:p>
        </p:txBody>
      </p:sp>
    </p:spTree>
    <p:extLst>
      <p:ext uri="{BB962C8B-B14F-4D97-AF65-F5344CB8AC3E}">
        <p14:creationId xmlns:p14="http://schemas.microsoft.com/office/powerpoint/2010/main" val="14150114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w Cen MT" panose="020B0602020104020603" pitchFamily="34" charset="0"/>
              </a:rPr>
              <a:t>Operational Services Division</a:t>
            </a:r>
            <a:endParaRPr lang="en-US" dirty="0">
              <a:latin typeface="Tw Cen MT" panose="020B0602020104020603" pitchFamily="34" charset="0"/>
            </a:endParaRPr>
          </a:p>
        </p:txBody>
      </p:sp>
      <p:sp>
        <p:nvSpPr>
          <p:cNvPr id="3" name="Subtitle 2"/>
          <p:cNvSpPr>
            <a:spLocks noGrp="1"/>
          </p:cNvSpPr>
          <p:nvPr>
            <p:ph type="subTitle" idx="11"/>
          </p:nvPr>
        </p:nvSpPr>
        <p:spPr>
          <a:xfrm>
            <a:off x="812800" y="1066800"/>
            <a:ext cx="8026400" cy="609600"/>
          </a:xfrm>
        </p:spPr>
        <p:txBody>
          <a:bodyPr>
            <a:normAutofit lnSpcReduction="10000"/>
          </a:bodyPr>
          <a:lstStyle/>
          <a:p>
            <a:r>
              <a:rPr lang="en-US" dirty="0" smtClean="0">
                <a:latin typeface="Tw Cen MT" panose="020B0602020104020603" pitchFamily="34" charset="0"/>
              </a:rPr>
              <a:t>Oversight </a:t>
            </a:r>
            <a:r>
              <a:rPr lang="en-US" dirty="0">
                <a:latin typeface="Tw Cen MT" panose="020B0602020104020603" pitchFamily="34" charset="0"/>
              </a:rPr>
              <a:t>agency of the Commonwealth within the Executive Office for Administration and Finance</a:t>
            </a:r>
          </a:p>
        </p:txBody>
      </p:sp>
      <p:sp>
        <p:nvSpPr>
          <p:cNvPr id="5" name="Rectangle 4"/>
          <p:cNvSpPr/>
          <p:nvPr/>
        </p:nvSpPr>
        <p:spPr>
          <a:xfrm>
            <a:off x="1219200" y="2133600"/>
            <a:ext cx="9753600" cy="4413516"/>
          </a:xfrm>
          <a:prstGeom prst="rect">
            <a:avLst/>
          </a:prstGeom>
        </p:spPr>
        <p:txBody>
          <a:bodyPr wrap="square">
            <a:spAutoFit/>
          </a:bodyPr>
          <a:lstStyle/>
          <a:p>
            <a:pPr marL="342900" indent="-342900" fontAlgn="base">
              <a:lnSpc>
                <a:spcPct val="90000"/>
              </a:lnSpc>
              <a:spcBef>
                <a:spcPct val="0"/>
              </a:spcBef>
              <a:spcAft>
                <a:spcPct val="0"/>
              </a:spcAft>
              <a:buFont typeface="Arial" pitchFamily="34" charset="0"/>
              <a:buChar char="•"/>
            </a:pPr>
            <a:r>
              <a:rPr lang="en-US" sz="2800" dirty="0">
                <a:solidFill>
                  <a:prstClr val="black"/>
                </a:solidFill>
                <a:latin typeface="Tw Cen MT" panose="020B0602020104020603" pitchFamily="34" charset="0"/>
                <a:cs typeface="Aharoni" panose="02010803020104030203" pitchFamily="2" charset="-79"/>
              </a:rPr>
              <a:t>Commonwealth’s Central Procurement </a:t>
            </a:r>
            <a:r>
              <a:rPr lang="en-US" sz="2800" dirty="0" smtClean="0">
                <a:solidFill>
                  <a:prstClr val="black"/>
                </a:solidFill>
                <a:latin typeface="Tw Cen MT" panose="020B0602020104020603" pitchFamily="34" charset="0"/>
                <a:cs typeface="Aharoni" panose="02010803020104030203" pitchFamily="2" charset="-79"/>
              </a:rPr>
              <a:t>Agency</a:t>
            </a:r>
          </a:p>
          <a:p>
            <a:pPr marL="342900" indent="-342900" fontAlgn="base">
              <a:lnSpc>
                <a:spcPct val="90000"/>
              </a:lnSpc>
              <a:spcBef>
                <a:spcPct val="0"/>
              </a:spcBef>
              <a:spcAft>
                <a:spcPct val="0"/>
              </a:spcAft>
              <a:buFont typeface="Arial" pitchFamily="34" charset="0"/>
              <a:buChar char="•"/>
            </a:pPr>
            <a:endParaRPr lang="en-US" sz="2800" dirty="0" smtClean="0">
              <a:solidFill>
                <a:prstClr val="black"/>
              </a:solidFill>
              <a:latin typeface="Tw Cen MT" panose="020B0602020104020603" pitchFamily="34" charset="0"/>
              <a:cs typeface="Aharoni" panose="02010803020104030203" pitchFamily="2" charset="-79"/>
            </a:endParaRPr>
          </a:p>
          <a:p>
            <a:pPr marL="800100" lvl="1" indent="-342900" fontAlgn="base">
              <a:lnSpc>
                <a:spcPct val="90000"/>
              </a:lnSpc>
              <a:spcBef>
                <a:spcPct val="0"/>
              </a:spcBef>
              <a:spcAft>
                <a:spcPct val="0"/>
              </a:spcAft>
              <a:buFont typeface="Arial" pitchFamily="34" charset="0"/>
              <a:buChar char="•"/>
            </a:pPr>
            <a:r>
              <a:rPr lang="en-US" sz="2800" dirty="0">
                <a:solidFill>
                  <a:prstClr val="black"/>
                </a:solidFill>
                <a:latin typeface="Tw Cen MT" panose="020B0602020104020603" pitchFamily="34" charset="0"/>
                <a:cs typeface="Aharoni" panose="02010803020104030203" pitchFamily="2" charset="-79"/>
              </a:rPr>
              <a:t>Statewide </a:t>
            </a:r>
            <a:r>
              <a:rPr lang="en-US" sz="2800" dirty="0" smtClean="0">
                <a:solidFill>
                  <a:prstClr val="black"/>
                </a:solidFill>
                <a:latin typeface="Tw Cen MT" panose="020B0602020104020603" pitchFamily="34" charset="0"/>
                <a:cs typeface="Aharoni" panose="02010803020104030203" pitchFamily="2" charset="-79"/>
              </a:rPr>
              <a:t>Contracts</a:t>
            </a:r>
          </a:p>
          <a:p>
            <a:pPr marL="342900" indent="-342900" fontAlgn="base">
              <a:lnSpc>
                <a:spcPct val="90000"/>
              </a:lnSpc>
              <a:spcBef>
                <a:spcPct val="0"/>
              </a:spcBef>
              <a:spcAft>
                <a:spcPct val="0"/>
              </a:spcAft>
              <a:buFont typeface="Arial" pitchFamily="34" charset="0"/>
              <a:buChar char="•"/>
            </a:pPr>
            <a:endParaRPr lang="en-US" sz="2800" dirty="0">
              <a:solidFill>
                <a:prstClr val="black"/>
              </a:solidFill>
              <a:latin typeface="Tw Cen MT" panose="020B0602020104020603" pitchFamily="34" charset="0"/>
              <a:cs typeface="Aharoni" panose="02010803020104030203" pitchFamily="2" charset="-79"/>
            </a:endParaRPr>
          </a:p>
          <a:p>
            <a:pPr marL="342900" indent="-342900" fontAlgn="base">
              <a:lnSpc>
                <a:spcPct val="90000"/>
              </a:lnSpc>
              <a:spcBef>
                <a:spcPct val="0"/>
              </a:spcBef>
              <a:spcAft>
                <a:spcPct val="0"/>
              </a:spcAft>
              <a:buFont typeface="Arial" pitchFamily="34" charset="0"/>
              <a:buChar char="•"/>
            </a:pPr>
            <a:r>
              <a:rPr lang="en-US" sz="2800" dirty="0" smtClean="0">
                <a:solidFill>
                  <a:prstClr val="black"/>
                </a:solidFill>
                <a:latin typeface="Tw Cen MT" panose="020B0602020104020603" pitchFamily="34" charset="0"/>
                <a:cs typeface="Aharoni" panose="02010803020104030203" pitchFamily="2" charset="-79"/>
              </a:rPr>
              <a:t>COMMBUYS</a:t>
            </a:r>
          </a:p>
          <a:p>
            <a:pPr marL="342900" indent="-342900" fontAlgn="base">
              <a:lnSpc>
                <a:spcPct val="90000"/>
              </a:lnSpc>
              <a:spcBef>
                <a:spcPct val="0"/>
              </a:spcBef>
              <a:spcAft>
                <a:spcPct val="0"/>
              </a:spcAft>
              <a:buFont typeface="Arial" pitchFamily="34" charset="0"/>
              <a:buChar char="•"/>
            </a:pPr>
            <a:endParaRPr lang="en-US" sz="2800" dirty="0">
              <a:solidFill>
                <a:prstClr val="black"/>
              </a:solidFill>
              <a:latin typeface="Tw Cen MT" panose="020B0602020104020603" pitchFamily="34" charset="0"/>
              <a:cs typeface="Aharoni" panose="02010803020104030203" pitchFamily="2" charset="-79"/>
            </a:endParaRPr>
          </a:p>
          <a:p>
            <a:pPr marL="342900" indent="-342900" fontAlgn="base">
              <a:lnSpc>
                <a:spcPct val="90000"/>
              </a:lnSpc>
              <a:spcBef>
                <a:spcPct val="0"/>
              </a:spcBef>
              <a:spcAft>
                <a:spcPct val="0"/>
              </a:spcAft>
              <a:buFont typeface="Arial" pitchFamily="34" charset="0"/>
              <a:buChar char="•"/>
            </a:pPr>
            <a:r>
              <a:rPr lang="en-US" sz="2800" dirty="0">
                <a:solidFill>
                  <a:prstClr val="black"/>
                </a:solidFill>
                <a:latin typeface="Tw Cen MT" panose="020B0602020104020603" pitchFamily="34" charset="0"/>
                <a:cs typeface="Aharoni" panose="02010803020104030203" pitchFamily="2" charset="-79"/>
              </a:rPr>
              <a:t>Programs and </a:t>
            </a:r>
            <a:r>
              <a:rPr lang="en-US" sz="2800" dirty="0" smtClean="0">
                <a:solidFill>
                  <a:prstClr val="black"/>
                </a:solidFill>
                <a:latin typeface="Tw Cen MT" panose="020B0602020104020603" pitchFamily="34" charset="0"/>
                <a:cs typeface="Aharoni" panose="02010803020104030203" pitchFamily="2" charset="-79"/>
              </a:rPr>
              <a:t>Services – Supplier Diversity office </a:t>
            </a:r>
          </a:p>
          <a:p>
            <a:pPr marL="342900" indent="-342900" fontAlgn="base">
              <a:lnSpc>
                <a:spcPct val="90000"/>
              </a:lnSpc>
              <a:spcBef>
                <a:spcPct val="0"/>
              </a:spcBef>
              <a:spcAft>
                <a:spcPct val="0"/>
              </a:spcAft>
              <a:buFont typeface="Arial" pitchFamily="34" charset="0"/>
              <a:buChar char="•"/>
            </a:pPr>
            <a:endParaRPr lang="en-US" sz="2800" dirty="0">
              <a:solidFill>
                <a:prstClr val="black"/>
              </a:solidFill>
              <a:latin typeface="Tw Cen MT" panose="020B0602020104020603" pitchFamily="34" charset="0"/>
              <a:cs typeface="Aharoni" panose="02010803020104030203" pitchFamily="2" charset="-79"/>
            </a:endParaRPr>
          </a:p>
          <a:p>
            <a:pPr marL="342900" indent="-342900" fontAlgn="base">
              <a:lnSpc>
                <a:spcPct val="90000"/>
              </a:lnSpc>
              <a:spcBef>
                <a:spcPct val="0"/>
              </a:spcBef>
              <a:spcAft>
                <a:spcPct val="0"/>
              </a:spcAft>
              <a:buFont typeface="Arial" pitchFamily="34" charset="0"/>
              <a:buChar char="•"/>
            </a:pPr>
            <a:r>
              <a:rPr lang="en-US" sz="2800" dirty="0" smtClean="0">
                <a:solidFill>
                  <a:prstClr val="black"/>
                </a:solidFill>
                <a:latin typeface="Tw Cen MT" panose="020B0602020104020603" pitchFamily="34" charset="0"/>
                <a:cs typeface="Aharoni" panose="02010803020104030203" pitchFamily="2" charset="-79"/>
              </a:rPr>
              <a:t>Office of Vehicle Management </a:t>
            </a:r>
          </a:p>
          <a:p>
            <a:pPr marL="342900" indent="-342900" fontAlgn="base">
              <a:lnSpc>
                <a:spcPct val="90000"/>
              </a:lnSpc>
              <a:spcBef>
                <a:spcPct val="0"/>
              </a:spcBef>
              <a:spcAft>
                <a:spcPct val="0"/>
              </a:spcAft>
              <a:buFont typeface="Arial" pitchFamily="34" charset="0"/>
              <a:buChar char="•"/>
            </a:pPr>
            <a:endParaRPr lang="en-US" sz="2000" dirty="0">
              <a:solidFill>
                <a:prstClr val="black"/>
              </a:solidFill>
              <a:cs typeface="Aharoni" panose="02010803020104030203" pitchFamily="2" charset="-79"/>
            </a:endParaRPr>
          </a:p>
          <a:p>
            <a:pPr fontAlgn="base">
              <a:lnSpc>
                <a:spcPct val="90000"/>
              </a:lnSpc>
              <a:spcBef>
                <a:spcPct val="0"/>
              </a:spcBef>
              <a:spcAft>
                <a:spcPct val="0"/>
              </a:spcAft>
            </a:pPr>
            <a:endParaRPr lang="en-US" sz="2000" dirty="0">
              <a:solidFill>
                <a:prstClr val="black"/>
              </a:solidFill>
            </a:endParaRPr>
          </a:p>
          <a:p>
            <a:pPr fontAlgn="base">
              <a:lnSpc>
                <a:spcPct val="90000"/>
              </a:lnSpc>
              <a:spcBef>
                <a:spcPct val="0"/>
              </a:spcBef>
              <a:spcAft>
                <a:spcPct val="0"/>
              </a:spcAft>
            </a:pPr>
            <a:endParaRPr lang="en-US" sz="2000" dirty="0">
              <a:solidFill>
                <a:prstClr val="black"/>
              </a:solidFill>
            </a:endParaRPr>
          </a:p>
        </p:txBody>
      </p:sp>
    </p:spTree>
    <p:extLst>
      <p:ext uri="{BB962C8B-B14F-4D97-AF65-F5344CB8AC3E}">
        <p14:creationId xmlns:p14="http://schemas.microsoft.com/office/powerpoint/2010/main" val="23727010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w Cen MT" panose="020B0602020104020603" pitchFamily="34" charset="0"/>
              </a:rPr>
              <a:t>Statewide Contracts</a:t>
            </a:r>
            <a:endParaRPr lang="en-US" dirty="0">
              <a:latin typeface="Tw Cen MT" panose="020B0602020104020603" pitchFamily="34" charset="0"/>
            </a:endParaRPr>
          </a:p>
        </p:txBody>
      </p:sp>
      <p:sp>
        <p:nvSpPr>
          <p:cNvPr id="3" name="Subtitle 2"/>
          <p:cNvSpPr>
            <a:spLocks noGrp="1"/>
          </p:cNvSpPr>
          <p:nvPr>
            <p:ph type="subTitle" idx="11"/>
          </p:nvPr>
        </p:nvSpPr>
        <p:spPr/>
        <p:txBody>
          <a:bodyPr/>
          <a:lstStyle/>
          <a:p>
            <a:r>
              <a:rPr lang="en-US" dirty="0" smtClean="0">
                <a:latin typeface="Tw Cen MT" panose="020B0602020104020603" pitchFamily="34" charset="0"/>
              </a:rPr>
              <a:t>Overview </a:t>
            </a:r>
            <a:endParaRPr lang="en-US" dirty="0">
              <a:latin typeface="Tw Cen MT" panose="020B0602020104020603" pitchFamily="34" charset="0"/>
            </a:endParaRPr>
          </a:p>
        </p:txBody>
      </p:sp>
      <p:sp>
        <p:nvSpPr>
          <p:cNvPr id="4" name="Rectangle 3"/>
          <p:cNvSpPr/>
          <p:nvPr/>
        </p:nvSpPr>
        <p:spPr>
          <a:xfrm>
            <a:off x="812800" y="1483818"/>
            <a:ext cx="10236200" cy="3945696"/>
          </a:xfrm>
          <a:prstGeom prst="rect">
            <a:avLst/>
          </a:prstGeom>
        </p:spPr>
        <p:txBody>
          <a:bodyPr wrap="square">
            <a:spAutoFit/>
          </a:bodyPr>
          <a:lstStyle/>
          <a:p>
            <a:pPr marL="342900" indent="-342900" fontAlgn="base">
              <a:lnSpc>
                <a:spcPct val="80000"/>
              </a:lnSpc>
              <a:spcBef>
                <a:spcPct val="0"/>
              </a:spcBef>
              <a:spcAft>
                <a:spcPct val="0"/>
              </a:spcAft>
              <a:buFont typeface="Arial" panose="020B0604020202020204" pitchFamily="34" charset="0"/>
              <a:buChar char="•"/>
            </a:pPr>
            <a:r>
              <a:rPr lang="en-US" sz="2200" dirty="0" smtClean="0">
                <a:solidFill>
                  <a:prstClr val="black"/>
                </a:solidFill>
                <a:latin typeface="Tw Cen MT" panose="020B0602020104020603" pitchFamily="34" charset="0"/>
              </a:rPr>
              <a:t>Contracts procured for specific commodities and services which may be used by any executive department or eligible entity.</a:t>
            </a:r>
          </a:p>
          <a:p>
            <a:pPr marL="342900" indent="-342900" fontAlgn="base">
              <a:lnSpc>
                <a:spcPct val="80000"/>
              </a:lnSpc>
              <a:spcBef>
                <a:spcPct val="0"/>
              </a:spcBef>
              <a:spcAft>
                <a:spcPct val="0"/>
              </a:spcAft>
              <a:buFont typeface="Arial" panose="020B0604020202020204" pitchFamily="34" charset="0"/>
              <a:buChar char="•"/>
            </a:pPr>
            <a:endParaRPr lang="en-US" sz="2200" dirty="0" smtClean="0">
              <a:solidFill>
                <a:prstClr val="black"/>
              </a:solidFill>
              <a:latin typeface="Tw Cen MT" panose="020B0602020104020603" pitchFamily="34" charset="0"/>
            </a:endParaRPr>
          </a:p>
          <a:p>
            <a:pPr marL="342900" indent="-342900" fontAlgn="base">
              <a:lnSpc>
                <a:spcPct val="80000"/>
              </a:lnSpc>
              <a:spcBef>
                <a:spcPct val="0"/>
              </a:spcBef>
              <a:spcAft>
                <a:spcPct val="0"/>
              </a:spcAft>
              <a:buFont typeface="Arial" panose="020B0604020202020204" pitchFamily="34" charset="0"/>
              <a:buChar char="•"/>
            </a:pPr>
            <a:r>
              <a:rPr lang="en-US" sz="2200" dirty="0" smtClean="0">
                <a:solidFill>
                  <a:prstClr val="black"/>
                </a:solidFill>
                <a:latin typeface="Tw Cen MT" panose="020B0602020104020603" pitchFamily="34" charset="0"/>
              </a:rPr>
              <a:t>Established by </a:t>
            </a:r>
            <a:r>
              <a:rPr lang="en-US" sz="2200" dirty="0">
                <a:solidFill>
                  <a:prstClr val="black"/>
                </a:solidFill>
                <a:latin typeface="Tw Cen MT" panose="020B0602020104020603" pitchFamily="34" charset="0"/>
              </a:rPr>
              <a:t>OSD or an OSD-Designated Department</a:t>
            </a:r>
            <a:r>
              <a:rPr lang="en-US" sz="2200" dirty="0" smtClean="0">
                <a:solidFill>
                  <a:prstClr val="black"/>
                </a:solidFill>
                <a:latin typeface="Tw Cen MT" panose="020B0602020104020603" pitchFamily="34" charset="0"/>
              </a:rPr>
              <a:t>.</a:t>
            </a:r>
            <a:endParaRPr lang="en-US" sz="2200" b="1" dirty="0" smtClean="0">
              <a:solidFill>
                <a:prstClr val="black"/>
              </a:solidFill>
              <a:latin typeface="Tw Cen MT" panose="020B0602020104020603" pitchFamily="34" charset="0"/>
            </a:endParaRPr>
          </a:p>
          <a:p>
            <a:pPr marL="342900" indent="-342900" fontAlgn="base">
              <a:lnSpc>
                <a:spcPct val="80000"/>
              </a:lnSpc>
              <a:spcBef>
                <a:spcPct val="0"/>
              </a:spcBef>
              <a:spcAft>
                <a:spcPct val="0"/>
              </a:spcAft>
              <a:buFont typeface="Arial" panose="020B0604020202020204" pitchFamily="34" charset="0"/>
              <a:buChar char="•"/>
            </a:pPr>
            <a:endParaRPr lang="en-US" sz="2200" dirty="0">
              <a:solidFill>
                <a:prstClr val="black"/>
              </a:solidFill>
              <a:latin typeface="Tw Cen MT" panose="020B0602020104020603" pitchFamily="34" charset="0"/>
            </a:endParaRPr>
          </a:p>
          <a:p>
            <a:pPr marL="342900" indent="-342900" fontAlgn="base">
              <a:lnSpc>
                <a:spcPct val="80000"/>
              </a:lnSpc>
              <a:spcBef>
                <a:spcPct val="0"/>
              </a:spcBef>
              <a:spcAft>
                <a:spcPct val="0"/>
              </a:spcAft>
              <a:buFont typeface="Arial" panose="020B0604020202020204" pitchFamily="34" charset="0"/>
              <a:buChar char="•"/>
            </a:pPr>
            <a:r>
              <a:rPr lang="en-US" sz="2200" dirty="0" smtClean="0">
                <a:solidFill>
                  <a:prstClr val="black"/>
                </a:solidFill>
                <a:latin typeface="Tw Cen MT" panose="020B0602020104020603" pitchFamily="34" charset="0"/>
              </a:rPr>
              <a:t>Follow “Best </a:t>
            </a:r>
            <a:r>
              <a:rPr lang="en-US" sz="2200" dirty="0">
                <a:solidFill>
                  <a:prstClr val="black"/>
                </a:solidFill>
                <a:latin typeface="Tw Cen MT" panose="020B0602020104020603" pitchFamily="34" charset="0"/>
              </a:rPr>
              <a:t>Value </a:t>
            </a:r>
            <a:r>
              <a:rPr lang="en-US" sz="2200" dirty="0" smtClean="0">
                <a:solidFill>
                  <a:prstClr val="black"/>
                </a:solidFill>
                <a:latin typeface="Tw Cen MT" panose="020B0602020104020603" pitchFamily="34" charset="0"/>
              </a:rPr>
              <a:t>Procurement.” </a:t>
            </a:r>
            <a:endParaRPr lang="en-US" sz="2200" dirty="0">
              <a:solidFill>
                <a:prstClr val="black"/>
              </a:solidFill>
              <a:latin typeface="Tw Cen MT" panose="020B0602020104020603" pitchFamily="34" charset="0"/>
            </a:endParaRPr>
          </a:p>
          <a:p>
            <a:pPr marL="342900" indent="-342900" fontAlgn="base">
              <a:lnSpc>
                <a:spcPct val="80000"/>
              </a:lnSpc>
              <a:spcBef>
                <a:spcPct val="0"/>
              </a:spcBef>
              <a:spcAft>
                <a:spcPct val="0"/>
              </a:spcAft>
              <a:buFont typeface="Arial" panose="020B0604020202020204" pitchFamily="34" charset="0"/>
              <a:buChar char="•"/>
            </a:pPr>
            <a:endParaRPr lang="en-US" sz="2200" dirty="0" smtClean="0">
              <a:solidFill>
                <a:prstClr val="black"/>
              </a:solidFill>
              <a:latin typeface="Tw Cen MT" panose="020B0602020104020603" pitchFamily="34" charset="0"/>
            </a:endParaRPr>
          </a:p>
          <a:p>
            <a:pPr marL="342900" indent="-342900" fontAlgn="base">
              <a:lnSpc>
                <a:spcPct val="80000"/>
              </a:lnSpc>
              <a:spcBef>
                <a:spcPct val="0"/>
              </a:spcBef>
              <a:spcAft>
                <a:spcPct val="0"/>
              </a:spcAft>
              <a:buFont typeface="Arial" panose="020B0604020202020204" pitchFamily="34" charset="0"/>
              <a:buChar char="•"/>
            </a:pPr>
            <a:r>
              <a:rPr lang="en-US" sz="2200" dirty="0" smtClean="0">
                <a:solidFill>
                  <a:prstClr val="black"/>
                </a:solidFill>
                <a:latin typeface="Tw Cen MT" panose="020B0602020104020603" pitchFamily="34" charset="0"/>
              </a:rPr>
              <a:t>Every contract has a Contract Manager. </a:t>
            </a:r>
          </a:p>
          <a:p>
            <a:pPr fontAlgn="base">
              <a:lnSpc>
                <a:spcPct val="80000"/>
              </a:lnSpc>
              <a:spcBef>
                <a:spcPct val="0"/>
              </a:spcBef>
              <a:spcAft>
                <a:spcPct val="0"/>
              </a:spcAft>
            </a:pPr>
            <a:endParaRPr lang="en-US" sz="2200" dirty="0">
              <a:solidFill>
                <a:prstClr val="black"/>
              </a:solidFill>
              <a:latin typeface="Tw Cen MT" panose="020B0602020104020603" pitchFamily="34" charset="0"/>
            </a:endParaRPr>
          </a:p>
          <a:p>
            <a:pPr fontAlgn="base">
              <a:spcBef>
                <a:spcPct val="0"/>
              </a:spcBef>
              <a:spcAft>
                <a:spcPct val="0"/>
              </a:spcAft>
            </a:pPr>
            <a:r>
              <a:rPr lang="en-US" sz="2600" b="1" dirty="0">
                <a:solidFill>
                  <a:srgbClr val="0070C0"/>
                </a:solidFill>
                <a:latin typeface="Tw Cen MT" panose="020B0602020104020603" pitchFamily="34" charset="0"/>
              </a:rPr>
              <a:t>MGL Chapter 30B</a:t>
            </a:r>
          </a:p>
          <a:p>
            <a:pPr marL="800100" lvl="1" indent="-342900" fontAlgn="base">
              <a:spcBef>
                <a:spcPct val="0"/>
              </a:spcBef>
              <a:spcAft>
                <a:spcPct val="0"/>
              </a:spcAft>
              <a:buFont typeface="Arial" pitchFamily="34" charset="0"/>
              <a:buChar char="•"/>
            </a:pPr>
            <a:r>
              <a:rPr lang="en-US" sz="2200" dirty="0">
                <a:solidFill>
                  <a:prstClr val="black"/>
                </a:solidFill>
                <a:latin typeface="Tw Cen MT" panose="020B0602020104020603" pitchFamily="34" charset="0"/>
              </a:rPr>
              <a:t>Cities and towns and others must follow M.G.L. c. 30B, although they may purchase from OSD statewide contracts. </a:t>
            </a:r>
          </a:p>
          <a:p>
            <a:pPr marL="800100" lvl="1" indent="-342900" fontAlgn="base">
              <a:spcBef>
                <a:spcPct val="0"/>
              </a:spcBef>
              <a:spcAft>
                <a:spcPct val="0"/>
              </a:spcAft>
              <a:buFont typeface="Arial" pitchFamily="34" charset="0"/>
              <a:buChar char="•"/>
            </a:pPr>
            <a:r>
              <a:rPr lang="en-US" sz="2200" dirty="0" smtClean="0">
                <a:solidFill>
                  <a:prstClr val="black"/>
                </a:solidFill>
                <a:latin typeface="Tw Cen MT" panose="020B0602020104020603" pitchFamily="34" charset="0"/>
              </a:rPr>
              <a:t>per </a:t>
            </a:r>
            <a:r>
              <a:rPr lang="en-US" sz="2200" dirty="0">
                <a:solidFill>
                  <a:prstClr val="black"/>
                </a:solidFill>
                <a:latin typeface="Tw Cen MT" panose="020B0602020104020603" pitchFamily="34" charset="0"/>
              </a:rPr>
              <a:t>M.G.L. c. 7, §22A and M.G.L. c. 30B, §1(c</a:t>
            </a:r>
            <a:r>
              <a:rPr lang="en-US" sz="2200" dirty="0" smtClean="0">
                <a:solidFill>
                  <a:prstClr val="black"/>
                </a:solidFill>
                <a:latin typeface="Tw Cen MT" panose="020B0602020104020603" pitchFamily="34" charset="0"/>
              </a:rPr>
              <a:t>).</a:t>
            </a:r>
            <a:endParaRPr lang="en-US" sz="2200" dirty="0">
              <a:solidFill>
                <a:prstClr val="black"/>
              </a:solidFill>
              <a:latin typeface="Tw Cen MT" panose="020B0602020104020603" pitchFamily="34" charset="0"/>
            </a:endParaRPr>
          </a:p>
        </p:txBody>
      </p:sp>
    </p:spTree>
    <p:extLst>
      <p:ext uri="{BB962C8B-B14F-4D97-AF65-F5344CB8AC3E}">
        <p14:creationId xmlns:p14="http://schemas.microsoft.com/office/powerpoint/2010/main" val="2556624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9956800" cy="601188"/>
          </a:xfrm>
        </p:spPr>
        <p:txBody>
          <a:bodyPr>
            <a:normAutofit/>
          </a:bodyPr>
          <a:lstStyle/>
          <a:p>
            <a:r>
              <a:rPr lang="en-US" dirty="0" smtClean="0">
                <a:latin typeface="Tw Cen MT" panose="020B0602020104020603" pitchFamily="34" charset="0"/>
              </a:rPr>
              <a:t>VEH102 Advanced Transportation Technology </a:t>
            </a:r>
            <a:endParaRPr lang="en-US" dirty="0">
              <a:latin typeface="Tw Cen MT" panose="020B0602020104020603" pitchFamily="34" charset="0"/>
            </a:endParaRPr>
          </a:p>
        </p:txBody>
      </p:sp>
      <p:sp>
        <p:nvSpPr>
          <p:cNvPr id="4" name="Rectangle 3"/>
          <p:cNvSpPr/>
          <p:nvPr/>
        </p:nvSpPr>
        <p:spPr>
          <a:xfrm>
            <a:off x="406400" y="914401"/>
            <a:ext cx="11379200" cy="5632311"/>
          </a:xfrm>
          <a:prstGeom prst="rect">
            <a:avLst/>
          </a:prstGeom>
        </p:spPr>
        <p:txBody>
          <a:bodyPr wrap="square">
            <a:spAutoFit/>
          </a:bodyPr>
          <a:lstStyle/>
          <a:p>
            <a:r>
              <a:rPr lang="en-US" sz="2000" b="1" dirty="0" smtClean="0">
                <a:solidFill>
                  <a:prstClr val="black"/>
                </a:solidFill>
                <a:latin typeface="Tw Cen MT" panose="020B0602020104020603" pitchFamily="34" charset="0"/>
              </a:rPr>
              <a:t>General Tips: </a:t>
            </a:r>
          </a:p>
          <a:p>
            <a:r>
              <a:rPr lang="en-US" dirty="0" smtClean="0">
                <a:solidFill>
                  <a:prstClr val="black"/>
                </a:solidFill>
                <a:latin typeface="Tw Cen MT" panose="020B0602020104020603" pitchFamily="34" charset="0"/>
              </a:rPr>
              <a:t>Base prices for products established </a:t>
            </a:r>
          </a:p>
          <a:p>
            <a:r>
              <a:rPr lang="en-US" dirty="0" smtClean="0">
                <a:solidFill>
                  <a:prstClr val="black"/>
                </a:solidFill>
                <a:latin typeface="Tw Cen MT" panose="020B0602020104020603" pitchFamily="34" charset="0"/>
              </a:rPr>
              <a:t>Solicit Multiple Quotes through the awarded vendors </a:t>
            </a:r>
          </a:p>
          <a:p>
            <a:pPr marL="742950" lvl="1" indent="-285750">
              <a:buFont typeface="Arial" panose="020B0604020202020204" pitchFamily="34" charset="0"/>
              <a:buChar char="•"/>
            </a:pPr>
            <a:r>
              <a:rPr lang="en-US" dirty="0" smtClean="0">
                <a:solidFill>
                  <a:prstClr val="black"/>
                </a:solidFill>
                <a:latin typeface="Tw Cen MT" panose="020B0602020104020603" pitchFamily="34" charset="0"/>
              </a:rPr>
              <a:t>Labor services </a:t>
            </a:r>
          </a:p>
          <a:p>
            <a:pPr marL="742950" lvl="1" indent="-285750">
              <a:buFont typeface="Arial" panose="020B0604020202020204" pitchFamily="34" charset="0"/>
              <a:buChar char="•"/>
            </a:pPr>
            <a:r>
              <a:rPr lang="en-US" dirty="0" smtClean="0">
                <a:solidFill>
                  <a:prstClr val="black"/>
                </a:solidFill>
                <a:latin typeface="Tw Cen MT" panose="020B0602020104020603" pitchFamily="34" charset="0"/>
              </a:rPr>
              <a:t>Lower volume discount  </a:t>
            </a:r>
          </a:p>
          <a:p>
            <a:r>
              <a:rPr lang="en-US" dirty="0" smtClean="0">
                <a:solidFill>
                  <a:prstClr val="black"/>
                </a:solidFill>
                <a:latin typeface="Tw Cen MT" panose="020B0602020104020603" pitchFamily="34" charset="0"/>
              </a:rPr>
              <a:t>Municipal Modernization Action - $50,000 threshold increase </a:t>
            </a:r>
          </a:p>
          <a:p>
            <a:endParaRPr lang="en-US" sz="2000" b="1" dirty="0" smtClean="0">
              <a:solidFill>
                <a:prstClr val="black"/>
              </a:solidFill>
              <a:latin typeface="Tw Cen MT" panose="020B0602020104020603" pitchFamily="34" charset="0"/>
            </a:endParaRPr>
          </a:p>
          <a:p>
            <a:r>
              <a:rPr lang="en-US" sz="2000" b="1" dirty="0" smtClean="0">
                <a:solidFill>
                  <a:prstClr val="black"/>
                </a:solidFill>
                <a:latin typeface="Tw Cen MT" panose="020B0602020104020603" pitchFamily="34" charset="0"/>
              </a:rPr>
              <a:t>Service </a:t>
            </a:r>
            <a:r>
              <a:rPr lang="en-US" sz="2000" b="1" dirty="0">
                <a:solidFill>
                  <a:prstClr val="black"/>
                </a:solidFill>
                <a:latin typeface="Tw Cen MT" panose="020B0602020104020603" pitchFamily="34" charset="0"/>
              </a:rPr>
              <a:t>Category 1: </a:t>
            </a:r>
            <a:r>
              <a:rPr lang="en-US" sz="2000" dirty="0">
                <a:solidFill>
                  <a:prstClr val="black"/>
                </a:solidFill>
                <a:latin typeface="Tw Cen MT" panose="020B0602020104020603" pitchFamily="34" charset="0"/>
              </a:rPr>
              <a:t>Electric Vehicle Supply Equipment (EVSE), Hardware, Software, and Ancillary Services</a:t>
            </a:r>
          </a:p>
          <a:p>
            <a:r>
              <a:rPr lang="en-US" sz="2000" dirty="0">
                <a:solidFill>
                  <a:prstClr val="black"/>
                </a:solidFill>
                <a:latin typeface="Tw Cen MT" panose="020B0602020104020603" pitchFamily="34" charset="0"/>
              </a:rPr>
              <a:t>Provide Electric Vehicle Supply Equipment, hardware, software and ancillary services to eligible public entities.</a:t>
            </a:r>
          </a:p>
          <a:p>
            <a:endParaRPr lang="en-US" sz="2000" b="1" dirty="0" smtClean="0">
              <a:solidFill>
                <a:prstClr val="black"/>
              </a:solidFill>
              <a:latin typeface="Tw Cen MT" panose="020B0602020104020603" pitchFamily="34" charset="0"/>
            </a:endParaRPr>
          </a:p>
          <a:p>
            <a:r>
              <a:rPr lang="en-US" sz="2000" b="1" dirty="0" smtClean="0">
                <a:solidFill>
                  <a:prstClr val="black"/>
                </a:solidFill>
                <a:latin typeface="Tw Cen MT" panose="020B0602020104020603" pitchFamily="34" charset="0"/>
              </a:rPr>
              <a:t>Service </a:t>
            </a:r>
            <a:r>
              <a:rPr lang="en-US" sz="2000" b="1" dirty="0">
                <a:solidFill>
                  <a:prstClr val="black"/>
                </a:solidFill>
                <a:latin typeface="Tw Cen MT" panose="020B0602020104020603" pitchFamily="34" charset="0"/>
              </a:rPr>
              <a:t>Category 2: </a:t>
            </a:r>
            <a:r>
              <a:rPr lang="en-US" sz="2000" dirty="0">
                <a:solidFill>
                  <a:prstClr val="black"/>
                </a:solidFill>
                <a:latin typeface="Tw Cen MT" panose="020B0602020104020603" pitchFamily="34" charset="0"/>
              </a:rPr>
              <a:t>Idle Reduction Technologies for Heavy, Medium, and Light Duty Vehicles; and Heavy Duty Equipment</a:t>
            </a:r>
          </a:p>
          <a:p>
            <a:r>
              <a:rPr lang="en-US" sz="2000" dirty="0">
                <a:solidFill>
                  <a:prstClr val="black"/>
                </a:solidFill>
                <a:latin typeface="Tw Cen MT" panose="020B0602020104020603" pitchFamily="34" charset="0"/>
              </a:rPr>
              <a:t>Provide Idle Reduction Technologies for – Heavy Duty Vehicles and Equipment, Medium Duty Vehicle, Light Duty Vehicle Categories.</a:t>
            </a:r>
          </a:p>
          <a:p>
            <a:endParaRPr lang="en-US" sz="2000" b="1" dirty="0" smtClean="0">
              <a:solidFill>
                <a:prstClr val="black"/>
              </a:solidFill>
              <a:latin typeface="Tw Cen MT" panose="020B0602020104020603" pitchFamily="34" charset="0"/>
            </a:endParaRPr>
          </a:p>
          <a:p>
            <a:r>
              <a:rPr lang="en-US" sz="2000" b="1" dirty="0" smtClean="0">
                <a:solidFill>
                  <a:prstClr val="black"/>
                </a:solidFill>
                <a:latin typeface="Tw Cen MT" panose="020B0602020104020603" pitchFamily="34" charset="0"/>
              </a:rPr>
              <a:t>Service </a:t>
            </a:r>
            <a:r>
              <a:rPr lang="en-US" sz="2000" b="1" dirty="0">
                <a:solidFill>
                  <a:prstClr val="black"/>
                </a:solidFill>
                <a:latin typeface="Tw Cen MT" panose="020B0602020104020603" pitchFamily="34" charset="0"/>
              </a:rPr>
              <a:t>Category 3: </a:t>
            </a:r>
            <a:r>
              <a:rPr lang="en-US" sz="2000" dirty="0">
                <a:solidFill>
                  <a:prstClr val="black"/>
                </a:solidFill>
                <a:latin typeface="Tw Cen MT" panose="020B0602020104020603" pitchFamily="34" charset="0"/>
              </a:rPr>
              <a:t>After-market conversion technologies– all vehicle classes</a:t>
            </a:r>
          </a:p>
          <a:p>
            <a:r>
              <a:rPr lang="en-US" sz="2000" dirty="0">
                <a:solidFill>
                  <a:prstClr val="black"/>
                </a:solidFill>
                <a:latin typeface="Tw Cen MT" panose="020B0602020104020603" pitchFamily="34" charset="0"/>
              </a:rPr>
              <a:t>Provide after-market conversion systems modify vehicles and engines so that they can run on – or be supplemented by – fuels or technologies other than the ones for which they were originally designed.</a:t>
            </a:r>
          </a:p>
        </p:txBody>
      </p:sp>
    </p:spTree>
    <p:extLst>
      <p:ext uri="{BB962C8B-B14F-4D97-AF65-F5344CB8AC3E}">
        <p14:creationId xmlns:p14="http://schemas.microsoft.com/office/powerpoint/2010/main" val="2815985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52500" y="318107"/>
            <a:ext cx="10287000" cy="669414"/>
          </a:xfrm>
          <a:prstGeom prst="rect">
            <a:avLst/>
          </a:prstGeom>
          <a:solidFill>
            <a:srgbClr val="92D050">
              <a:alpha val="41000"/>
            </a:srgbClr>
          </a:solidFill>
          <a:effectLst>
            <a:glow>
              <a:schemeClr val="accent1">
                <a:alpha val="74000"/>
              </a:schemeClr>
            </a:glow>
          </a:effectLst>
        </p:spPr>
        <p:txBody>
          <a:bodyPr wrap="square" rtlCol="0">
            <a:spAutoFit/>
          </a:bodyPr>
          <a:lstStyle/>
          <a:p>
            <a:pPr algn="ctr" fontAlgn="base">
              <a:spcBef>
                <a:spcPct val="0"/>
              </a:spcBef>
              <a:spcAft>
                <a:spcPct val="0"/>
              </a:spcAft>
            </a:pPr>
            <a:r>
              <a:rPr lang="en-US" sz="3750" dirty="0" smtClean="0">
                <a:solidFill>
                  <a:srgbClr val="354093"/>
                </a:solidFill>
                <a:latin typeface="Tw Cen MT" panose="020B0602020104020603" pitchFamily="34" charset="0"/>
                <a:cs typeface="Arial" charset="0"/>
              </a:rPr>
              <a:t>ELECTRIC VEHICLE SUPPLY EQUIPMENT</a:t>
            </a:r>
            <a:endParaRPr lang="en-US" sz="3750" dirty="0">
              <a:solidFill>
                <a:srgbClr val="354093"/>
              </a:solidFill>
              <a:latin typeface="Tw Cen MT" panose="020B0602020104020603" pitchFamily="34" charset="0"/>
              <a:cs typeface="Arial" charset="0"/>
            </a:endParaRPr>
          </a:p>
        </p:txBody>
      </p:sp>
      <p:sp>
        <p:nvSpPr>
          <p:cNvPr id="8" name="Content Placeholder 2"/>
          <p:cNvSpPr txBox="1">
            <a:spLocks noChangeAspect="1"/>
          </p:cNvSpPr>
          <p:nvPr/>
        </p:nvSpPr>
        <p:spPr>
          <a:xfrm>
            <a:off x="4621425" y="4780769"/>
            <a:ext cx="2100648" cy="682336"/>
          </a:xfrm>
          <a:prstGeom prst="rect">
            <a:avLst/>
          </a:prstGeom>
        </p:spPr>
        <p:txBody>
          <a:bodyPr vert="horz" lIns="68580" tIns="34290" rIns="68580" bIns="34290" rtlCol="0">
            <a:normAutofit/>
          </a:bodyPr>
          <a:lstStyle/>
          <a:p>
            <a:pPr marL="173827" algn="ctr" defTabSz="685783" fontAlgn="base">
              <a:lnSpc>
                <a:spcPct val="150000"/>
              </a:lnSpc>
              <a:spcBef>
                <a:spcPct val="0"/>
              </a:spcBef>
              <a:spcAft>
                <a:spcPct val="0"/>
              </a:spcAft>
              <a:defRPr/>
            </a:pPr>
            <a:r>
              <a:rPr lang="en-US" sz="2400" dirty="0" smtClean="0">
                <a:solidFill>
                  <a:schemeClr val="tx2">
                    <a:lumMod val="75000"/>
                  </a:schemeClr>
                </a:solidFill>
                <a:latin typeface="Tw Cen MT" panose="020B0602020104020603" pitchFamily="34" charset="0"/>
                <a:cs typeface="Tw Cen MT"/>
              </a:rPr>
              <a:t>30 mins </a:t>
            </a:r>
            <a:endParaRPr lang="en-US" sz="2400" dirty="0">
              <a:solidFill>
                <a:schemeClr val="tx2">
                  <a:lumMod val="75000"/>
                </a:schemeClr>
              </a:solidFill>
              <a:latin typeface="Tw Cen MT" panose="020B0602020104020603" pitchFamily="34" charset="0"/>
              <a:cs typeface="Tw Cen MT"/>
            </a:endParaRPr>
          </a:p>
        </p:txBody>
      </p:sp>
      <p:pic>
        <p:nvPicPr>
          <p:cNvPr id="2" name="Picture 1"/>
          <p:cNvPicPr>
            <a:picLocks noChangeAspect="1"/>
          </p:cNvPicPr>
          <p:nvPr/>
        </p:nvPicPr>
        <p:blipFill rotWithShape="1">
          <a:blip r:embed="rId3" cstate="print"/>
          <a:srcRect l="32040" t="20243" r="53624" b="71513"/>
          <a:stretch/>
        </p:blipFill>
        <p:spPr>
          <a:xfrm>
            <a:off x="952500" y="1138995"/>
            <a:ext cx="3021180" cy="977199"/>
          </a:xfrm>
          <a:prstGeom prst="rect">
            <a:avLst/>
          </a:prstGeom>
        </p:spPr>
      </p:pic>
      <p:pic>
        <p:nvPicPr>
          <p:cNvPr id="6" name="Picture 5"/>
          <p:cNvPicPr>
            <a:picLocks noChangeAspect="1"/>
          </p:cNvPicPr>
          <p:nvPr/>
        </p:nvPicPr>
        <p:blipFill rotWithShape="1">
          <a:blip r:embed="rId3" cstate="print"/>
          <a:srcRect l="32040" t="41994" r="53624" b="50310"/>
          <a:stretch/>
        </p:blipFill>
        <p:spPr>
          <a:xfrm>
            <a:off x="952500" y="2865291"/>
            <a:ext cx="3018138" cy="911396"/>
          </a:xfrm>
          <a:prstGeom prst="rect">
            <a:avLst/>
          </a:prstGeom>
        </p:spPr>
      </p:pic>
      <p:pic>
        <p:nvPicPr>
          <p:cNvPr id="9" name="Picture 8"/>
          <p:cNvPicPr>
            <a:picLocks noChangeAspect="1"/>
          </p:cNvPicPr>
          <p:nvPr/>
        </p:nvPicPr>
        <p:blipFill rotWithShape="1">
          <a:blip r:embed="rId3" cstate="print"/>
          <a:srcRect l="32040" t="69243" r="53624" b="20326"/>
          <a:stretch/>
        </p:blipFill>
        <p:spPr>
          <a:xfrm>
            <a:off x="952500" y="4504323"/>
            <a:ext cx="3018138" cy="1235229"/>
          </a:xfrm>
          <a:prstGeom prst="rect">
            <a:avLst/>
          </a:prstGeom>
        </p:spPr>
      </p:pic>
      <p:sp>
        <p:nvSpPr>
          <p:cNvPr id="10" name="Content Placeholder 2"/>
          <p:cNvSpPr txBox="1">
            <a:spLocks noChangeAspect="1"/>
          </p:cNvSpPr>
          <p:nvPr/>
        </p:nvSpPr>
        <p:spPr>
          <a:xfrm>
            <a:off x="4621425" y="2979821"/>
            <a:ext cx="2100648" cy="682336"/>
          </a:xfrm>
          <a:prstGeom prst="rect">
            <a:avLst/>
          </a:prstGeom>
        </p:spPr>
        <p:txBody>
          <a:bodyPr vert="horz" lIns="68580" tIns="34290" rIns="68580" bIns="34290" rtlCol="0">
            <a:normAutofit/>
          </a:bodyPr>
          <a:lstStyle/>
          <a:p>
            <a:pPr marL="173827" algn="ctr" defTabSz="685783" fontAlgn="base">
              <a:lnSpc>
                <a:spcPct val="150000"/>
              </a:lnSpc>
              <a:spcBef>
                <a:spcPct val="0"/>
              </a:spcBef>
              <a:spcAft>
                <a:spcPct val="0"/>
              </a:spcAft>
              <a:defRPr/>
            </a:pPr>
            <a:r>
              <a:rPr lang="en-US" sz="2400" dirty="0" smtClean="0">
                <a:solidFill>
                  <a:schemeClr val="tx2">
                    <a:lumMod val="75000"/>
                  </a:schemeClr>
                </a:solidFill>
                <a:latin typeface="Tw Cen MT" panose="020B0602020104020603" pitchFamily="34" charset="0"/>
                <a:cs typeface="Tw Cen MT"/>
              </a:rPr>
              <a:t>4-8 hours </a:t>
            </a:r>
            <a:endParaRPr lang="en-US" sz="2400" dirty="0">
              <a:solidFill>
                <a:schemeClr val="tx2">
                  <a:lumMod val="75000"/>
                </a:schemeClr>
              </a:solidFill>
              <a:latin typeface="Tw Cen MT" panose="020B0602020104020603" pitchFamily="34" charset="0"/>
              <a:cs typeface="Tw Cen MT"/>
            </a:endParaRPr>
          </a:p>
        </p:txBody>
      </p:sp>
      <p:sp>
        <p:nvSpPr>
          <p:cNvPr id="11" name="Content Placeholder 2"/>
          <p:cNvSpPr txBox="1">
            <a:spLocks noChangeAspect="1"/>
          </p:cNvSpPr>
          <p:nvPr/>
        </p:nvSpPr>
        <p:spPr>
          <a:xfrm>
            <a:off x="4621425" y="1286426"/>
            <a:ext cx="2100648" cy="682336"/>
          </a:xfrm>
          <a:prstGeom prst="rect">
            <a:avLst/>
          </a:prstGeom>
        </p:spPr>
        <p:txBody>
          <a:bodyPr vert="horz" lIns="68580" tIns="34290" rIns="68580" bIns="34290" rtlCol="0">
            <a:normAutofit/>
          </a:bodyPr>
          <a:lstStyle/>
          <a:p>
            <a:pPr marL="173827" algn="ctr" defTabSz="685783" fontAlgn="base">
              <a:lnSpc>
                <a:spcPct val="150000"/>
              </a:lnSpc>
              <a:spcBef>
                <a:spcPct val="0"/>
              </a:spcBef>
              <a:spcAft>
                <a:spcPct val="0"/>
              </a:spcAft>
              <a:defRPr/>
            </a:pPr>
            <a:r>
              <a:rPr lang="en-US" sz="2400" dirty="0" smtClean="0">
                <a:solidFill>
                  <a:schemeClr val="tx2">
                    <a:lumMod val="75000"/>
                  </a:schemeClr>
                </a:solidFill>
                <a:latin typeface="Tw Cen MT" panose="020B0602020104020603" pitchFamily="34" charset="0"/>
                <a:cs typeface="Tw Cen MT"/>
              </a:rPr>
              <a:t>8-20+ hours </a:t>
            </a:r>
            <a:endParaRPr lang="en-US" sz="2400" dirty="0">
              <a:solidFill>
                <a:schemeClr val="tx2">
                  <a:lumMod val="75000"/>
                </a:schemeClr>
              </a:solidFill>
              <a:latin typeface="Tw Cen MT" panose="020B0602020104020603" pitchFamily="34" charset="0"/>
              <a:cs typeface="Tw Cen MT"/>
            </a:endParaRPr>
          </a:p>
        </p:txBody>
      </p:sp>
      <p:sp>
        <p:nvSpPr>
          <p:cNvPr id="13" name="Content Placeholder 2"/>
          <p:cNvSpPr txBox="1">
            <a:spLocks noChangeAspect="1"/>
          </p:cNvSpPr>
          <p:nvPr/>
        </p:nvSpPr>
        <p:spPr>
          <a:xfrm>
            <a:off x="7092778" y="4274075"/>
            <a:ext cx="4146721" cy="1582888"/>
          </a:xfrm>
          <a:prstGeom prst="rect">
            <a:avLst/>
          </a:prstGeom>
        </p:spPr>
        <p:txBody>
          <a:bodyPr vert="horz" lIns="68580" tIns="34290" rIns="68580" bIns="34290" rtlCol="0">
            <a:noAutofit/>
          </a:bodyPr>
          <a:lstStyle/>
          <a:p>
            <a:pPr marL="173827" algn="ctr" defTabSz="685783" fontAlgn="base">
              <a:spcBef>
                <a:spcPct val="0"/>
              </a:spcBef>
              <a:spcAft>
                <a:spcPct val="0"/>
              </a:spcAft>
              <a:defRPr/>
            </a:pPr>
            <a:r>
              <a:rPr lang="en-US" sz="2400" dirty="0" smtClean="0">
                <a:solidFill>
                  <a:schemeClr val="tx2">
                    <a:lumMod val="75000"/>
                  </a:schemeClr>
                </a:solidFill>
                <a:latin typeface="Tw Cen MT" panose="020B0602020104020603" pitchFamily="34" charset="0"/>
                <a:cs typeface="Tw Cen MT"/>
              </a:rPr>
              <a:t>Applications make most sense along highways at rest areas for a short duration charge that provides range for long distance travel </a:t>
            </a:r>
            <a:endParaRPr lang="en-US" sz="2400" dirty="0">
              <a:solidFill>
                <a:schemeClr val="tx2">
                  <a:lumMod val="75000"/>
                </a:schemeClr>
              </a:solidFill>
              <a:latin typeface="Tw Cen MT" panose="020B0602020104020603" pitchFamily="34" charset="0"/>
              <a:cs typeface="Tw Cen MT"/>
            </a:endParaRPr>
          </a:p>
        </p:txBody>
      </p:sp>
      <p:sp>
        <p:nvSpPr>
          <p:cNvPr id="14" name="Content Placeholder 2"/>
          <p:cNvSpPr txBox="1">
            <a:spLocks noChangeAspect="1"/>
          </p:cNvSpPr>
          <p:nvPr/>
        </p:nvSpPr>
        <p:spPr>
          <a:xfrm>
            <a:off x="7092777" y="2572613"/>
            <a:ext cx="4146721" cy="1204074"/>
          </a:xfrm>
          <a:prstGeom prst="rect">
            <a:avLst/>
          </a:prstGeom>
        </p:spPr>
        <p:txBody>
          <a:bodyPr vert="horz" lIns="68580" tIns="34290" rIns="68580" bIns="34290" rtlCol="0">
            <a:noAutofit/>
          </a:bodyPr>
          <a:lstStyle/>
          <a:p>
            <a:pPr marL="173827" algn="ctr" defTabSz="685783" fontAlgn="base">
              <a:spcBef>
                <a:spcPct val="0"/>
              </a:spcBef>
              <a:spcAft>
                <a:spcPct val="0"/>
              </a:spcAft>
              <a:defRPr/>
            </a:pPr>
            <a:r>
              <a:rPr lang="en-US" sz="2400" dirty="0" smtClean="0">
                <a:solidFill>
                  <a:schemeClr val="tx2">
                    <a:lumMod val="75000"/>
                  </a:schemeClr>
                </a:solidFill>
                <a:latin typeface="Tw Cen MT" panose="020B0602020104020603" pitchFamily="34" charset="0"/>
                <a:cs typeface="Tw Cen MT"/>
              </a:rPr>
              <a:t>Most practical municipal applications, can add 10-25 miles of range in one hour of charging</a:t>
            </a:r>
            <a:endParaRPr lang="en-US" sz="2400" dirty="0">
              <a:solidFill>
                <a:schemeClr val="tx2">
                  <a:lumMod val="75000"/>
                </a:schemeClr>
              </a:solidFill>
              <a:latin typeface="Tw Cen MT" panose="020B0602020104020603" pitchFamily="34" charset="0"/>
              <a:cs typeface="Tw Cen MT"/>
            </a:endParaRPr>
          </a:p>
        </p:txBody>
      </p:sp>
      <p:sp>
        <p:nvSpPr>
          <p:cNvPr id="15" name="Content Placeholder 2"/>
          <p:cNvSpPr txBox="1">
            <a:spLocks noChangeAspect="1"/>
          </p:cNvSpPr>
          <p:nvPr/>
        </p:nvSpPr>
        <p:spPr>
          <a:xfrm>
            <a:off x="7092778" y="1146805"/>
            <a:ext cx="4146721" cy="961577"/>
          </a:xfrm>
          <a:prstGeom prst="rect">
            <a:avLst/>
          </a:prstGeom>
        </p:spPr>
        <p:txBody>
          <a:bodyPr vert="horz" lIns="68580" tIns="34290" rIns="68580" bIns="34290" rtlCol="0">
            <a:noAutofit/>
          </a:bodyPr>
          <a:lstStyle/>
          <a:p>
            <a:pPr marL="173827" algn="ctr" defTabSz="685783" fontAlgn="base">
              <a:spcBef>
                <a:spcPct val="0"/>
              </a:spcBef>
              <a:spcAft>
                <a:spcPct val="0"/>
              </a:spcAft>
              <a:defRPr/>
            </a:pPr>
            <a:r>
              <a:rPr lang="en-US" sz="2400" dirty="0" smtClean="0">
                <a:solidFill>
                  <a:schemeClr val="tx2">
                    <a:lumMod val="75000"/>
                  </a:schemeClr>
                </a:solidFill>
                <a:latin typeface="Tw Cen MT" panose="020B0602020104020603" pitchFamily="34" charset="0"/>
                <a:cs typeface="Tw Cen MT"/>
              </a:rPr>
              <a:t>Overnight charging for vehicles that will travel under 40 miles during the day </a:t>
            </a:r>
            <a:endParaRPr lang="en-US" sz="2400" dirty="0">
              <a:solidFill>
                <a:schemeClr val="tx2">
                  <a:lumMod val="75000"/>
                </a:schemeClr>
              </a:solidFill>
              <a:latin typeface="Tw Cen MT" panose="020B0602020104020603" pitchFamily="34" charset="0"/>
              <a:cs typeface="Tw Cen MT"/>
            </a:endParaRPr>
          </a:p>
        </p:txBody>
      </p:sp>
      <p:sp>
        <p:nvSpPr>
          <p:cNvPr id="16" name="Content Placeholder 2"/>
          <p:cNvSpPr txBox="1">
            <a:spLocks noChangeAspect="1"/>
          </p:cNvSpPr>
          <p:nvPr/>
        </p:nvSpPr>
        <p:spPr>
          <a:xfrm>
            <a:off x="659721" y="5739552"/>
            <a:ext cx="3898041" cy="341168"/>
          </a:xfrm>
          <a:prstGeom prst="rect">
            <a:avLst/>
          </a:prstGeom>
        </p:spPr>
        <p:txBody>
          <a:bodyPr vert="horz" lIns="68580" tIns="34290" rIns="68580" bIns="34290" rtlCol="0">
            <a:normAutofit/>
          </a:bodyPr>
          <a:lstStyle/>
          <a:p>
            <a:pPr marL="173827" algn="ctr" defTabSz="685783" fontAlgn="base">
              <a:lnSpc>
                <a:spcPct val="150000"/>
              </a:lnSpc>
              <a:spcBef>
                <a:spcPct val="0"/>
              </a:spcBef>
              <a:spcAft>
                <a:spcPct val="0"/>
              </a:spcAft>
              <a:defRPr/>
            </a:pPr>
            <a:r>
              <a:rPr lang="en-US" sz="1000" dirty="0" smtClean="0">
                <a:solidFill>
                  <a:schemeClr val="tx2">
                    <a:lumMod val="75000"/>
                  </a:schemeClr>
                </a:solidFill>
                <a:cs typeface="Tw Cen MT"/>
              </a:rPr>
              <a:t>Image source: “Accommodating Garage Orphans” WXY, 2015 </a:t>
            </a:r>
            <a:endParaRPr lang="en-US" sz="1000" dirty="0">
              <a:solidFill>
                <a:schemeClr val="tx2">
                  <a:lumMod val="75000"/>
                </a:schemeClr>
              </a:solidFill>
              <a:cs typeface="Tw Cen MT"/>
            </a:endParaRPr>
          </a:p>
        </p:txBody>
      </p:sp>
      <p:cxnSp>
        <p:nvCxnSpPr>
          <p:cNvPr id="17" name="Straight Connector 16"/>
          <p:cNvCxnSpPr/>
          <p:nvPr/>
        </p:nvCxnSpPr>
        <p:spPr>
          <a:xfrm>
            <a:off x="716095" y="2531356"/>
            <a:ext cx="10816281"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16095" y="4137420"/>
            <a:ext cx="10816281"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540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52500" y="318107"/>
            <a:ext cx="10287000" cy="669414"/>
          </a:xfrm>
          <a:prstGeom prst="rect">
            <a:avLst/>
          </a:prstGeom>
          <a:solidFill>
            <a:srgbClr val="92D050">
              <a:alpha val="41000"/>
            </a:srgbClr>
          </a:solidFill>
          <a:effectLst>
            <a:glow>
              <a:schemeClr val="accent1">
                <a:alpha val="74000"/>
              </a:schemeClr>
            </a:glow>
          </a:effectLst>
        </p:spPr>
        <p:txBody>
          <a:bodyPr wrap="square" rtlCol="0">
            <a:spAutoFit/>
          </a:bodyPr>
          <a:lstStyle/>
          <a:p>
            <a:pPr algn="ctr" fontAlgn="base">
              <a:spcBef>
                <a:spcPct val="0"/>
              </a:spcBef>
              <a:spcAft>
                <a:spcPct val="0"/>
              </a:spcAft>
            </a:pPr>
            <a:r>
              <a:rPr lang="en-US" sz="3750" dirty="0" smtClean="0">
                <a:solidFill>
                  <a:srgbClr val="354093"/>
                </a:solidFill>
                <a:cs typeface="Arial" charset="0"/>
              </a:rPr>
              <a:t>ANTI-IDLING TECHNOLOGY</a:t>
            </a:r>
            <a:endParaRPr lang="en-US" sz="3750" dirty="0">
              <a:solidFill>
                <a:srgbClr val="354093"/>
              </a:solidFill>
              <a:cs typeface="Arial" charset="0"/>
            </a:endParaRPr>
          </a:p>
        </p:txBody>
      </p:sp>
      <p:pic>
        <p:nvPicPr>
          <p:cNvPr id="2" name="Picture 1"/>
          <p:cNvPicPr>
            <a:picLocks noChangeAspect="1"/>
          </p:cNvPicPr>
          <p:nvPr/>
        </p:nvPicPr>
        <p:blipFill>
          <a:blip r:embed="rId3" cstate="print"/>
          <a:stretch>
            <a:fillRect/>
          </a:stretch>
        </p:blipFill>
        <p:spPr>
          <a:xfrm>
            <a:off x="5742320" y="1040786"/>
            <a:ext cx="1584754" cy="1187036"/>
          </a:xfrm>
          <a:prstGeom prst="rect">
            <a:avLst/>
          </a:prstGeom>
        </p:spPr>
      </p:pic>
      <p:pic>
        <p:nvPicPr>
          <p:cNvPr id="3" name="Picture 2"/>
          <p:cNvPicPr>
            <a:picLocks noChangeAspect="1"/>
          </p:cNvPicPr>
          <p:nvPr/>
        </p:nvPicPr>
        <p:blipFill>
          <a:blip r:embed="rId4" cstate="print"/>
          <a:stretch>
            <a:fillRect/>
          </a:stretch>
        </p:blipFill>
        <p:spPr>
          <a:xfrm>
            <a:off x="5835573" y="3887566"/>
            <a:ext cx="1398245" cy="1047334"/>
          </a:xfrm>
          <a:prstGeom prst="rect">
            <a:avLst/>
          </a:prstGeom>
        </p:spPr>
      </p:pic>
      <p:pic>
        <p:nvPicPr>
          <p:cNvPr id="4" name="Picture 3"/>
          <p:cNvPicPr>
            <a:picLocks noChangeAspect="1"/>
          </p:cNvPicPr>
          <p:nvPr/>
        </p:nvPicPr>
        <p:blipFill>
          <a:blip r:embed="rId5" cstate="print"/>
          <a:stretch>
            <a:fillRect/>
          </a:stretch>
        </p:blipFill>
        <p:spPr>
          <a:xfrm>
            <a:off x="5884999" y="2550454"/>
            <a:ext cx="1299392" cy="973290"/>
          </a:xfrm>
          <a:prstGeom prst="rect">
            <a:avLst/>
          </a:prstGeom>
        </p:spPr>
      </p:pic>
      <p:pic>
        <p:nvPicPr>
          <p:cNvPr id="5" name="Picture 4"/>
          <p:cNvPicPr>
            <a:picLocks noChangeAspect="1"/>
          </p:cNvPicPr>
          <p:nvPr/>
        </p:nvPicPr>
        <p:blipFill>
          <a:blip r:embed="rId6" cstate="print"/>
          <a:stretch>
            <a:fillRect/>
          </a:stretch>
        </p:blipFill>
        <p:spPr>
          <a:xfrm>
            <a:off x="5735177" y="5149283"/>
            <a:ext cx="1599039" cy="1115428"/>
          </a:xfrm>
          <a:prstGeom prst="rect">
            <a:avLst/>
          </a:prstGeom>
        </p:spPr>
      </p:pic>
      <p:sp>
        <p:nvSpPr>
          <p:cNvPr id="10" name="Content Placeholder 2"/>
          <p:cNvSpPr txBox="1">
            <a:spLocks noChangeAspect="1"/>
          </p:cNvSpPr>
          <p:nvPr/>
        </p:nvSpPr>
        <p:spPr>
          <a:xfrm>
            <a:off x="7562335" y="1159919"/>
            <a:ext cx="3677165" cy="1187036"/>
          </a:xfrm>
          <a:prstGeom prst="rect">
            <a:avLst/>
          </a:prstGeom>
        </p:spPr>
        <p:txBody>
          <a:bodyPr vert="horz" lIns="68580" tIns="34290" rIns="68580" bIns="34290" rtlCol="0">
            <a:normAutofit fontScale="70000" lnSpcReduction="20000"/>
          </a:bodyPr>
          <a:lstStyle/>
          <a:p>
            <a:pPr marL="173827" algn="ctr" defTabSz="685783" fontAlgn="base">
              <a:lnSpc>
                <a:spcPct val="150000"/>
              </a:lnSpc>
              <a:spcBef>
                <a:spcPct val="0"/>
              </a:spcBef>
              <a:spcAft>
                <a:spcPct val="0"/>
              </a:spcAft>
              <a:defRPr/>
            </a:pPr>
            <a:r>
              <a:rPr lang="en-US" sz="2400" dirty="0" smtClean="0">
                <a:solidFill>
                  <a:schemeClr val="tx2">
                    <a:lumMod val="75000"/>
                  </a:schemeClr>
                </a:solidFill>
                <a:cs typeface="Tw Cen MT"/>
              </a:rPr>
              <a:t>Power Management System</a:t>
            </a:r>
          </a:p>
          <a:p>
            <a:pPr marL="173827" algn="ctr" defTabSz="685783" fontAlgn="base">
              <a:lnSpc>
                <a:spcPct val="150000"/>
              </a:lnSpc>
              <a:spcBef>
                <a:spcPct val="0"/>
              </a:spcBef>
              <a:spcAft>
                <a:spcPct val="0"/>
              </a:spcAft>
              <a:defRPr/>
            </a:pPr>
            <a:r>
              <a:rPr lang="en-US" sz="2400" dirty="0" smtClean="0">
                <a:solidFill>
                  <a:schemeClr val="tx2">
                    <a:lumMod val="75000"/>
                  </a:schemeClr>
                </a:solidFill>
                <a:cs typeface="Tw Cen MT"/>
              </a:rPr>
              <a:t>Heat Recovery System</a:t>
            </a:r>
          </a:p>
          <a:p>
            <a:pPr marL="173827" algn="ctr" defTabSz="685783" fontAlgn="base">
              <a:lnSpc>
                <a:spcPct val="150000"/>
              </a:lnSpc>
              <a:spcBef>
                <a:spcPct val="0"/>
              </a:spcBef>
              <a:spcAft>
                <a:spcPct val="0"/>
              </a:spcAft>
              <a:defRPr/>
            </a:pPr>
            <a:r>
              <a:rPr lang="en-US" sz="2400" dirty="0" smtClean="0">
                <a:solidFill>
                  <a:schemeClr val="tx2">
                    <a:lumMod val="75000"/>
                  </a:schemeClr>
                </a:solidFill>
                <a:cs typeface="Tw Cen MT"/>
              </a:rPr>
              <a:t>Battery APU</a:t>
            </a:r>
            <a:endParaRPr lang="en-US" sz="2400" dirty="0">
              <a:solidFill>
                <a:schemeClr val="tx2">
                  <a:lumMod val="75000"/>
                </a:schemeClr>
              </a:solidFill>
              <a:cs typeface="Tw Cen MT"/>
            </a:endParaRPr>
          </a:p>
        </p:txBody>
      </p:sp>
      <p:sp>
        <p:nvSpPr>
          <p:cNvPr id="11" name="Content Placeholder 2"/>
          <p:cNvSpPr txBox="1">
            <a:spLocks noChangeAspect="1"/>
          </p:cNvSpPr>
          <p:nvPr/>
        </p:nvSpPr>
        <p:spPr>
          <a:xfrm>
            <a:off x="7562335" y="2936791"/>
            <a:ext cx="3677165" cy="438882"/>
          </a:xfrm>
          <a:prstGeom prst="rect">
            <a:avLst/>
          </a:prstGeom>
        </p:spPr>
        <p:txBody>
          <a:bodyPr vert="horz" lIns="68580" tIns="34290" rIns="68580" bIns="34290" rtlCol="0">
            <a:normAutofit fontScale="70000" lnSpcReduction="20000"/>
          </a:bodyPr>
          <a:lstStyle/>
          <a:p>
            <a:pPr marL="173827" algn="ctr" defTabSz="685783" fontAlgn="base">
              <a:lnSpc>
                <a:spcPct val="150000"/>
              </a:lnSpc>
              <a:spcBef>
                <a:spcPct val="0"/>
              </a:spcBef>
              <a:spcAft>
                <a:spcPct val="0"/>
              </a:spcAft>
              <a:defRPr/>
            </a:pPr>
            <a:r>
              <a:rPr lang="en-US" sz="2400" dirty="0" smtClean="0">
                <a:solidFill>
                  <a:schemeClr val="tx2">
                    <a:lumMod val="75000"/>
                  </a:schemeClr>
                </a:solidFill>
                <a:cs typeface="Tw Cen MT"/>
              </a:rPr>
              <a:t>Battery APU</a:t>
            </a:r>
            <a:endParaRPr lang="en-US" sz="2400" dirty="0">
              <a:solidFill>
                <a:schemeClr val="tx2">
                  <a:lumMod val="75000"/>
                </a:schemeClr>
              </a:solidFill>
              <a:cs typeface="Tw Cen MT"/>
            </a:endParaRPr>
          </a:p>
        </p:txBody>
      </p:sp>
      <p:sp>
        <p:nvSpPr>
          <p:cNvPr id="13" name="Content Placeholder 2"/>
          <p:cNvSpPr txBox="1">
            <a:spLocks noChangeAspect="1"/>
          </p:cNvSpPr>
          <p:nvPr/>
        </p:nvSpPr>
        <p:spPr>
          <a:xfrm>
            <a:off x="7562335" y="4130178"/>
            <a:ext cx="3677165" cy="800376"/>
          </a:xfrm>
          <a:prstGeom prst="rect">
            <a:avLst/>
          </a:prstGeom>
        </p:spPr>
        <p:txBody>
          <a:bodyPr vert="horz" lIns="68580" tIns="34290" rIns="68580" bIns="34290" rtlCol="0">
            <a:normAutofit fontScale="70000" lnSpcReduction="20000"/>
          </a:bodyPr>
          <a:lstStyle/>
          <a:p>
            <a:pPr marL="173827" algn="ctr" defTabSz="685783" fontAlgn="base">
              <a:lnSpc>
                <a:spcPct val="150000"/>
              </a:lnSpc>
              <a:spcBef>
                <a:spcPct val="0"/>
              </a:spcBef>
              <a:spcAft>
                <a:spcPct val="0"/>
              </a:spcAft>
              <a:defRPr/>
            </a:pPr>
            <a:r>
              <a:rPr lang="en-US" sz="2400" dirty="0" smtClean="0">
                <a:solidFill>
                  <a:schemeClr val="tx2">
                    <a:lumMod val="75000"/>
                  </a:schemeClr>
                </a:solidFill>
                <a:cs typeface="Tw Cen MT"/>
              </a:rPr>
              <a:t>Battery APU or Power Pack</a:t>
            </a:r>
          </a:p>
          <a:p>
            <a:pPr marL="173827" algn="ctr" defTabSz="685783" fontAlgn="base">
              <a:lnSpc>
                <a:spcPct val="150000"/>
              </a:lnSpc>
              <a:spcBef>
                <a:spcPct val="0"/>
              </a:spcBef>
              <a:spcAft>
                <a:spcPct val="0"/>
              </a:spcAft>
              <a:defRPr/>
            </a:pPr>
            <a:r>
              <a:rPr lang="en-US" sz="2400" dirty="0" smtClean="0">
                <a:solidFill>
                  <a:schemeClr val="tx2">
                    <a:lumMod val="75000"/>
                  </a:schemeClr>
                </a:solidFill>
                <a:cs typeface="Tw Cen MT"/>
              </a:rPr>
              <a:t>Electrified Parking Space</a:t>
            </a:r>
          </a:p>
        </p:txBody>
      </p:sp>
      <p:sp>
        <p:nvSpPr>
          <p:cNvPr id="9" name="Rectangle 8"/>
          <p:cNvSpPr/>
          <p:nvPr/>
        </p:nvSpPr>
        <p:spPr>
          <a:xfrm>
            <a:off x="7562335" y="5282576"/>
            <a:ext cx="3677165" cy="877163"/>
          </a:xfrm>
          <a:prstGeom prst="rect">
            <a:avLst/>
          </a:prstGeom>
        </p:spPr>
        <p:txBody>
          <a:bodyPr wrap="square">
            <a:spAutoFit/>
          </a:bodyPr>
          <a:lstStyle/>
          <a:p>
            <a:pPr marL="173827" algn="ctr" defTabSz="685783" fontAlgn="base">
              <a:lnSpc>
                <a:spcPct val="150000"/>
              </a:lnSpc>
              <a:spcBef>
                <a:spcPct val="0"/>
              </a:spcBef>
              <a:spcAft>
                <a:spcPct val="0"/>
              </a:spcAft>
              <a:defRPr/>
            </a:pPr>
            <a:r>
              <a:rPr lang="en-US" sz="1700" dirty="0">
                <a:solidFill>
                  <a:schemeClr val="tx2">
                    <a:lumMod val="75000"/>
                  </a:schemeClr>
                </a:solidFill>
                <a:cs typeface="Tw Cen MT"/>
              </a:rPr>
              <a:t>Battery </a:t>
            </a:r>
            <a:r>
              <a:rPr lang="en-US" sz="1700" dirty="0" smtClean="0">
                <a:solidFill>
                  <a:schemeClr val="tx2">
                    <a:lumMod val="75000"/>
                  </a:schemeClr>
                </a:solidFill>
                <a:cs typeface="Tw Cen MT"/>
              </a:rPr>
              <a:t>APU</a:t>
            </a:r>
          </a:p>
          <a:p>
            <a:pPr marL="173827" algn="ctr" defTabSz="685783" fontAlgn="base">
              <a:lnSpc>
                <a:spcPct val="150000"/>
              </a:lnSpc>
              <a:spcBef>
                <a:spcPct val="0"/>
              </a:spcBef>
              <a:spcAft>
                <a:spcPct val="0"/>
              </a:spcAft>
              <a:defRPr/>
            </a:pPr>
            <a:r>
              <a:rPr lang="en-US" sz="1700" dirty="0">
                <a:solidFill>
                  <a:schemeClr val="tx2">
                    <a:lumMod val="75000"/>
                  </a:schemeClr>
                </a:solidFill>
                <a:cs typeface="Tw Cen MT"/>
              </a:rPr>
              <a:t>Heat Recovery </a:t>
            </a:r>
            <a:r>
              <a:rPr lang="en-US" sz="1700" dirty="0" smtClean="0">
                <a:solidFill>
                  <a:schemeClr val="tx2">
                    <a:lumMod val="75000"/>
                  </a:schemeClr>
                </a:solidFill>
                <a:cs typeface="Tw Cen MT"/>
              </a:rPr>
              <a:t>System</a:t>
            </a:r>
            <a:endParaRPr lang="en-US" sz="1700" dirty="0">
              <a:solidFill>
                <a:schemeClr val="tx2">
                  <a:lumMod val="75000"/>
                </a:schemeClr>
              </a:solidFill>
              <a:cs typeface="Tw Cen MT"/>
            </a:endParaRPr>
          </a:p>
        </p:txBody>
      </p:sp>
      <p:sp>
        <p:nvSpPr>
          <p:cNvPr id="15" name="Content Placeholder 2"/>
          <p:cNvSpPr txBox="1">
            <a:spLocks noChangeAspect="1"/>
          </p:cNvSpPr>
          <p:nvPr/>
        </p:nvSpPr>
        <p:spPr>
          <a:xfrm>
            <a:off x="952500" y="1210058"/>
            <a:ext cx="4115861" cy="1030634"/>
          </a:xfrm>
          <a:prstGeom prst="rect">
            <a:avLst/>
          </a:prstGeom>
        </p:spPr>
        <p:txBody>
          <a:bodyPr vert="horz" lIns="68580" tIns="34290" rIns="68580" bIns="34290" rtlCol="0">
            <a:normAutofit fontScale="70000" lnSpcReduction="20000"/>
          </a:bodyPr>
          <a:lstStyle/>
          <a:p>
            <a:pPr marL="173827" algn="ctr" defTabSz="685783" fontAlgn="base">
              <a:lnSpc>
                <a:spcPct val="110000"/>
              </a:lnSpc>
              <a:spcBef>
                <a:spcPct val="0"/>
              </a:spcBef>
              <a:spcAft>
                <a:spcPct val="0"/>
              </a:spcAft>
              <a:defRPr/>
            </a:pPr>
            <a:r>
              <a:rPr lang="en-US" sz="2400" dirty="0" smtClean="0">
                <a:solidFill>
                  <a:schemeClr val="tx2">
                    <a:lumMod val="75000"/>
                  </a:schemeClr>
                </a:solidFill>
                <a:cs typeface="Tw Cen MT"/>
              </a:rPr>
              <a:t>Use of lights, radios, computers, radar and video cameras while monitoring traffic, assisting at accident scenes, writing reports, etc.</a:t>
            </a:r>
            <a:endParaRPr lang="en-US" sz="2400" dirty="0">
              <a:solidFill>
                <a:schemeClr val="tx2">
                  <a:lumMod val="75000"/>
                </a:schemeClr>
              </a:solidFill>
              <a:cs typeface="Tw Cen MT"/>
            </a:endParaRPr>
          </a:p>
        </p:txBody>
      </p:sp>
      <p:sp>
        <p:nvSpPr>
          <p:cNvPr id="16" name="Content Placeholder 2"/>
          <p:cNvSpPr txBox="1">
            <a:spLocks noChangeAspect="1"/>
          </p:cNvSpPr>
          <p:nvPr/>
        </p:nvSpPr>
        <p:spPr>
          <a:xfrm>
            <a:off x="952499" y="2722284"/>
            <a:ext cx="4115861" cy="867896"/>
          </a:xfrm>
          <a:prstGeom prst="rect">
            <a:avLst/>
          </a:prstGeom>
        </p:spPr>
        <p:txBody>
          <a:bodyPr vert="horz" lIns="68580" tIns="34290" rIns="68580" bIns="34290" rtlCol="0">
            <a:normAutofit lnSpcReduction="10000"/>
          </a:bodyPr>
          <a:lstStyle/>
          <a:p>
            <a:pPr marL="173827" algn="ctr" defTabSz="685783" fontAlgn="base">
              <a:spcBef>
                <a:spcPct val="0"/>
              </a:spcBef>
              <a:spcAft>
                <a:spcPct val="0"/>
              </a:spcAft>
              <a:defRPr/>
            </a:pPr>
            <a:r>
              <a:rPr lang="en-US" dirty="0">
                <a:solidFill>
                  <a:schemeClr val="tx2">
                    <a:lumMod val="75000"/>
                  </a:schemeClr>
                </a:solidFill>
                <a:cs typeface="Tw Cen MT"/>
              </a:rPr>
              <a:t>U</a:t>
            </a:r>
            <a:r>
              <a:rPr lang="en-US" dirty="0" smtClean="0">
                <a:solidFill>
                  <a:schemeClr val="tx2">
                    <a:lumMod val="75000"/>
                  </a:schemeClr>
                </a:solidFill>
                <a:cs typeface="Tw Cen MT"/>
              </a:rPr>
              <a:t>se of lights and other accessories while idled on call, water pumping requires additional power. </a:t>
            </a:r>
            <a:endParaRPr lang="en-US" dirty="0">
              <a:solidFill>
                <a:schemeClr val="tx2">
                  <a:lumMod val="75000"/>
                </a:schemeClr>
              </a:solidFill>
              <a:cs typeface="Tw Cen MT"/>
            </a:endParaRPr>
          </a:p>
        </p:txBody>
      </p:sp>
      <p:sp>
        <p:nvSpPr>
          <p:cNvPr id="17" name="Content Placeholder 2"/>
          <p:cNvSpPr txBox="1">
            <a:spLocks noChangeAspect="1"/>
          </p:cNvSpPr>
          <p:nvPr/>
        </p:nvSpPr>
        <p:spPr>
          <a:xfrm>
            <a:off x="952499" y="4116812"/>
            <a:ext cx="4115862" cy="1032057"/>
          </a:xfrm>
          <a:prstGeom prst="rect">
            <a:avLst/>
          </a:prstGeom>
        </p:spPr>
        <p:txBody>
          <a:bodyPr vert="horz" lIns="68580" tIns="34290" rIns="68580" bIns="34290" rtlCol="0">
            <a:normAutofit fontScale="70000" lnSpcReduction="20000"/>
          </a:bodyPr>
          <a:lstStyle/>
          <a:p>
            <a:pPr marL="173827" algn="ctr" defTabSz="685783" fontAlgn="base">
              <a:lnSpc>
                <a:spcPct val="120000"/>
              </a:lnSpc>
              <a:spcBef>
                <a:spcPct val="0"/>
              </a:spcBef>
              <a:spcAft>
                <a:spcPct val="0"/>
              </a:spcAft>
              <a:defRPr/>
            </a:pPr>
            <a:r>
              <a:rPr lang="en-US" sz="2400" dirty="0">
                <a:solidFill>
                  <a:schemeClr val="tx2">
                    <a:lumMod val="75000"/>
                  </a:schemeClr>
                </a:solidFill>
                <a:cs typeface="Tw Cen MT"/>
              </a:rPr>
              <a:t>Use of lighting, communications, </a:t>
            </a:r>
            <a:r>
              <a:rPr lang="en-US" sz="2400" dirty="0" smtClean="0">
                <a:solidFill>
                  <a:schemeClr val="tx2">
                    <a:lumMod val="75000"/>
                  </a:schemeClr>
                </a:solidFill>
                <a:cs typeface="Tw Cen MT"/>
              </a:rPr>
              <a:t>refrigeration, </a:t>
            </a:r>
            <a:r>
              <a:rPr lang="en-US" sz="2400" dirty="0">
                <a:solidFill>
                  <a:schemeClr val="tx2">
                    <a:lumMod val="75000"/>
                  </a:schemeClr>
                </a:solidFill>
                <a:cs typeface="Tw Cen MT"/>
              </a:rPr>
              <a:t>life support, heating and cooling while waiting for </a:t>
            </a:r>
            <a:r>
              <a:rPr lang="en-US" sz="2400" dirty="0" smtClean="0">
                <a:solidFill>
                  <a:schemeClr val="tx2">
                    <a:lumMod val="75000"/>
                  </a:schemeClr>
                </a:solidFill>
                <a:cs typeface="Tw Cen MT"/>
              </a:rPr>
              <a:t>an Emergency </a:t>
            </a:r>
            <a:r>
              <a:rPr lang="en-US" sz="2400" dirty="0">
                <a:solidFill>
                  <a:schemeClr val="tx2">
                    <a:lumMod val="75000"/>
                  </a:schemeClr>
                </a:solidFill>
                <a:cs typeface="Tw Cen MT"/>
              </a:rPr>
              <a:t>Call</a:t>
            </a:r>
          </a:p>
        </p:txBody>
      </p:sp>
      <p:sp>
        <p:nvSpPr>
          <p:cNvPr id="18" name="Rectangle 17"/>
          <p:cNvSpPr/>
          <p:nvPr/>
        </p:nvSpPr>
        <p:spPr>
          <a:xfrm>
            <a:off x="952499" y="5387548"/>
            <a:ext cx="3677165" cy="877163"/>
          </a:xfrm>
          <a:prstGeom prst="rect">
            <a:avLst/>
          </a:prstGeom>
        </p:spPr>
        <p:txBody>
          <a:bodyPr wrap="square">
            <a:spAutoFit/>
          </a:bodyPr>
          <a:lstStyle/>
          <a:p>
            <a:pPr marL="173827" algn="ctr" defTabSz="685783" fontAlgn="base">
              <a:spcBef>
                <a:spcPct val="0"/>
              </a:spcBef>
              <a:spcAft>
                <a:spcPct val="0"/>
              </a:spcAft>
              <a:defRPr/>
            </a:pPr>
            <a:r>
              <a:rPr lang="en-US" sz="1700" dirty="0" smtClean="0">
                <a:solidFill>
                  <a:schemeClr val="tx2">
                    <a:lumMod val="75000"/>
                  </a:schemeClr>
                </a:solidFill>
                <a:cs typeface="Tw Cen MT"/>
              </a:rPr>
              <a:t>Frequent stops for deliveries and pickups, use of heating and cooling while idling</a:t>
            </a:r>
            <a:endParaRPr lang="en-US" sz="1700" dirty="0">
              <a:solidFill>
                <a:schemeClr val="tx2">
                  <a:lumMod val="75000"/>
                </a:schemeClr>
              </a:solidFill>
              <a:cs typeface="Tw Cen MT"/>
            </a:endParaRPr>
          </a:p>
        </p:txBody>
      </p:sp>
      <p:cxnSp>
        <p:nvCxnSpPr>
          <p:cNvPr id="20" name="Straight Connector 19"/>
          <p:cNvCxnSpPr/>
          <p:nvPr/>
        </p:nvCxnSpPr>
        <p:spPr>
          <a:xfrm>
            <a:off x="686830" y="2322241"/>
            <a:ext cx="10816281"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95068" y="3809170"/>
            <a:ext cx="10816281"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07425" y="5230197"/>
            <a:ext cx="10816281"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689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52500" y="318107"/>
            <a:ext cx="10287000" cy="669414"/>
          </a:xfrm>
          <a:prstGeom prst="rect">
            <a:avLst/>
          </a:prstGeom>
          <a:solidFill>
            <a:srgbClr val="92D050">
              <a:alpha val="41000"/>
            </a:srgbClr>
          </a:solidFill>
          <a:effectLst>
            <a:glow>
              <a:schemeClr val="accent1">
                <a:alpha val="74000"/>
              </a:schemeClr>
            </a:glow>
          </a:effectLst>
        </p:spPr>
        <p:txBody>
          <a:bodyPr wrap="square" rtlCol="0">
            <a:spAutoFit/>
          </a:bodyPr>
          <a:lstStyle/>
          <a:p>
            <a:pPr algn="ctr" fontAlgn="base">
              <a:spcBef>
                <a:spcPct val="0"/>
              </a:spcBef>
              <a:spcAft>
                <a:spcPct val="0"/>
              </a:spcAft>
            </a:pPr>
            <a:r>
              <a:rPr lang="en-US" sz="3750" dirty="0" smtClean="0">
                <a:solidFill>
                  <a:srgbClr val="354093"/>
                </a:solidFill>
                <a:cs typeface="Arial" charset="0"/>
              </a:rPr>
              <a:t>AFTER-MARKET CONVERSION TECHNOLOGY</a:t>
            </a:r>
            <a:endParaRPr lang="en-US" sz="3750" dirty="0">
              <a:solidFill>
                <a:srgbClr val="354093"/>
              </a:solidFill>
              <a:cs typeface="Arial" charset="0"/>
            </a:endParaRPr>
          </a:p>
        </p:txBody>
      </p:sp>
      <p:sp>
        <p:nvSpPr>
          <p:cNvPr id="8" name="Content Placeholder 2"/>
          <p:cNvSpPr txBox="1">
            <a:spLocks noChangeAspect="1"/>
          </p:cNvSpPr>
          <p:nvPr/>
        </p:nvSpPr>
        <p:spPr>
          <a:xfrm>
            <a:off x="1061420" y="4474786"/>
            <a:ext cx="2857500" cy="1157291"/>
          </a:xfrm>
          <a:prstGeom prst="rect">
            <a:avLst/>
          </a:prstGeom>
        </p:spPr>
        <p:txBody>
          <a:bodyPr vert="horz" lIns="68580" tIns="34290" rIns="68580" bIns="34290" rtlCol="0">
            <a:normAutofit lnSpcReduction="10000"/>
          </a:bodyPr>
          <a:lstStyle/>
          <a:p>
            <a:pPr marL="173827" algn="ctr" defTabSz="685783" fontAlgn="base">
              <a:spcBef>
                <a:spcPct val="0"/>
              </a:spcBef>
              <a:spcAft>
                <a:spcPct val="0"/>
              </a:spcAft>
              <a:defRPr/>
            </a:pPr>
            <a:r>
              <a:rPr lang="en-US" sz="2400" dirty="0" smtClean="0">
                <a:solidFill>
                  <a:schemeClr val="tx2">
                    <a:lumMod val="75000"/>
                  </a:schemeClr>
                </a:solidFill>
                <a:cs typeface="Tw Cen MT"/>
              </a:rPr>
              <a:t>Medium &amp; heavy duty vehicles for retrofit or up-fit</a:t>
            </a:r>
          </a:p>
        </p:txBody>
      </p:sp>
      <p:sp>
        <p:nvSpPr>
          <p:cNvPr id="5" name="Content Placeholder 2"/>
          <p:cNvSpPr txBox="1">
            <a:spLocks noChangeAspect="1"/>
          </p:cNvSpPr>
          <p:nvPr/>
        </p:nvSpPr>
        <p:spPr>
          <a:xfrm>
            <a:off x="7682299" y="4478249"/>
            <a:ext cx="3962401" cy="829920"/>
          </a:xfrm>
          <a:prstGeom prst="rect">
            <a:avLst/>
          </a:prstGeom>
        </p:spPr>
        <p:txBody>
          <a:bodyPr vert="horz" lIns="68580" tIns="34290" rIns="68580" bIns="34290" rtlCol="0">
            <a:noAutofit/>
          </a:bodyPr>
          <a:lstStyle/>
          <a:p>
            <a:pPr marL="511956" indent="-338129" algn="ctr" defTabSz="685783" fontAlgn="base">
              <a:spcBef>
                <a:spcPct val="0"/>
              </a:spcBef>
              <a:spcAft>
                <a:spcPct val="0"/>
              </a:spcAft>
              <a:defRPr/>
            </a:pPr>
            <a:r>
              <a:rPr lang="en-US" sz="2400" dirty="0" smtClean="0">
                <a:solidFill>
                  <a:schemeClr val="tx2">
                    <a:lumMod val="75000"/>
                  </a:schemeClr>
                </a:solidFill>
                <a:cs typeface="Tw Cen MT"/>
              </a:rPr>
              <a:t>20-35% reduction in fuel consumption – depending on vehicle type and usage.</a:t>
            </a:r>
          </a:p>
          <a:p>
            <a:pPr marL="511956" indent="-338129" algn="ctr" defTabSz="685783" fontAlgn="base">
              <a:spcBef>
                <a:spcPct val="0"/>
              </a:spcBef>
              <a:spcAft>
                <a:spcPct val="0"/>
              </a:spcAft>
              <a:defRPr/>
            </a:pPr>
            <a:endParaRPr lang="en-US" sz="2400" dirty="0">
              <a:solidFill>
                <a:schemeClr val="tx2">
                  <a:lumMod val="75000"/>
                </a:schemeClr>
              </a:solidFill>
              <a:cs typeface="Tw Cen MT"/>
            </a:endParaRPr>
          </a:p>
        </p:txBody>
      </p:sp>
      <p:sp>
        <p:nvSpPr>
          <p:cNvPr id="3" name="Rectangle 2"/>
          <p:cNvSpPr/>
          <p:nvPr/>
        </p:nvSpPr>
        <p:spPr>
          <a:xfrm>
            <a:off x="4261969" y="4474786"/>
            <a:ext cx="3362049" cy="1569660"/>
          </a:xfrm>
          <a:prstGeom prst="rect">
            <a:avLst/>
          </a:prstGeom>
        </p:spPr>
        <p:txBody>
          <a:bodyPr wrap="square">
            <a:spAutoFit/>
          </a:bodyPr>
          <a:lstStyle/>
          <a:p>
            <a:pPr marL="511956" lvl="0" indent="-338129" algn="ctr" defTabSz="685783" fontAlgn="base">
              <a:spcBef>
                <a:spcPct val="0"/>
              </a:spcBef>
              <a:spcAft>
                <a:spcPct val="0"/>
              </a:spcAft>
              <a:defRPr/>
            </a:pPr>
            <a:r>
              <a:rPr lang="en-US" sz="2400" dirty="0" smtClean="0">
                <a:solidFill>
                  <a:srgbClr val="605B4F">
                    <a:lumMod val="75000"/>
                  </a:srgbClr>
                </a:solidFill>
                <a:cs typeface="Tw Cen MT"/>
              </a:rPr>
              <a:t>Vehicle downtime for installation minimal – typically one day on or offsite</a:t>
            </a:r>
            <a:endParaRPr lang="en-US" sz="2400" dirty="0">
              <a:solidFill>
                <a:srgbClr val="605B4F">
                  <a:lumMod val="75000"/>
                </a:srgbClr>
              </a:solidFill>
              <a:cs typeface="Tw Cen MT"/>
            </a:endParaRPr>
          </a:p>
        </p:txBody>
      </p:sp>
      <p:sp>
        <p:nvSpPr>
          <p:cNvPr id="9" name="Content Placeholder 2"/>
          <p:cNvSpPr txBox="1">
            <a:spLocks noChangeAspect="1"/>
          </p:cNvSpPr>
          <p:nvPr/>
        </p:nvSpPr>
        <p:spPr>
          <a:xfrm>
            <a:off x="952499" y="1416232"/>
            <a:ext cx="10286999" cy="470753"/>
          </a:xfrm>
          <a:prstGeom prst="rect">
            <a:avLst/>
          </a:prstGeom>
        </p:spPr>
        <p:txBody>
          <a:bodyPr vert="horz" lIns="68580" tIns="34290" rIns="68580" bIns="34290" rtlCol="0">
            <a:normAutofit/>
          </a:bodyPr>
          <a:lstStyle/>
          <a:p>
            <a:pPr marL="173827" algn="ctr" defTabSz="685783" fontAlgn="base">
              <a:spcBef>
                <a:spcPct val="0"/>
              </a:spcBef>
              <a:spcAft>
                <a:spcPct val="0"/>
              </a:spcAft>
              <a:defRPr/>
            </a:pPr>
            <a:r>
              <a:rPr lang="en-US" sz="2400" i="1" dirty="0" smtClean="0">
                <a:solidFill>
                  <a:schemeClr val="tx2">
                    <a:lumMod val="75000"/>
                  </a:schemeClr>
                </a:solidFill>
                <a:cs typeface="Tw Cen MT"/>
              </a:rPr>
              <a:t>Keep your favorite ride, while saving money and reducing your carbon footprint.</a:t>
            </a:r>
          </a:p>
        </p:txBody>
      </p:sp>
      <p:pic>
        <p:nvPicPr>
          <p:cNvPr id="4" name="Picture 3"/>
          <p:cNvPicPr>
            <a:picLocks noChangeAspect="1"/>
          </p:cNvPicPr>
          <p:nvPr/>
        </p:nvPicPr>
        <p:blipFill>
          <a:blip r:embed="rId3" cstate="print"/>
          <a:stretch>
            <a:fillRect/>
          </a:stretch>
        </p:blipFill>
        <p:spPr>
          <a:xfrm>
            <a:off x="1394291" y="2668162"/>
            <a:ext cx="2239861" cy="1408817"/>
          </a:xfrm>
          <a:prstGeom prst="rect">
            <a:avLst/>
          </a:prstGeom>
        </p:spPr>
      </p:pic>
      <p:pic>
        <p:nvPicPr>
          <p:cNvPr id="10" name="Picture 9"/>
          <p:cNvPicPr>
            <a:picLocks noChangeAspect="1"/>
          </p:cNvPicPr>
          <p:nvPr/>
        </p:nvPicPr>
        <p:blipFill>
          <a:blip r:embed="rId4" cstate="print"/>
          <a:stretch>
            <a:fillRect/>
          </a:stretch>
        </p:blipFill>
        <p:spPr>
          <a:xfrm>
            <a:off x="5278334" y="2554781"/>
            <a:ext cx="1635331" cy="1635331"/>
          </a:xfrm>
          <a:prstGeom prst="rect">
            <a:avLst/>
          </a:prstGeom>
        </p:spPr>
      </p:pic>
      <p:pic>
        <p:nvPicPr>
          <p:cNvPr id="11" name="Picture 10"/>
          <p:cNvPicPr>
            <a:picLocks noChangeAspect="1"/>
          </p:cNvPicPr>
          <p:nvPr/>
        </p:nvPicPr>
        <p:blipFill>
          <a:blip r:embed="rId5" cstate="print"/>
          <a:stretch>
            <a:fillRect/>
          </a:stretch>
        </p:blipFill>
        <p:spPr>
          <a:xfrm>
            <a:off x="8888645" y="2526541"/>
            <a:ext cx="1691809" cy="1691809"/>
          </a:xfrm>
          <a:prstGeom prst="rect">
            <a:avLst/>
          </a:prstGeom>
        </p:spPr>
      </p:pic>
      <p:cxnSp>
        <p:nvCxnSpPr>
          <p:cNvPr id="13" name="Straight Connector 12"/>
          <p:cNvCxnSpPr/>
          <p:nvPr/>
        </p:nvCxnSpPr>
        <p:spPr>
          <a:xfrm flipV="1">
            <a:off x="7955949" y="2315696"/>
            <a:ext cx="24990" cy="3522566"/>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320250" y="2315696"/>
            <a:ext cx="24990" cy="3522566"/>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96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52500" y="318107"/>
            <a:ext cx="10287000" cy="669414"/>
          </a:xfrm>
          <a:prstGeom prst="rect">
            <a:avLst/>
          </a:prstGeom>
          <a:solidFill>
            <a:srgbClr val="92D050">
              <a:alpha val="41000"/>
            </a:srgbClr>
          </a:solidFill>
          <a:effectLst>
            <a:glow>
              <a:schemeClr val="accent1">
                <a:alpha val="74000"/>
              </a:schemeClr>
            </a:glow>
          </a:effectLst>
        </p:spPr>
        <p:txBody>
          <a:bodyPr wrap="square" rtlCol="0">
            <a:spAutoFit/>
          </a:bodyPr>
          <a:lstStyle/>
          <a:p>
            <a:pPr algn="ctr" fontAlgn="base">
              <a:spcBef>
                <a:spcPct val="0"/>
              </a:spcBef>
              <a:spcAft>
                <a:spcPct val="0"/>
              </a:spcAft>
            </a:pPr>
            <a:r>
              <a:rPr lang="en-US" sz="3750" dirty="0" smtClean="0">
                <a:solidFill>
                  <a:srgbClr val="354093"/>
                </a:solidFill>
                <a:cs typeface="Arial" charset="0"/>
              </a:rPr>
              <a:t>WHAT’S NEXT?</a:t>
            </a:r>
            <a:endParaRPr lang="en-US" sz="3750" dirty="0">
              <a:solidFill>
                <a:srgbClr val="354093"/>
              </a:solidFill>
              <a:cs typeface="Arial" charset="0"/>
            </a:endParaRPr>
          </a:p>
        </p:txBody>
      </p:sp>
      <p:sp>
        <p:nvSpPr>
          <p:cNvPr id="5" name="TextBox 4"/>
          <p:cNvSpPr txBox="1"/>
          <p:nvPr/>
        </p:nvSpPr>
        <p:spPr>
          <a:xfrm>
            <a:off x="3554083" y="1362970"/>
            <a:ext cx="6763110" cy="954107"/>
          </a:xfrm>
          <a:prstGeom prst="rect">
            <a:avLst/>
          </a:prstGeom>
          <a:noFill/>
        </p:spPr>
        <p:txBody>
          <a:bodyPr wrap="square" rtlCol="0">
            <a:spAutoFit/>
          </a:bodyPr>
          <a:lstStyle/>
          <a:p>
            <a:r>
              <a:rPr lang="en-US" sz="2800" b="1" dirty="0" smtClean="0">
                <a:solidFill>
                  <a:srgbClr val="003366"/>
                </a:solidFill>
              </a:rPr>
              <a:t>Assess</a:t>
            </a:r>
            <a:r>
              <a:rPr lang="en-US" sz="2800" dirty="0" smtClean="0">
                <a:solidFill>
                  <a:srgbClr val="003366"/>
                </a:solidFill>
              </a:rPr>
              <a:t> your fleet and/or community charging infrastructure needs</a:t>
            </a:r>
          </a:p>
        </p:txBody>
      </p:sp>
      <p:pic>
        <p:nvPicPr>
          <p:cNvPr id="3078" name="Picture 6" descr="http://tse1.mm.bing.net/th?&amp;id=OIP.Mc639113d0780441de7f453b9be3c8348o0&amp;w=184&amp;h=224&amp;c=0&amp;pid=1.9&amp;rs=0&amp;p=0"/>
          <p:cNvPicPr>
            <a:picLocks noChangeAspect="1" noChangeArrowheads="1"/>
          </p:cNvPicPr>
          <p:nvPr/>
        </p:nvPicPr>
        <p:blipFill>
          <a:blip r:embed="rId3" cstate="print">
            <a:biLevel thresh="50000"/>
          </a:blip>
          <a:srcRect/>
          <a:stretch>
            <a:fillRect/>
          </a:stretch>
        </p:blipFill>
        <p:spPr bwMode="auto">
          <a:xfrm>
            <a:off x="1599000" y="4828990"/>
            <a:ext cx="1213210" cy="1476952"/>
          </a:xfrm>
          <a:prstGeom prst="rect">
            <a:avLst/>
          </a:prstGeom>
          <a:noFill/>
        </p:spPr>
      </p:pic>
      <p:pic>
        <p:nvPicPr>
          <p:cNvPr id="3080" name="Picture 8" descr="http://tse1.mm.bing.net/th?&amp;id=OIP.Medd6dbb04f7d29639b6b5ae97d9b3b95o0&amp;w=175&amp;h=175&amp;c=0&amp;pid=1.9&amp;rs=0&amp;p=0"/>
          <p:cNvPicPr>
            <a:picLocks noChangeAspect="1" noChangeArrowheads="1"/>
          </p:cNvPicPr>
          <p:nvPr/>
        </p:nvPicPr>
        <p:blipFill>
          <a:blip r:embed="rId4" cstate="print">
            <a:biLevel thresh="50000"/>
          </a:blip>
          <a:srcRect t="13739" b="13867"/>
          <a:stretch>
            <a:fillRect/>
          </a:stretch>
        </p:blipFill>
        <p:spPr bwMode="auto">
          <a:xfrm>
            <a:off x="1184934" y="1190445"/>
            <a:ext cx="2144863" cy="1552755"/>
          </a:xfrm>
          <a:prstGeom prst="rect">
            <a:avLst/>
          </a:prstGeom>
          <a:noFill/>
        </p:spPr>
      </p:pic>
      <p:sp>
        <p:nvSpPr>
          <p:cNvPr id="10" name="Rectangle 9"/>
          <p:cNvSpPr/>
          <p:nvPr/>
        </p:nvSpPr>
        <p:spPr>
          <a:xfrm>
            <a:off x="3582831" y="3196845"/>
            <a:ext cx="7824703" cy="954107"/>
          </a:xfrm>
          <a:prstGeom prst="rect">
            <a:avLst/>
          </a:prstGeom>
        </p:spPr>
        <p:txBody>
          <a:bodyPr wrap="square">
            <a:spAutoFit/>
          </a:bodyPr>
          <a:lstStyle/>
          <a:p>
            <a:r>
              <a:rPr lang="en-US" sz="2800" b="1" dirty="0" smtClean="0">
                <a:solidFill>
                  <a:srgbClr val="003366"/>
                </a:solidFill>
              </a:rPr>
              <a:t>Identify</a:t>
            </a:r>
            <a:r>
              <a:rPr lang="en-US" sz="2800" dirty="0" smtClean="0">
                <a:solidFill>
                  <a:srgbClr val="003366"/>
                </a:solidFill>
              </a:rPr>
              <a:t> suitable applications within your fleet for green vehicle technology </a:t>
            </a:r>
          </a:p>
        </p:txBody>
      </p:sp>
      <p:sp>
        <p:nvSpPr>
          <p:cNvPr id="13" name="Rectangle 12"/>
          <p:cNvSpPr/>
          <p:nvPr/>
        </p:nvSpPr>
        <p:spPr>
          <a:xfrm>
            <a:off x="3582831" y="5055407"/>
            <a:ext cx="7907554" cy="954107"/>
          </a:xfrm>
          <a:prstGeom prst="rect">
            <a:avLst/>
          </a:prstGeom>
        </p:spPr>
        <p:txBody>
          <a:bodyPr wrap="square">
            <a:spAutoFit/>
          </a:bodyPr>
          <a:lstStyle/>
          <a:p>
            <a:r>
              <a:rPr lang="en-US" sz="2800" b="1" dirty="0" smtClean="0">
                <a:solidFill>
                  <a:srgbClr val="003366"/>
                </a:solidFill>
              </a:rPr>
              <a:t>Purchase</a:t>
            </a:r>
            <a:r>
              <a:rPr lang="en-US" sz="2800" dirty="0" smtClean="0">
                <a:solidFill>
                  <a:srgbClr val="003366"/>
                </a:solidFill>
              </a:rPr>
              <a:t> easily off the statewide contract and work with the selected vendors to arrange install. </a:t>
            </a:r>
            <a:endParaRPr lang="en-US" sz="2800" dirty="0">
              <a:solidFill>
                <a:srgbClr val="003366"/>
              </a:solidFill>
            </a:endParaRPr>
          </a:p>
        </p:txBody>
      </p:sp>
      <p:pic>
        <p:nvPicPr>
          <p:cNvPr id="3076" name="Picture 4" descr="Image result for magnify icon"/>
          <p:cNvPicPr>
            <a:picLocks noChangeAspect="1" noChangeArrowheads="1"/>
          </p:cNvPicPr>
          <p:nvPr/>
        </p:nvPicPr>
        <p:blipFill>
          <a:blip r:embed="rId5" cstate="print"/>
          <a:srcRect/>
          <a:stretch>
            <a:fillRect/>
          </a:stretch>
        </p:blipFill>
        <p:spPr bwMode="auto">
          <a:xfrm>
            <a:off x="1598998" y="3053431"/>
            <a:ext cx="1247716" cy="1240936"/>
          </a:xfrm>
          <a:prstGeom prst="rect">
            <a:avLst/>
          </a:prstGeom>
          <a:noFill/>
        </p:spPr>
      </p:pic>
      <p:cxnSp>
        <p:nvCxnSpPr>
          <p:cNvPr id="14" name="Straight Connector 13"/>
          <p:cNvCxnSpPr/>
          <p:nvPr/>
        </p:nvCxnSpPr>
        <p:spPr>
          <a:xfrm>
            <a:off x="716095" y="2790148"/>
            <a:ext cx="10816281"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16095" y="4534236"/>
            <a:ext cx="10816281"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40919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090DCB5F-146D-478A-852A-34B16FE9F3A8}"/>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ERE_templat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2997</TotalTime>
  <Words>1657</Words>
  <Application>Microsoft Office PowerPoint</Application>
  <PresentationFormat>Custom</PresentationFormat>
  <Paragraphs>178</Paragraphs>
  <Slides>15</Slides>
  <Notes>9</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Integral</vt:lpstr>
      <vt:lpstr>1_Office Theme</vt:lpstr>
      <vt:lpstr>EERE_template_green</vt:lpstr>
      <vt:lpstr>PowerPoint Presentation</vt:lpstr>
      <vt:lpstr>Advanced Vehicle Technology Equipment, Supplies and Services Contract</vt:lpstr>
      <vt:lpstr>Operational Services Division</vt:lpstr>
      <vt:lpstr>Statewide Contracts</vt:lpstr>
      <vt:lpstr>VEH102 Advanced Transportation Technology </vt:lpstr>
      <vt:lpstr>PowerPoint Presentation</vt:lpstr>
      <vt:lpstr>PowerPoint Presentation</vt:lpstr>
      <vt:lpstr>PowerPoint Presentation</vt:lpstr>
      <vt:lpstr>PowerPoint Presentation</vt:lpstr>
      <vt:lpstr>COMMBUYS </vt:lpstr>
      <vt:lpstr>PowerPoint Presentation</vt:lpstr>
      <vt:lpstr>PowerPoint Presentation</vt:lpstr>
      <vt:lpstr>PowerPoint Presentation</vt:lpstr>
      <vt:lpstr>PowerPoint Presentation</vt:lpstr>
      <vt:lpstr>Contact Information</vt:lpstr>
    </vt:vector>
  </TitlesOfParts>
  <Company>Metropolitan Area Planning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METROPOLITAN AREA PLANNING COUNCIL</dc:title>
  <dc:creator>Aki, Megan</dc:creator>
  <cp:lastModifiedBy>mbroussard</cp:lastModifiedBy>
  <cp:revision>105</cp:revision>
  <cp:lastPrinted>2017-09-29T17:19:40Z</cp:lastPrinted>
  <dcterms:created xsi:type="dcterms:W3CDTF">2016-10-03T17:10:18Z</dcterms:created>
  <dcterms:modified xsi:type="dcterms:W3CDTF">2017-09-29T17:22:31Z</dcterms:modified>
</cp:coreProperties>
</file>