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1" r:id="rId1"/>
  </p:sldMasterIdLst>
  <p:notesMasterIdLst>
    <p:notesMasterId r:id="rId31"/>
  </p:notesMasterIdLst>
  <p:handoutMasterIdLst>
    <p:handoutMasterId r:id="rId32"/>
  </p:handoutMasterIdLst>
  <p:sldIdLst>
    <p:sldId id="590" r:id="rId2"/>
    <p:sldId id="568" r:id="rId3"/>
    <p:sldId id="3035" r:id="rId4"/>
    <p:sldId id="2144" r:id="rId5"/>
    <p:sldId id="3034" r:id="rId6"/>
    <p:sldId id="3031" r:id="rId7"/>
    <p:sldId id="3042" r:id="rId8"/>
    <p:sldId id="3032" r:id="rId9"/>
    <p:sldId id="3029" r:id="rId10"/>
    <p:sldId id="3077" r:id="rId11"/>
    <p:sldId id="3039" r:id="rId12"/>
    <p:sldId id="1352" r:id="rId13"/>
    <p:sldId id="3040" r:id="rId14"/>
    <p:sldId id="3047" r:id="rId15"/>
    <p:sldId id="3074" r:id="rId16"/>
    <p:sldId id="3075" r:id="rId17"/>
    <p:sldId id="3041" r:id="rId18"/>
    <p:sldId id="2673" r:id="rId19"/>
    <p:sldId id="2613" r:id="rId20"/>
    <p:sldId id="2614" r:id="rId21"/>
    <p:sldId id="2615" r:id="rId22"/>
    <p:sldId id="595" r:id="rId23"/>
    <p:sldId id="664" r:id="rId24"/>
    <p:sldId id="3026" r:id="rId25"/>
    <p:sldId id="668" r:id="rId26"/>
    <p:sldId id="609" r:id="rId27"/>
    <p:sldId id="3036" r:id="rId28"/>
    <p:sldId id="567" r:id="rId29"/>
    <p:sldId id="589" r:id="rId30"/>
  </p:sldIdLst>
  <p:sldSz cx="9144000" cy="5143500" type="screen16x9"/>
  <p:notesSz cx="6858000" cy="9080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18">
          <p15:clr>
            <a:srgbClr val="A4A3A4"/>
          </p15:clr>
        </p15:guide>
        <p15:guide id="2" pos="56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6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hard Lowenthal" initials="rw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3333"/>
    <a:srgbClr val="000000"/>
    <a:srgbClr val="50A1D9"/>
    <a:srgbClr val="00A9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19" autoAdjust="0"/>
    <p:restoredTop sz="87225" autoAdjust="0"/>
  </p:normalViewPr>
  <p:slideViewPr>
    <p:cSldViewPr>
      <p:cViewPr varScale="1">
        <p:scale>
          <a:sx n="145" d="100"/>
          <a:sy n="145" d="100"/>
        </p:scale>
        <p:origin x="224" y="184"/>
      </p:cViewPr>
      <p:guideLst>
        <p:guide orient="horz" pos="3118"/>
        <p:guide pos="56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824" y="-84"/>
      </p:cViewPr>
      <p:guideLst>
        <p:guide orient="horz" pos="286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aullipkin/Box/Business%20Development%20(SVC%20Box)/Energy%20Solutions/Presentation%20materials/Data%20for%20Energy%20Optimization%20Graph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aullipkin/Box/Business%20Development%20(SVC%20Box)/Energy%20Solutions/Presentation%20materials/Data%20for%20Energy%20Optimization%20Graph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aullipkin/Box/Business%20Development%20(SVC%20Box)/Energy%20Solutions/Presentation%20materials/Data%20for%20Energy%20Optimization%20Graph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aullipkin/Box/Business%20Development%20(SVC%20Box)/Energy%20Solutions/Presentation%20materials/Data%20for%20Energy%20Optimization%20Graph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aullipkin/Box/Business%20Development%20(SVC%20Box)/Energy%20Solutions/Presentation%20materials/Data%20for%20Energy%20Optimization%20Graph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73929359"/>
        <c:axId val="315908767"/>
      </c:barChart>
      <c:catAx>
        <c:axId val="273929359"/>
        <c:scaling>
          <c:orientation val="minMax"/>
        </c:scaling>
        <c:delete val="0"/>
        <c:axPos val="b"/>
        <c:numFmt formatCode="h:mm\ AM/P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5908767"/>
        <c:crosses val="autoZero"/>
        <c:auto val="1"/>
        <c:lblAlgn val="ctr"/>
        <c:lblOffset val="100"/>
        <c:noMultiLvlLbl val="0"/>
      </c:catAx>
      <c:valAx>
        <c:axId val="315908767"/>
        <c:scaling>
          <c:orientation val="minMax"/>
          <c:max val="8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3929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124054406789098E-2"/>
          <c:y val="3.1754356609987731E-2"/>
          <c:w val="0.93073847505118423"/>
          <c:h val="0.80291529965004371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Building Load (kW)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Sheet1!$B$1:$AF$1</c:f>
              <c:numCache>
                <c:formatCode>h:mm\ AM/PM</c:formatCode>
                <c:ptCount val="31"/>
                <c:pt idx="0">
                  <c:v>0.70833333333333337</c:v>
                </c:pt>
                <c:pt idx="1">
                  <c:v>0.72916666666666663</c:v>
                </c:pt>
                <c:pt idx="2">
                  <c:v>0.75</c:v>
                </c:pt>
                <c:pt idx="3">
                  <c:v>0.77083333333333304</c:v>
                </c:pt>
                <c:pt idx="4">
                  <c:v>0.79166666666666596</c:v>
                </c:pt>
                <c:pt idx="5">
                  <c:v>0.812499999999999</c:v>
                </c:pt>
                <c:pt idx="6">
                  <c:v>0.83333333333333304</c:v>
                </c:pt>
                <c:pt idx="7">
                  <c:v>0.85416666666666596</c:v>
                </c:pt>
                <c:pt idx="8">
                  <c:v>0.874999999999999</c:v>
                </c:pt>
                <c:pt idx="9">
                  <c:v>0.89583333333333204</c:v>
                </c:pt>
                <c:pt idx="10">
                  <c:v>0.91666666666666596</c:v>
                </c:pt>
                <c:pt idx="11">
                  <c:v>0.937499999999999</c:v>
                </c:pt>
                <c:pt idx="12">
                  <c:v>0.95833333333333204</c:v>
                </c:pt>
                <c:pt idx="13">
                  <c:v>0.97916666666666496</c:v>
                </c:pt>
                <c:pt idx="14">
                  <c:v>0.999999999999999</c:v>
                </c:pt>
                <c:pt idx="15">
                  <c:v>1.0208333333333299</c:v>
                </c:pt>
                <c:pt idx="16">
                  <c:v>1.0416666666666701</c:v>
                </c:pt>
                <c:pt idx="17">
                  <c:v>1.0625</c:v>
                </c:pt>
                <c:pt idx="18">
                  <c:v>1.0833333333333299</c:v>
                </c:pt>
                <c:pt idx="19">
                  <c:v>1.1041666666666701</c:v>
                </c:pt>
                <c:pt idx="20">
                  <c:v>1.125</c:v>
                </c:pt>
                <c:pt idx="21">
                  <c:v>1.1458333333333299</c:v>
                </c:pt>
                <c:pt idx="22">
                  <c:v>1.1666666666666701</c:v>
                </c:pt>
                <c:pt idx="23">
                  <c:v>1.1875</c:v>
                </c:pt>
                <c:pt idx="24">
                  <c:v>1.2083333333333299</c:v>
                </c:pt>
                <c:pt idx="25">
                  <c:v>1.2291666666666601</c:v>
                </c:pt>
                <c:pt idx="26">
                  <c:v>1.25</c:v>
                </c:pt>
                <c:pt idx="27">
                  <c:v>1.2708333333333299</c:v>
                </c:pt>
                <c:pt idx="28">
                  <c:v>1.2916666666666601</c:v>
                </c:pt>
                <c:pt idx="29">
                  <c:v>1.3125</c:v>
                </c:pt>
                <c:pt idx="30">
                  <c:v>1.3333333333333299</c:v>
                </c:pt>
              </c:numCache>
            </c:numRef>
          </c:cat>
          <c:val>
            <c:numRef>
              <c:f>Sheet1!$B$2:$AF$2</c:f>
              <c:numCache>
                <c:formatCode>General</c:formatCode>
                <c:ptCount val="31"/>
                <c:pt idx="0">
                  <c:v>1430</c:v>
                </c:pt>
                <c:pt idx="1">
                  <c:v>1478</c:v>
                </c:pt>
                <c:pt idx="2">
                  <c:v>1450</c:v>
                </c:pt>
                <c:pt idx="3">
                  <c:v>1401</c:v>
                </c:pt>
                <c:pt idx="4">
                  <c:v>1650</c:v>
                </c:pt>
                <c:pt idx="5">
                  <c:v>1781</c:v>
                </c:pt>
                <c:pt idx="6">
                  <c:v>2215</c:v>
                </c:pt>
                <c:pt idx="7">
                  <c:v>1740</c:v>
                </c:pt>
                <c:pt idx="8">
                  <c:v>1700</c:v>
                </c:pt>
                <c:pt idx="9">
                  <c:v>1200</c:v>
                </c:pt>
                <c:pt idx="10">
                  <c:v>1319</c:v>
                </c:pt>
                <c:pt idx="11">
                  <c:v>1255</c:v>
                </c:pt>
                <c:pt idx="12">
                  <c:v>840</c:v>
                </c:pt>
                <c:pt idx="13">
                  <c:v>490</c:v>
                </c:pt>
                <c:pt idx="14">
                  <c:v>620</c:v>
                </c:pt>
                <c:pt idx="15">
                  <c:v>1800</c:v>
                </c:pt>
                <c:pt idx="16">
                  <c:v>1500</c:v>
                </c:pt>
                <c:pt idx="17">
                  <c:v>1421</c:v>
                </c:pt>
                <c:pt idx="18">
                  <c:v>1602</c:v>
                </c:pt>
                <c:pt idx="19">
                  <c:v>1130</c:v>
                </c:pt>
                <c:pt idx="20">
                  <c:v>1225</c:v>
                </c:pt>
                <c:pt idx="21">
                  <c:v>1400</c:v>
                </c:pt>
                <c:pt idx="22">
                  <c:v>1135</c:v>
                </c:pt>
                <c:pt idx="23">
                  <c:v>1150</c:v>
                </c:pt>
                <c:pt idx="24">
                  <c:v>1140</c:v>
                </c:pt>
                <c:pt idx="25">
                  <c:v>1143</c:v>
                </c:pt>
                <c:pt idx="26">
                  <c:v>1300</c:v>
                </c:pt>
                <c:pt idx="27">
                  <c:v>1330</c:v>
                </c:pt>
                <c:pt idx="28">
                  <c:v>2700</c:v>
                </c:pt>
                <c:pt idx="29">
                  <c:v>2850</c:v>
                </c:pt>
                <c:pt idx="30">
                  <c:v>3100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E8-4746-90E6-EDB35D5E207E}"/>
            </c:ext>
          </c:extLst>
        </c:ser>
        <c:ser>
          <c:idx val="0"/>
          <c:order val="1"/>
          <c:tx>
            <c:strRef>
              <c:f>Sheet1!$A$5</c:f>
              <c:strCache>
                <c:ptCount val="1"/>
                <c:pt idx="0">
                  <c:v>No  load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Sheet1!$B$1:$AF$1</c:f>
              <c:numCache>
                <c:formatCode>h:mm\ AM/PM</c:formatCode>
                <c:ptCount val="31"/>
                <c:pt idx="0">
                  <c:v>0.70833333333333337</c:v>
                </c:pt>
                <c:pt idx="1">
                  <c:v>0.72916666666666663</c:v>
                </c:pt>
                <c:pt idx="2">
                  <c:v>0.75</c:v>
                </c:pt>
                <c:pt idx="3">
                  <c:v>0.77083333333333304</c:v>
                </c:pt>
                <c:pt idx="4">
                  <c:v>0.79166666666666596</c:v>
                </c:pt>
                <c:pt idx="5">
                  <c:v>0.812499999999999</c:v>
                </c:pt>
                <c:pt idx="6">
                  <c:v>0.83333333333333304</c:v>
                </c:pt>
                <c:pt idx="7">
                  <c:v>0.85416666666666596</c:v>
                </c:pt>
                <c:pt idx="8">
                  <c:v>0.874999999999999</c:v>
                </c:pt>
                <c:pt idx="9">
                  <c:v>0.89583333333333204</c:v>
                </c:pt>
                <c:pt idx="10">
                  <c:v>0.91666666666666596</c:v>
                </c:pt>
                <c:pt idx="11">
                  <c:v>0.937499999999999</c:v>
                </c:pt>
                <c:pt idx="12">
                  <c:v>0.95833333333333204</c:v>
                </c:pt>
                <c:pt idx="13">
                  <c:v>0.97916666666666496</c:v>
                </c:pt>
                <c:pt idx="14">
                  <c:v>0.999999999999999</c:v>
                </c:pt>
                <c:pt idx="15">
                  <c:v>1.0208333333333299</c:v>
                </c:pt>
                <c:pt idx="16">
                  <c:v>1.0416666666666701</c:v>
                </c:pt>
                <c:pt idx="17">
                  <c:v>1.0625</c:v>
                </c:pt>
                <c:pt idx="18">
                  <c:v>1.0833333333333299</c:v>
                </c:pt>
                <c:pt idx="19">
                  <c:v>1.1041666666666701</c:v>
                </c:pt>
                <c:pt idx="20">
                  <c:v>1.125</c:v>
                </c:pt>
                <c:pt idx="21">
                  <c:v>1.1458333333333299</c:v>
                </c:pt>
                <c:pt idx="22">
                  <c:v>1.1666666666666701</c:v>
                </c:pt>
                <c:pt idx="23">
                  <c:v>1.1875</c:v>
                </c:pt>
                <c:pt idx="24">
                  <c:v>1.2083333333333299</c:v>
                </c:pt>
                <c:pt idx="25">
                  <c:v>1.2291666666666601</c:v>
                </c:pt>
                <c:pt idx="26">
                  <c:v>1.25</c:v>
                </c:pt>
                <c:pt idx="27">
                  <c:v>1.2708333333333299</c:v>
                </c:pt>
                <c:pt idx="28">
                  <c:v>1.2916666666666601</c:v>
                </c:pt>
                <c:pt idx="29">
                  <c:v>1.3125</c:v>
                </c:pt>
                <c:pt idx="30">
                  <c:v>1.3333333333333299</c:v>
                </c:pt>
              </c:numCache>
            </c:numRef>
          </c:cat>
          <c:val>
            <c:numRef>
              <c:f>Sheet1!$B$5:$AF$5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E8-4746-90E6-EDB35D5E20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6364223"/>
        <c:axId val="296625199"/>
      </c:barChart>
      <c:catAx>
        <c:axId val="296364223"/>
        <c:scaling>
          <c:orientation val="minMax"/>
        </c:scaling>
        <c:delete val="0"/>
        <c:axPos val="b"/>
        <c:numFmt formatCode="h:mm\ AM/P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6625199"/>
        <c:crosses val="autoZero"/>
        <c:auto val="1"/>
        <c:lblAlgn val="ctr"/>
        <c:lblOffset val="100"/>
        <c:noMultiLvlLbl val="0"/>
      </c:catAx>
      <c:valAx>
        <c:axId val="296625199"/>
        <c:scaling>
          <c:orientation val="minMax"/>
          <c:max val="8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6364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49956935938563229"/>
          <c:y val="0.4357690835520559"/>
          <c:w val="0.47419607271313308"/>
          <c:h val="7.1175360892388448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b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124054406789098E-2"/>
          <c:y val="3.1754356609987731E-2"/>
          <c:w val="0.93073847505118423"/>
          <c:h val="0.802915299650043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Building Load (kW)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Sheet1!$B$1:$AF$1</c:f>
              <c:numCache>
                <c:formatCode>h:mm\ AM/PM</c:formatCode>
                <c:ptCount val="31"/>
                <c:pt idx="0">
                  <c:v>0.70833333333333337</c:v>
                </c:pt>
                <c:pt idx="1">
                  <c:v>0.72916666666666663</c:v>
                </c:pt>
                <c:pt idx="2">
                  <c:v>0.75</c:v>
                </c:pt>
                <c:pt idx="3">
                  <c:v>0.77083333333333304</c:v>
                </c:pt>
                <c:pt idx="4">
                  <c:v>0.79166666666666596</c:v>
                </c:pt>
                <c:pt idx="5">
                  <c:v>0.812499999999999</c:v>
                </c:pt>
                <c:pt idx="6">
                  <c:v>0.83333333333333304</c:v>
                </c:pt>
                <c:pt idx="7">
                  <c:v>0.85416666666666596</c:v>
                </c:pt>
                <c:pt idx="8">
                  <c:v>0.874999999999999</c:v>
                </c:pt>
                <c:pt idx="9">
                  <c:v>0.89583333333333204</c:v>
                </c:pt>
                <c:pt idx="10">
                  <c:v>0.91666666666666596</c:v>
                </c:pt>
                <c:pt idx="11">
                  <c:v>0.937499999999999</c:v>
                </c:pt>
                <c:pt idx="12">
                  <c:v>0.95833333333333204</c:v>
                </c:pt>
                <c:pt idx="13">
                  <c:v>0.97916666666666496</c:v>
                </c:pt>
                <c:pt idx="14">
                  <c:v>0.999999999999999</c:v>
                </c:pt>
                <c:pt idx="15">
                  <c:v>1.0208333333333299</c:v>
                </c:pt>
                <c:pt idx="16">
                  <c:v>1.0416666666666701</c:v>
                </c:pt>
                <c:pt idx="17">
                  <c:v>1.0625</c:v>
                </c:pt>
                <c:pt idx="18">
                  <c:v>1.0833333333333299</c:v>
                </c:pt>
                <c:pt idx="19">
                  <c:v>1.1041666666666701</c:v>
                </c:pt>
                <c:pt idx="20">
                  <c:v>1.125</c:v>
                </c:pt>
                <c:pt idx="21">
                  <c:v>1.1458333333333299</c:v>
                </c:pt>
                <c:pt idx="22">
                  <c:v>1.1666666666666701</c:v>
                </c:pt>
                <c:pt idx="23">
                  <c:v>1.1875</c:v>
                </c:pt>
                <c:pt idx="24">
                  <c:v>1.2083333333333299</c:v>
                </c:pt>
                <c:pt idx="25">
                  <c:v>1.2291666666666601</c:v>
                </c:pt>
                <c:pt idx="26">
                  <c:v>1.25</c:v>
                </c:pt>
                <c:pt idx="27">
                  <c:v>1.2708333333333299</c:v>
                </c:pt>
                <c:pt idx="28">
                  <c:v>1.2916666666666601</c:v>
                </c:pt>
                <c:pt idx="29">
                  <c:v>1.3125</c:v>
                </c:pt>
                <c:pt idx="30">
                  <c:v>1.3333333333333299</c:v>
                </c:pt>
              </c:numCache>
            </c:numRef>
          </c:cat>
          <c:val>
            <c:numRef>
              <c:f>Sheet1!$B$2:$AF$2</c:f>
              <c:numCache>
                <c:formatCode>General</c:formatCode>
                <c:ptCount val="31"/>
                <c:pt idx="0">
                  <c:v>1430</c:v>
                </c:pt>
                <c:pt idx="1">
                  <c:v>1478</c:v>
                </c:pt>
                <c:pt idx="2">
                  <c:v>1450</c:v>
                </c:pt>
                <c:pt idx="3">
                  <c:v>1401</c:v>
                </c:pt>
                <c:pt idx="4">
                  <c:v>1650</c:v>
                </c:pt>
                <c:pt idx="5">
                  <c:v>1781</c:v>
                </c:pt>
                <c:pt idx="6">
                  <c:v>2215</c:v>
                </c:pt>
                <c:pt idx="7">
                  <c:v>1740</c:v>
                </c:pt>
                <c:pt idx="8">
                  <c:v>1700</c:v>
                </c:pt>
                <c:pt idx="9">
                  <c:v>1200</c:v>
                </c:pt>
                <c:pt idx="10">
                  <c:v>1319</c:v>
                </c:pt>
                <c:pt idx="11">
                  <c:v>1255</c:v>
                </c:pt>
                <c:pt idx="12">
                  <c:v>840</c:v>
                </c:pt>
                <c:pt idx="13">
                  <c:v>490</c:v>
                </c:pt>
                <c:pt idx="14">
                  <c:v>620</c:v>
                </c:pt>
                <c:pt idx="15">
                  <c:v>1800</c:v>
                </c:pt>
                <c:pt idx="16">
                  <c:v>1500</c:v>
                </c:pt>
                <c:pt idx="17">
                  <c:v>1421</c:v>
                </c:pt>
                <c:pt idx="18">
                  <c:v>1602</c:v>
                </c:pt>
                <c:pt idx="19">
                  <c:v>1130</c:v>
                </c:pt>
                <c:pt idx="20">
                  <c:v>1225</c:v>
                </c:pt>
                <c:pt idx="21">
                  <c:v>1400</c:v>
                </c:pt>
                <c:pt idx="22">
                  <c:v>1135</c:v>
                </c:pt>
                <c:pt idx="23">
                  <c:v>1150</c:v>
                </c:pt>
                <c:pt idx="24">
                  <c:v>1140</c:v>
                </c:pt>
                <c:pt idx="25">
                  <c:v>1143</c:v>
                </c:pt>
                <c:pt idx="26">
                  <c:v>1300</c:v>
                </c:pt>
                <c:pt idx="27">
                  <c:v>1330</c:v>
                </c:pt>
                <c:pt idx="28">
                  <c:v>2700</c:v>
                </c:pt>
                <c:pt idx="29">
                  <c:v>2850</c:v>
                </c:pt>
                <c:pt idx="30">
                  <c:v>3100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BC-DD41-9751-3D641282495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Charging Load (kW)</c:v>
                </c:pt>
              </c:strCache>
            </c:strRef>
          </c:tx>
          <c:spPr>
            <a:solidFill>
              <a:schemeClr val="accent2"/>
            </a:solidFill>
            <a:ln w="6350">
              <a:solidFill>
                <a:schemeClr val="accent2"/>
              </a:solidFill>
            </a:ln>
            <a:effectLst/>
          </c:spPr>
          <c:invertIfNegative val="0"/>
          <c:cat>
            <c:numRef>
              <c:f>Sheet1!$B$1:$AF$1</c:f>
              <c:numCache>
                <c:formatCode>h:mm\ AM/PM</c:formatCode>
                <c:ptCount val="31"/>
                <c:pt idx="0">
                  <c:v>0.70833333333333337</c:v>
                </c:pt>
                <c:pt idx="1">
                  <c:v>0.72916666666666663</c:v>
                </c:pt>
                <c:pt idx="2">
                  <c:v>0.75</c:v>
                </c:pt>
                <c:pt idx="3">
                  <c:v>0.77083333333333304</c:v>
                </c:pt>
                <c:pt idx="4">
                  <c:v>0.79166666666666596</c:v>
                </c:pt>
                <c:pt idx="5">
                  <c:v>0.812499999999999</c:v>
                </c:pt>
                <c:pt idx="6">
                  <c:v>0.83333333333333304</c:v>
                </c:pt>
                <c:pt idx="7">
                  <c:v>0.85416666666666596</c:v>
                </c:pt>
                <c:pt idx="8">
                  <c:v>0.874999999999999</c:v>
                </c:pt>
                <c:pt idx="9">
                  <c:v>0.89583333333333204</c:v>
                </c:pt>
                <c:pt idx="10">
                  <c:v>0.91666666666666596</c:v>
                </c:pt>
                <c:pt idx="11">
                  <c:v>0.937499999999999</c:v>
                </c:pt>
                <c:pt idx="12">
                  <c:v>0.95833333333333204</c:v>
                </c:pt>
                <c:pt idx="13">
                  <c:v>0.97916666666666496</c:v>
                </c:pt>
                <c:pt idx="14">
                  <c:v>0.999999999999999</c:v>
                </c:pt>
                <c:pt idx="15">
                  <c:v>1.0208333333333299</c:v>
                </c:pt>
                <c:pt idx="16">
                  <c:v>1.0416666666666701</c:v>
                </c:pt>
                <c:pt idx="17">
                  <c:v>1.0625</c:v>
                </c:pt>
                <c:pt idx="18">
                  <c:v>1.0833333333333299</c:v>
                </c:pt>
                <c:pt idx="19">
                  <c:v>1.1041666666666701</c:v>
                </c:pt>
                <c:pt idx="20">
                  <c:v>1.125</c:v>
                </c:pt>
                <c:pt idx="21">
                  <c:v>1.1458333333333299</c:v>
                </c:pt>
                <c:pt idx="22">
                  <c:v>1.1666666666666701</c:v>
                </c:pt>
                <c:pt idx="23">
                  <c:v>1.1875</c:v>
                </c:pt>
                <c:pt idx="24">
                  <c:v>1.2083333333333299</c:v>
                </c:pt>
                <c:pt idx="25">
                  <c:v>1.2291666666666601</c:v>
                </c:pt>
                <c:pt idx="26">
                  <c:v>1.25</c:v>
                </c:pt>
                <c:pt idx="27">
                  <c:v>1.2708333333333299</c:v>
                </c:pt>
                <c:pt idx="28">
                  <c:v>1.2916666666666601</c:v>
                </c:pt>
                <c:pt idx="29">
                  <c:v>1.3125</c:v>
                </c:pt>
                <c:pt idx="30">
                  <c:v>1.3333333333333299</c:v>
                </c:pt>
              </c:numCache>
            </c:numRef>
          </c:cat>
          <c:val>
            <c:numRef>
              <c:f>Sheet1!$B$3:$AF$3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2100</c:v>
                </c:pt>
                <c:pt idx="5">
                  <c:v>3978</c:v>
                </c:pt>
                <c:pt idx="6">
                  <c:v>5337</c:v>
                </c:pt>
                <c:pt idx="7">
                  <c:v>4944</c:v>
                </c:pt>
                <c:pt idx="8">
                  <c:v>4395</c:v>
                </c:pt>
                <c:pt idx="9">
                  <c:v>3074</c:v>
                </c:pt>
                <c:pt idx="10">
                  <c:v>1765</c:v>
                </c:pt>
                <c:pt idx="11">
                  <c:v>1322</c:v>
                </c:pt>
                <c:pt idx="12">
                  <c:v>805</c:v>
                </c:pt>
                <c:pt idx="13">
                  <c:v>1109</c:v>
                </c:pt>
                <c:pt idx="14">
                  <c:v>1455</c:v>
                </c:pt>
                <c:pt idx="15">
                  <c:v>2532</c:v>
                </c:pt>
                <c:pt idx="16">
                  <c:v>3992</c:v>
                </c:pt>
                <c:pt idx="17">
                  <c:v>4104</c:v>
                </c:pt>
                <c:pt idx="18">
                  <c:v>2799</c:v>
                </c:pt>
                <c:pt idx="19">
                  <c:v>871</c:v>
                </c:pt>
                <c:pt idx="20">
                  <c:v>0</c:v>
                </c:pt>
                <c:pt idx="21">
                  <c:v>0</c:v>
                </c:pt>
                <c:pt idx="22">
                  <c:v>150</c:v>
                </c:pt>
                <c:pt idx="23">
                  <c:v>0</c:v>
                </c:pt>
                <c:pt idx="24">
                  <c:v>450</c:v>
                </c:pt>
                <c:pt idx="25">
                  <c:v>733</c:v>
                </c:pt>
                <c:pt idx="26">
                  <c:v>1078</c:v>
                </c:pt>
                <c:pt idx="27">
                  <c:v>1138</c:v>
                </c:pt>
                <c:pt idx="28">
                  <c:v>463</c:v>
                </c:pt>
                <c:pt idx="29">
                  <c:v>264</c:v>
                </c:pt>
                <c:pt idx="30">
                  <c:v>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BC-DD41-9751-3D64128249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6364223"/>
        <c:axId val="296625199"/>
      </c:barChart>
      <c:catAx>
        <c:axId val="296364223"/>
        <c:scaling>
          <c:orientation val="minMax"/>
        </c:scaling>
        <c:delete val="0"/>
        <c:axPos val="b"/>
        <c:numFmt formatCode="h:mm\ AM/P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6625199"/>
        <c:crosses val="autoZero"/>
        <c:auto val="1"/>
        <c:lblAlgn val="ctr"/>
        <c:lblOffset val="100"/>
        <c:noMultiLvlLbl val="0"/>
      </c:catAx>
      <c:valAx>
        <c:axId val="296625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6364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9648293963254592"/>
          <c:y val="0.13715797244094488"/>
          <c:w val="0.47419607271313308"/>
          <c:h val="7.1175360892388448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b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124054406789098E-2"/>
          <c:y val="3.1754356609987731E-2"/>
          <c:w val="0.93073847505118423"/>
          <c:h val="0.80291529965004371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Charging Load (kW)</c:v>
                </c:pt>
              </c:strCache>
            </c:strRef>
          </c:tx>
          <c:spPr>
            <a:solidFill>
              <a:schemeClr val="tx1">
                <a:lumMod val="10000"/>
                <a:lumOff val="90000"/>
              </a:schemeClr>
            </a:solidFill>
            <a:ln w="6350">
              <a:solidFill>
                <a:schemeClr val="tx1">
                  <a:lumMod val="10000"/>
                  <a:lumOff val="90000"/>
                </a:schemeClr>
              </a:solidFill>
            </a:ln>
            <a:effectLst/>
          </c:spPr>
          <c:invertIfNegative val="0"/>
          <c:cat>
            <c:numRef>
              <c:f>Sheet1!$B$1:$AF$1</c:f>
              <c:numCache>
                <c:formatCode>h:mm\ AM/PM</c:formatCode>
                <c:ptCount val="31"/>
                <c:pt idx="0">
                  <c:v>0.70833333333333337</c:v>
                </c:pt>
                <c:pt idx="1">
                  <c:v>0.72916666666666663</c:v>
                </c:pt>
                <c:pt idx="2">
                  <c:v>0.75</c:v>
                </c:pt>
                <c:pt idx="3">
                  <c:v>0.77083333333333304</c:v>
                </c:pt>
                <c:pt idx="4">
                  <c:v>0.79166666666666596</c:v>
                </c:pt>
                <c:pt idx="5">
                  <c:v>0.812499999999999</c:v>
                </c:pt>
                <c:pt idx="6">
                  <c:v>0.83333333333333304</c:v>
                </c:pt>
                <c:pt idx="7">
                  <c:v>0.85416666666666596</c:v>
                </c:pt>
                <c:pt idx="8">
                  <c:v>0.874999999999999</c:v>
                </c:pt>
                <c:pt idx="9">
                  <c:v>0.89583333333333204</c:v>
                </c:pt>
                <c:pt idx="10">
                  <c:v>0.91666666666666596</c:v>
                </c:pt>
                <c:pt idx="11">
                  <c:v>0.937499999999999</c:v>
                </c:pt>
                <c:pt idx="12">
                  <c:v>0.95833333333333204</c:v>
                </c:pt>
                <c:pt idx="13">
                  <c:v>0.97916666666666496</c:v>
                </c:pt>
                <c:pt idx="14">
                  <c:v>0.999999999999999</c:v>
                </c:pt>
                <c:pt idx="15">
                  <c:v>1.0208333333333299</c:v>
                </c:pt>
                <c:pt idx="16">
                  <c:v>1.0416666666666701</c:v>
                </c:pt>
                <c:pt idx="17">
                  <c:v>1.0625</c:v>
                </c:pt>
                <c:pt idx="18">
                  <c:v>1.0833333333333299</c:v>
                </c:pt>
                <c:pt idx="19">
                  <c:v>1.1041666666666701</c:v>
                </c:pt>
                <c:pt idx="20">
                  <c:v>1.125</c:v>
                </c:pt>
                <c:pt idx="21">
                  <c:v>1.1458333333333299</c:v>
                </c:pt>
                <c:pt idx="22">
                  <c:v>1.1666666666666701</c:v>
                </c:pt>
                <c:pt idx="23">
                  <c:v>1.1875</c:v>
                </c:pt>
                <c:pt idx="24">
                  <c:v>1.2083333333333299</c:v>
                </c:pt>
                <c:pt idx="25">
                  <c:v>1.2291666666666601</c:v>
                </c:pt>
                <c:pt idx="26">
                  <c:v>1.25</c:v>
                </c:pt>
                <c:pt idx="27">
                  <c:v>1.2708333333333299</c:v>
                </c:pt>
                <c:pt idx="28">
                  <c:v>1.2916666666666601</c:v>
                </c:pt>
                <c:pt idx="29">
                  <c:v>1.3125</c:v>
                </c:pt>
                <c:pt idx="30">
                  <c:v>1.3333333333333299</c:v>
                </c:pt>
              </c:numCache>
            </c:numRef>
          </c:cat>
          <c:val>
            <c:numRef>
              <c:f>Sheet1!$B$3:$AF$3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2100</c:v>
                </c:pt>
                <c:pt idx="5">
                  <c:v>3978</c:v>
                </c:pt>
                <c:pt idx="6">
                  <c:v>5337</c:v>
                </c:pt>
                <c:pt idx="7">
                  <c:v>4944</c:v>
                </c:pt>
                <c:pt idx="8">
                  <c:v>4395</c:v>
                </c:pt>
                <c:pt idx="9">
                  <c:v>3074</c:v>
                </c:pt>
                <c:pt idx="10">
                  <c:v>1765</c:v>
                </c:pt>
                <c:pt idx="11">
                  <c:v>1322</c:v>
                </c:pt>
                <c:pt idx="12">
                  <c:v>805</c:v>
                </c:pt>
                <c:pt idx="13">
                  <c:v>1109</c:v>
                </c:pt>
                <c:pt idx="14">
                  <c:v>1455</c:v>
                </c:pt>
                <c:pt idx="15">
                  <c:v>2532</c:v>
                </c:pt>
                <c:pt idx="16">
                  <c:v>3992</c:v>
                </c:pt>
                <c:pt idx="17">
                  <c:v>4104</c:v>
                </c:pt>
                <c:pt idx="18">
                  <c:v>2799</c:v>
                </c:pt>
                <c:pt idx="19">
                  <c:v>871</c:v>
                </c:pt>
                <c:pt idx="20">
                  <c:v>0</c:v>
                </c:pt>
                <c:pt idx="21">
                  <c:v>0</c:v>
                </c:pt>
                <c:pt idx="22">
                  <c:v>150</c:v>
                </c:pt>
                <c:pt idx="23">
                  <c:v>0</c:v>
                </c:pt>
                <c:pt idx="24">
                  <c:v>450</c:v>
                </c:pt>
                <c:pt idx="25">
                  <c:v>733</c:v>
                </c:pt>
                <c:pt idx="26">
                  <c:v>1078</c:v>
                </c:pt>
                <c:pt idx="27">
                  <c:v>1138</c:v>
                </c:pt>
                <c:pt idx="28">
                  <c:v>463</c:v>
                </c:pt>
                <c:pt idx="29">
                  <c:v>264</c:v>
                </c:pt>
                <c:pt idx="30">
                  <c:v>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E-E547-BB1E-39808443E6FE}"/>
            </c:ext>
          </c:extLst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Building Load (kW)</c:v>
                </c:pt>
              </c:strCache>
            </c:strRef>
          </c:tx>
          <c:spPr>
            <a:solidFill>
              <a:srgbClr val="E7E6E6"/>
            </a:solidFill>
            <a:ln>
              <a:noFill/>
            </a:ln>
            <a:effectLst/>
          </c:spPr>
          <c:invertIfNegative val="1"/>
          <c:cat>
            <c:numRef>
              <c:f>Sheet1!$B$1:$AF$1</c:f>
              <c:numCache>
                <c:formatCode>h:mm\ AM/PM</c:formatCode>
                <c:ptCount val="31"/>
                <c:pt idx="0">
                  <c:v>0.70833333333333337</c:v>
                </c:pt>
                <c:pt idx="1">
                  <c:v>0.72916666666666663</c:v>
                </c:pt>
                <c:pt idx="2">
                  <c:v>0.75</c:v>
                </c:pt>
                <c:pt idx="3">
                  <c:v>0.77083333333333304</c:v>
                </c:pt>
                <c:pt idx="4">
                  <c:v>0.79166666666666596</c:v>
                </c:pt>
                <c:pt idx="5">
                  <c:v>0.812499999999999</c:v>
                </c:pt>
                <c:pt idx="6">
                  <c:v>0.83333333333333304</c:v>
                </c:pt>
                <c:pt idx="7">
                  <c:v>0.85416666666666596</c:v>
                </c:pt>
                <c:pt idx="8">
                  <c:v>0.874999999999999</c:v>
                </c:pt>
                <c:pt idx="9">
                  <c:v>0.89583333333333204</c:v>
                </c:pt>
                <c:pt idx="10">
                  <c:v>0.91666666666666596</c:v>
                </c:pt>
                <c:pt idx="11">
                  <c:v>0.937499999999999</c:v>
                </c:pt>
                <c:pt idx="12">
                  <c:v>0.95833333333333204</c:v>
                </c:pt>
                <c:pt idx="13">
                  <c:v>0.97916666666666496</c:v>
                </c:pt>
                <c:pt idx="14">
                  <c:v>0.999999999999999</c:v>
                </c:pt>
                <c:pt idx="15">
                  <c:v>1.0208333333333299</c:v>
                </c:pt>
                <c:pt idx="16">
                  <c:v>1.0416666666666701</c:v>
                </c:pt>
                <c:pt idx="17">
                  <c:v>1.0625</c:v>
                </c:pt>
                <c:pt idx="18">
                  <c:v>1.0833333333333299</c:v>
                </c:pt>
                <c:pt idx="19">
                  <c:v>1.1041666666666701</c:v>
                </c:pt>
                <c:pt idx="20">
                  <c:v>1.125</c:v>
                </c:pt>
                <c:pt idx="21">
                  <c:v>1.1458333333333299</c:v>
                </c:pt>
                <c:pt idx="22">
                  <c:v>1.1666666666666701</c:v>
                </c:pt>
                <c:pt idx="23">
                  <c:v>1.1875</c:v>
                </c:pt>
                <c:pt idx="24">
                  <c:v>1.2083333333333299</c:v>
                </c:pt>
                <c:pt idx="25">
                  <c:v>1.2291666666666601</c:v>
                </c:pt>
                <c:pt idx="26">
                  <c:v>1.25</c:v>
                </c:pt>
                <c:pt idx="27">
                  <c:v>1.2708333333333299</c:v>
                </c:pt>
                <c:pt idx="28">
                  <c:v>1.2916666666666601</c:v>
                </c:pt>
                <c:pt idx="29">
                  <c:v>1.3125</c:v>
                </c:pt>
                <c:pt idx="30">
                  <c:v>1.3333333333333299</c:v>
                </c:pt>
              </c:numCache>
            </c:numRef>
          </c:cat>
          <c:val>
            <c:numRef>
              <c:f>Sheet1!$B$2:$AF$2</c:f>
              <c:numCache>
                <c:formatCode>General</c:formatCode>
                <c:ptCount val="31"/>
                <c:pt idx="0">
                  <c:v>1430</c:v>
                </c:pt>
                <c:pt idx="1">
                  <c:v>1478</c:v>
                </c:pt>
                <c:pt idx="2">
                  <c:v>1450</c:v>
                </c:pt>
                <c:pt idx="3">
                  <c:v>1401</c:v>
                </c:pt>
                <c:pt idx="4">
                  <c:v>1650</c:v>
                </c:pt>
                <c:pt idx="5">
                  <c:v>1781</c:v>
                </c:pt>
                <c:pt idx="6">
                  <c:v>2215</c:v>
                </c:pt>
                <c:pt idx="7">
                  <c:v>1740</c:v>
                </c:pt>
                <c:pt idx="8">
                  <c:v>1700</c:v>
                </c:pt>
                <c:pt idx="9">
                  <c:v>1200</c:v>
                </c:pt>
                <c:pt idx="10">
                  <c:v>1319</c:v>
                </c:pt>
                <c:pt idx="11">
                  <c:v>1255</c:v>
                </c:pt>
                <c:pt idx="12">
                  <c:v>840</c:v>
                </c:pt>
                <c:pt idx="13">
                  <c:v>490</c:v>
                </c:pt>
                <c:pt idx="14">
                  <c:v>620</c:v>
                </c:pt>
                <c:pt idx="15">
                  <c:v>1800</c:v>
                </c:pt>
                <c:pt idx="16">
                  <c:v>1500</c:v>
                </c:pt>
                <c:pt idx="17">
                  <c:v>1421</c:v>
                </c:pt>
                <c:pt idx="18">
                  <c:v>1602</c:v>
                </c:pt>
                <c:pt idx="19">
                  <c:v>1130</c:v>
                </c:pt>
                <c:pt idx="20">
                  <c:v>1225</c:v>
                </c:pt>
                <c:pt idx="21">
                  <c:v>1400</c:v>
                </c:pt>
                <c:pt idx="22">
                  <c:v>1135</c:v>
                </c:pt>
                <c:pt idx="23">
                  <c:v>1150</c:v>
                </c:pt>
                <c:pt idx="24">
                  <c:v>1140</c:v>
                </c:pt>
                <c:pt idx="25">
                  <c:v>1143</c:v>
                </c:pt>
                <c:pt idx="26">
                  <c:v>1300</c:v>
                </c:pt>
                <c:pt idx="27">
                  <c:v>1330</c:v>
                </c:pt>
                <c:pt idx="28">
                  <c:v>2700</c:v>
                </c:pt>
                <c:pt idx="29">
                  <c:v>2850</c:v>
                </c:pt>
                <c:pt idx="30">
                  <c:v>3100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39AE-E547-BB1E-39808443E6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6364223"/>
        <c:axId val="296625199"/>
      </c:barChart>
      <c:catAx>
        <c:axId val="296364223"/>
        <c:scaling>
          <c:orientation val="minMax"/>
        </c:scaling>
        <c:delete val="0"/>
        <c:axPos val="b"/>
        <c:numFmt formatCode="h:mm\ AM/P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6625199"/>
        <c:crosses val="autoZero"/>
        <c:auto val="1"/>
        <c:lblAlgn val="ctr"/>
        <c:lblOffset val="100"/>
        <c:noMultiLvlLbl val="0"/>
      </c:catAx>
      <c:valAx>
        <c:axId val="296625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6364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124054406789098E-2"/>
          <c:y val="3.1754356609987731E-2"/>
          <c:w val="0.93073847505118423"/>
          <c:h val="0.802915299650043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Building Load (kW)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Sheet1!$B$1:$AF$1</c:f>
              <c:numCache>
                <c:formatCode>h:mm\ AM/PM</c:formatCode>
                <c:ptCount val="31"/>
                <c:pt idx="0">
                  <c:v>0.70833333333333337</c:v>
                </c:pt>
                <c:pt idx="1">
                  <c:v>0.72916666666666663</c:v>
                </c:pt>
                <c:pt idx="2">
                  <c:v>0.75</c:v>
                </c:pt>
                <c:pt idx="3">
                  <c:v>0.77083333333333304</c:v>
                </c:pt>
                <c:pt idx="4">
                  <c:v>0.79166666666666596</c:v>
                </c:pt>
                <c:pt idx="5">
                  <c:v>0.812499999999999</c:v>
                </c:pt>
                <c:pt idx="6">
                  <c:v>0.83333333333333304</c:v>
                </c:pt>
                <c:pt idx="7">
                  <c:v>0.85416666666666596</c:v>
                </c:pt>
                <c:pt idx="8">
                  <c:v>0.874999999999999</c:v>
                </c:pt>
                <c:pt idx="9">
                  <c:v>0.89583333333333204</c:v>
                </c:pt>
                <c:pt idx="10">
                  <c:v>0.91666666666666596</c:v>
                </c:pt>
                <c:pt idx="11">
                  <c:v>0.937499999999999</c:v>
                </c:pt>
                <c:pt idx="12">
                  <c:v>0.95833333333333204</c:v>
                </c:pt>
                <c:pt idx="13">
                  <c:v>0.97916666666666496</c:v>
                </c:pt>
                <c:pt idx="14">
                  <c:v>0.999999999999999</c:v>
                </c:pt>
                <c:pt idx="15">
                  <c:v>1.0208333333333299</c:v>
                </c:pt>
                <c:pt idx="16">
                  <c:v>1.0416666666666701</c:v>
                </c:pt>
                <c:pt idx="17">
                  <c:v>1.0625</c:v>
                </c:pt>
                <c:pt idx="18">
                  <c:v>1.0833333333333299</c:v>
                </c:pt>
                <c:pt idx="19">
                  <c:v>1.1041666666666701</c:v>
                </c:pt>
                <c:pt idx="20">
                  <c:v>1.125</c:v>
                </c:pt>
                <c:pt idx="21">
                  <c:v>1.1458333333333299</c:v>
                </c:pt>
                <c:pt idx="22">
                  <c:v>1.1666666666666701</c:v>
                </c:pt>
                <c:pt idx="23">
                  <c:v>1.1875</c:v>
                </c:pt>
                <c:pt idx="24">
                  <c:v>1.2083333333333299</c:v>
                </c:pt>
                <c:pt idx="25">
                  <c:v>1.2291666666666601</c:v>
                </c:pt>
                <c:pt idx="26">
                  <c:v>1.25</c:v>
                </c:pt>
                <c:pt idx="27">
                  <c:v>1.2708333333333299</c:v>
                </c:pt>
                <c:pt idx="28">
                  <c:v>1.2916666666666601</c:v>
                </c:pt>
                <c:pt idx="29">
                  <c:v>1.3125</c:v>
                </c:pt>
                <c:pt idx="30">
                  <c:v>1.3333333333333299</c:v>
                </c:pt>
              </c:numCache>
            </c:numRef>
          </c:cat>
          <c:val>
            <c:numRef>
              <c:f>Sheet1!$B$2:$AF$2</c:f>
              <c:numCache>
                <c:formatCode>General</c:formatCode>
                <c:ptCount val="31"/>
                <c:pt idx="0">
                  <c:v>1430</c:v>
                </c:pt>
                <c:pt idx="1">
                  <c:v>1478</c:v>
                </c:pt>
                <c:pt idx="2">
                  <c:v>1450</c:v>
                </c:pt>
                <c:pt idx="3">
                  <c:v>1401</c:v>
                </c:pt>
                <c:pt idx="4">
                  <c:v>1650</c:v>
                </c:pt>
                <c:pt idx="5">
                  <c:v>1781</c:v>
                </c:pt>
                <c:pt idx="6">
                  <c:v>2215</c:v>
                </c:pt>
                <c:pt idx="7">
                  <c:v>1740</c:v>
                </c:pt>
                <c:pt idx="8">
                  <c:v>1700</c:v>
                </c:pt>
                <c:pt idx="9">
                  <c:v>1200</c:v>
                </c:pt>
                <c:pt idx="10">
                  <c:v>1319</c:v>
                </c:pt>
                <c:pt idx="11">
                  <c:v>1255</c:v>
                </c:pt>
                <c:pt idx="12">
                  <c:v>840</c:v>
                </c:pt>
                <c:pt idx="13">
                  <c:v>490</c:v>
                </c:pt>
                <c:pt idx="14">
                  <c:v>620</c:v>
                </c:pt>
                <c:pt idx="15">
                  <c:v>1800</c:v>
                </c:pt>
                <c:pt idx="16">
                  <c:v>1500</c:v>
                </c:pt>
                <c:pt idx="17">
                  <c:v>1421</c:v>
                </c:pt>
                <c:pt idx="18">
                  <c:v>1602</c:v>
                </c:pt>
                <c:pt idx="19">
                  <c:v>1130</c:v>
                </c:pt>
                <c:pt idx="20">
                  <c:v>1225</c:v>
                </c:pt>
                <c:pt idx="21">
                  <c:v>1400</c:v>
                </c:pt>
                <c:pt idx="22">
                  <c:v>1135</c:v>
                </c:pt>
                <c:pt idx="23">
                  <c:v>1150</c:v>
                </c:pt>
                <c:pt idx="24">
                  <c:v>1140</c:v>
                </c:pt>
                <c:pt idx="25">
                  <c:v>1143</c:v>
                </c:pt>
                <c:pt idx="26">
                  <c:v>1300</c:v>
                </c:pt>
                <c:pt idx="27">
                  <c:v>1330</c:v>
                </c:pt>
                <c:pt idx="28">
                  <c:v>2700</c:v>
                </c:pt>
                <c:pt idx="29">
                  <c:v>2850</c:v>
                </c:pt>
                <c:pt idx="30">
                  <c:v>3100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C6-1341-BAF6-1887C82AC244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Opt. Charging (kW)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Sheet1!$B$1:$AF$1</c:f>
              <c:numCache>
                <c:formatCode>h:mm\ AM/PM</c:formatCode>
                <c:ptCount val="31"/>
                <c:pt idx="0">
                  <c:v>0.70833333333333337</c:v>
                </c:pt>
                <c:pt idx="1">
                  <c:v>0.72916666666666663</c:v>
                </c:pt>
                <c:pt idx="2">
                  <c:v>0.75</c:v>
                </c:pt>
                <c:pt idx="3">
                  <c:v>0.77083333333333304</c:v>
                </c:pt>
                <c:pt idx="4">
                  <c:v>0.79166666666666596</c:v>
                </c:pt>
                <c:pt idx="5">
                  <c:v>0.812499999999999</c:v>
                </c:pt>
                <c:pt idx="6">
                  <c:v>0.83333333333333304</c:v>
                </c:pt>
                <c:pt idx="7">
                  <c:v>0.85416666666666596</c:v>
                </c:pt>
                <c:pt idx="8">
                  <c:v>0.874999999999999</c:v>
                </c:pt>
                <c:pt idx="9">
                  <c:v>0.89583333333333204</c:v>
                </c:pt>
                <c:pt idx="10">
                  <c:v>0.91666666666666596</c:v>
                </c:pt>
                <c:pt idx="11">
                  <c:v>0.937499999999999</c:v>
                </c:pt>
                <c:pt idx="12">
                  <c:v>0.95833333333333204</c:v>
                </c:pt>
                <c:pt idx="13">
                  <c:v>0.97916666666666496</c:v>
                </c:pt>
                <c:pt idx="14">
                  <c:v>0.999999999999999</c:v>
                </c:pt>
                <c:pt idx="15">
                  <c:v>1.0208333333333299</c:v>
                </c:pt>
                <c:pt idx="16">
                  <c:v>1.0416666666666701</c:v>
                </c:pt>
                <c:pt idx="17">
                  <c:v>1.0625</c:v>
                </c:pt>
                <c:pt idx="18">
                  <c:v>1.0833333333333299</c:v>
                </c:pt>
                <c:pt idx="19">
                  <c:v>1.1041666666666701</c:v>
                </c:pt>
                <c:pt idx="20">
                  <c:v>1.125</c:v>
                </c:pt>
                <c:pt idx="21">
                  <c:v>1.1458333333333299</c:v>
                </c:pt>
                <c:pt idx="22">
                  <c:v>1.1666666666666701</c:v>
                </c:pt>
                <c:pt idx="23">
                  <c:v>1.1875</c:v>
                </c:pt>
                <c:pt idx="24">
                  <c:v>1.2083333333333299</c:v>
                </c:pt>
                <c:pt idx="25">
                  <c:v>1.2291666666666601</c:v>
                </c:pt>
                <c:pt idx="26">
                  <c:v>1.25</c:v>
                </c:pt>
                <c:pt idx="27">
                  <c:v>1.2708333333333299</c:v>
                </c:pt>
                <c:pt idx="28">
                  <c:v>1.2916666666666601</c:v>
                </c:pt>
                <c:pt idx="29">
                  <c:v>1.3125</c:v>
                </c:pt>
                <c:pt idx="30">
                  <c:v>1.3333333333333299</c:v>
                </c:pt>
              </c:numCache>
            </c:numRef>
          </c:cat>
          <c:val>
            <c:numRef>
              <c:f>Sheet1!$B$4:$AF$4</c:f>
              <c:numCache>
                <c:formatCode>0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300</c:v>
                </c:pt>
                <c:pt idx="3">
                  <c:v>600</c:v>
                </c:pt>
                <c:pt idx="4">
                  <c:v>1300</c:v>
                </c:pt>
                <c:pt idx="5">
                  <c:v>1320.2580645161293</c:v>
                </c:pt>
                <c:pt idx="6">
                  <c:v>886.25806451612925</c:v>
                </c:pt>
                <c:pt idx="7">
                  <c:v>1361.2580645161293</c:v>
                </c:pt>
                <c:pt idx="8">
                  <c:v>1401.2580645161293</c:v>
                </c:pt>
                <c:pt idx="9">
                  <c:v>1901.2580645161293</c:v>
                </c:pt>
                <c:pt idx="10">
                  <c:v>1782.2580645161293</c:v>
                </c:pt>
                <c:pt idx="11">
                  <c:v>1846.2580645161293</c:v>
                </c:pt>
                <c:pt idx="12">
                  <c:v>2261.2580645161293</c:v>
                </c:pt>
                <c:pt idx="13">
                  <c:v>2611.2580645161293</c:v>
                </c:pt>
                <c:pt idx="14">
                  <c:v>2481.2580645161293</c:v>
                </c:pt>
                <c:pt idx="15">
                  <c:v>1301.2580645161293</c:v>
                </c:pt>
                <c:pt idx="16">
                  <c:v>1601.2580645161293</c:v>
                </c:pt>
                <c:pt idx="17">
                  <c:v>1680.2580645161293</c:v>
                </c:pt>
                <c:pt idx="18">
                  <c:v>1499.2580645161293</c:v>
                </c:pt>
                <c:pt idx="19">
                  <c:v>1971.2580645161293</c:v>
                </c:pt>
                <c:pt idx="20">
                  <c:v>1876.2580645161293</c:v>
                </c:pt>
                <c:pt idx="21">
                  <c:v>1701.2580645161293</c:v>
                </c:pt>
                <c:pt idx="22">
                  <c:v>1966.2580645161293</c:v>
                </c:pt>
                <c:pt idx="23">
                  <c:v>1951.2580645161293</c:v>
                </c:pt>
                <c:pt idx="24">
                  <c:v>1961.2580645161293</c:v>
                </c:pt>
                <c:pt idx="25">
                  <c:v>1958.2580645161293</c:v>
                </c:pt>
                <c:pt idx="26">
                  <c:v>1801.2580645161293</c:v>
                </c:pt>
                <c:pt idx="27">
                  <c:v>1771.2580645161293</c:v>
                </c:pt>
                <c:pt idx="28">
                  <c:v>401.25806451612925</c:v>
                </c:pt>
                <c:pt idx="29">
                  <c:v>251.25806451612925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C6-1341-BAF6-1887C82AC2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6364223"/>
        <c:axId val="296625199"/>
      </c:barChart>
      <c:catAx>
        <c:axId val="296364223"/>
        <c:scaling>
          <c:orientation val="minMax"/>
        </c:scaling>
        <c:delete val="0"/>
        <c:axPos val="b"/>
        <c:numFmt formatCode="h:mm\ AM/P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6625199"/>
        <c:crosses val="autoZero"/>
        <c:auto val="1"/>
        <c:lblAlgn val="ctr"/>
        <c:lblOffset val="100"/>
        <c:noMultiLvlLbl val="0"/>
      </c:catAx>
      <c:valAx>
        <c:axId val="296625199"/>
        <c:scaling>
          <c:orientation val="minMax"/>
          <c:max val="8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6364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1469731214153789"/>
          <c:y val="0.4375"/>
          <c:w val="0.32574037620297464"/>
          <c:h val="6.27878937007873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956BAF1-B294-43ED-8457-2B092EADD2DA}" type="datetimeFigureOut">
              <a:rPr lang="en-US"/>
              <a:pPr>
                <a:defRPr/>
              </a:pPr>
              <a:t>10/6/19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24888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24888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687D0CF-43FB-407E-888A-884DE2FA6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42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0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40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F877EA8-8581-48C2-A596-756D8A319887}" type="datetime1">
              <a:rPr lang="en-US"/>
              <a:pPr>
                <a:defRPr/>
              </a:pPr>
              <a:t>10/6/19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81038"/>
            <a:ext cx="6051550" cy="34051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13238"/>
            <a:ext cx="5486400" cy="4086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24888"/>
            <a:ext cx="2971800" cy="4540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24888"/>
            <a:ext cx="2971800" cy="4540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6F50C3-A53C-451E-97BB-BD0E3C268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54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FLEET Screensaver slide. Leave this up </a:t>
            </a:r>
            <a:r>
              <a:rPr lang="en-US" dirty="0" err="1"/>
              <a:t>til</a:t>
            </a:r>
            <a:r>
              <a:rPr lang="en-US" dirty="0"/>
              <a:t> ready to begin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6F50C3-A53C-451E-97BB-BD0E3C26853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64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*recycled from corporate deck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F50C3-A53C-451E-97BB-BD0E3C26853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9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an example of some of our products. With ChargePoint, you have the flexibility to spec our product features up or down based on your budget or application. </a:t>
            </a:r>
          </a:p>
          <a:p>
            <a:endParaRPr lang="en-US" dirty="0"/>
          </a:p>
          <a:p>
            <a:r>
              <a:rPr lang="en-US" dirty="0"/>
              <a:t>Want a simple wall-mounted charger for behind the fence use?</a:t>
            </a:r>
          </a:p>
          <a:p>
            <a:endParaRPr lang="en-US" dirty="0"/>
          </a:p>
          <a:p>
            <a:r>
              <a:rPr lang="en-US" dirty="0"/>
              <a:t>Want a complete solution for mixed-use (private/public charging) that provides a color user-interface screen and the best cord management? </a:t>
            </a:r>
          </a:p>
          <a:p>
            <a:endParaRPr lang="en-US" dirty="0"/>
          </a:p>
          <a:p>
            <a:r>
              <a:rPr lang="en-US" dirty="0"/>
              <a:t>Are you purchasing an electric bus, forklift, refuse, or yard truck? </a:t>
            </a:r>
          </a:p>
          <a:p>
            <a:endParaRPr lang="en-US" dirty="0"/>
          </a:p>
          <a:p>
            <a:r>
              <a:rPr lang="en-US" dirty="0"/>
              <a:t>We can help you with a variety of AC and DC chargers in multiple options and capacities.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6F50C3-A53C-451E-97BB-BD0E3C26853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18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F50C3-A53C-451E-97BB-BD0E3C26853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44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MS PGothic" charset="-128"/>
              <a:cs typeface="ＭＳ Ｐゴシック" charset="-128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39DF2546-9F49-A249-8C90-41032BF5D803}" type="slidenum">
              <a:rPr lang="en-US" altLang="en-US">
                <a:latin typeface="Calibri" charset="0"/>
              </a:rPr>
              <a:pPr/>
              <a:t>6</a:t>
            </a:fld>
            <a:endParaRPr lang="en-US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704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MS PGothic" charset="-128"/>
              <a:cs typeface="ＭＳ Ｐゴシック" charset="-128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39DF2546-9F49-A249-8C90-41032BF5D803}" type="slidenum">
              <a:rPr lang="en-US" altLang="en-US">
                <a:latin typeface="Calibri" charset="0"/>
              </a:rPr>
              <a:pPr/>
              <a:t>8</a:t>
            </a:fld>
            <a:endParaRPr lang="en-US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394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MS PGothic" charset="-128"/>
              <a:cs typeface="ＭＳ Ｐゴシック" charset="-128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39DF2546-9F49-A249-8C90-41032BF5D803}" type="slidenum">
              <a:rPr lang="en-US" altLang="en-US">
                <a:latin typeface="Calibri" charset="0"/>
              </a:rPr>
              <a:pPr/>
              <a:t>11</a:t>
            </a:fld>
            <a:endParaRPr lang="en-US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45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6F50C3-A53C-451E-97BB-BD0E3C26853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02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6F50C3-A53C-451E-97BB-BD0E3C26853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801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F50C3-A53C-451E-97BB-BD0E3C26853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65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*recycled from corporate deck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6F50C3-A53C-451E-97BB-BD0E3C26853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26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94103B-8704-FC4C-8B90-DA020F3C69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809750"/>
            <a:ext cx="7315200" cy="857205"/>
          </a:xfrm>
          <a:effectLst/>
        </p:spPr>
        <p:txBody>
          <a:bodyPr anchor="b" anchorCtr="0">
            <a:normAutofit/>
          </a:bodyPr>
          <a:lstStyle>
            <a:lvl1pPr algn="l">
              <a:defRPr sz="3200" b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809785"/>
            <a:ext cx="6629400" cy="335413"/>
          </a:xfrm>
        </p:spPr>
        <p:txBody>
          <a:bodyPr wrap="square" lIns="0">
            <a:sp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828800" y="3228201"/>
            <a:ext cx="6629400" cy="268279"/>
          </a:xfrm>
        </p:spPr>
        <p:txBody>
          <a:bodyPr wrap="square" lIns="0">
            <a:spAutoFit/>
          </a:bodyPr>
          <a:lstStyle>
            <a:lvl1pPr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81000" y="4799144"/>
            <a:ext cx="1283365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</a:rPr>
              <a:t>©</a:t>
            </a:r>
            <a:r>
              <a:rPr lang="en-US" sz="800" baseline="0" dirty="0">
                <a:solidFill>
                  <a:schemeClr val="accent2"/>
                </a:solidFill>
              </a:rPr>
              <a:t> </a:t>
            </a:r>
            <a:r>
              <a:rPr lang="en-US" sz="800" dirty="0">
                <a:solidFill>
                  <a:schemeClr val="accent2"/>
                </a:solidFill>
              </a:rPr>
              <a:t>2019 ChargePoint,</a:t>
            </a:r>
            <a:r>
              <a:rPr lang="en-US" sz="800" baseline="0" dirty="0">
                <a:solidFill>
                  <a:schemeClr val="accent2"/>
                </a:solidFill>
              </a:rPr>
              <a:t> Inc. </a:t>
            </a:r>
            <a:endParaRPr lang="en-US" sz="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72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DA021-D4B9-46C0-8AA3-657A50959B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creensaver US commer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7BA2F9-EAEB-B746-95EC-B4E251363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0" y="-7200"/>
            <a:ext cx="9168384" cy="51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8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creensaver Res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D96DC6-4431-9249-A975-ECE07B9847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39" y="-6439"/>
            <a:ext cx="9168384" cy="51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5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creensaver Eur commer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1260C6-40A5-CE40-B940-2DD512830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0" y="-7200"/>
            <a:ext cx="9168384" cy="51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creensaver Fl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56B4A5-DD4D-5645-A93A-6EADA3E222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39" y="-6439"/>
            <a:ext cx="9168384" cy="51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3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885950"/>
            <a:ext cx="7315200" cy="43088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closing text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BCCA5C-75CA-43B8-B936-D2315E2FC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457449"/>
            <a:ext cx="7315200" cy="1543050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/>
              <a:t>Contact information or other closing notes</a:t>
            </a:r>
          </a:p>
        </p:txBody>
      </p:sp>
    </p:spTree>
    <p:extLst>
      <p:ext uri="{BB962C8B-B14F-4D97-AF65-F5344CB8AC3E}">
        <p14:creationId xmlns:p14="http://schemas.microsoft.com/office/powerpoint/2010/main" val="217895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4A345-F67F-4E73-9300-A56209E3B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25026" y="457201"/>
            <a:ext cx="861774" cy="3829049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57250"/>
            <a:ext cx="6781800" cy="3429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81B0F-ADCA-4486-AB4D-E821AEE3F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171450"/>
            <a:ext cx="8305800" cy="40011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CA" dirty="0"/>
            </a:lvl1pPr>
          </a:lstStyle>
          <a:p>
            <a:pPr lvl="0"/>
            <a:r>
              <a:rPr lang="en-CA" dirty="0"/>
              <a:t>Words go here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65860"/>
            <a:ext cx="8382000" cy="35433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CA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6297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553135"/>
            <a:ext cx="8229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FF7A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A94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A94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A94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A94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A94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A94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A94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A94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57200" y="1123950"/>
            <a:ext cx="4038600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+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erriweather San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erriweather San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4648200" y="1123950"/>
            <a:ext cx="4038600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+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erriweather San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erriweather Sans"/>
              <a:buChar char="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7696200" y="4781550"/>
            <a:ext cx="1066800" cy="226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709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/Customer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DFBC48-6EF5-2D42-9FB1-8383E8014F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04950"/>
            <a:ext cx="7315200" cy="857205"/>
          </a:xfrm>
          <a:effectLst/>
        </p:spPr>
        <p:txBody>
          <a:bodyPr anchor="b" anchorCtr="0">
            <a:normAutofit/>
          </a:bodyPr>
          <a:lstStyle>
            <a:lvl1pPr algn="l">
              <a:defRPr sz="3200" b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504985"/>
            <a:ext cx="6629400" cy="335413"/>
          </a:xfrm>
        </p:spPr>
        <p:txBody>
          <a:bodyPr wrap="square" lIns="0">
            <a:sp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828800" y="2952006"/>
            <a:ext cx="6629400" cy="268279"/>
          </a:xfrm>
        </p:spPr>
        <p:txBody>
          <a:bodyPr wrap="square" lIns="0">
            <a:spAutoFit/>
          </a:bodyPr>
          <a:lstStyle>
            <a:lvl1pPr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3393133"/>
            <a:ext cx="1524000" cy="268279"/>
          </a:xfrm>
        </p:spPr>
        <p:txBody>
          <a:bodyPr wrap="square" lIns="0">
            <a:spAutoFit/>
          </a:bodyPr>
          <a:lstStyle>
            <a:lvl1pPr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Prepared for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3429000" y="3393133"/>
            <a:ext cx="2743200" cy="1028700"/>
          </a:xfrm>
        </p:spPr>
        <p:txBody>
          <a:bodyPr/>
          <a:lstStyle>
            <a:lvl1pPr>
              <a:buClr>
                <a:schemeClr val="accent2"/>
              </a:buCl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81000" y="4799144"/>
            <a:ext cx="1283365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</a:rPr>
              <a:t>©</a:t>
            </a:r>
            <a:r>
              <a:rPr lang="en-US" sz="800" baseline="0" dirty="0">
                <a:solidFill>
                  <a:schemeClr val="accent2"/>
                </a:solidFill>
              </a:rPr>
              <a:t> </a:t>
            </a:r>
            <a:r>
              <a:rPr lang="en-US" sz="800" dirty="0">
                <a:solidFill>
                  <a:schemeClr val="accent2"/>
                </a:solidFill>
              </a:rPr>
              <a:t>2019 ChargePoint,</a:t>
            </a:r>
            <a:r>
              <a:rPr lang="en-US" sz="800" baseline="0" dirty="0">
                <a:solidFill>
                  <a:schemeClr val="accent2"/>
                </a:solidFill>
              </a:rPr>
              <a:t> Inc. </a:t>
            </a:r>
            <a:endParaRPr lang="en-US" sz="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72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914401"/>
            <a:ext cx="7162800" cy="369332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Enter Agenda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BCCA5C-75CA-43B8-B936-D2315E2FCC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90600" y="1543050"/>
            <a:ext cx="7162800" cy="2571750"/>
          </a:xfrm>
        </p:spPr>
        <p:txBody>
          <a:bodyPr/>
          <a:lstStyle>
            <a:lvl1pPr marL="457200" indent="-457200">
              <a:buFont typeface="+mj-lt"/>
              <a:buAutoNum type="arabicPeriod"/>
              <a:tabLst>
                <a:tab pos="7085013" algn="r"/>
              </a:tabLst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Enter Topic 1 &lt;press tab&gt; 	Presenter Name</a:t>
            </a:r>
          </a:p>
          <a:p>
            <a:pPr lvl="0"/>
            <a:r>
              <a:rPr lang="en-US" dirty="0"/>
              <a:t>Topic 2	Presenter Name</a:t>
            </a:r>
          </a:p>
          <a:p>
            <a:pPr lvl="0"/>
            <a:r>
              <a:rPr lang="en-US" dirty="0"/>
              <a:t>Topic 3	Presenter Name</a:t>
            </a:r>
          </a:p>
          <a:p>
            <a:pPr lvl="0"/>
            <a:r>
              <a:rPr lang="en-US" dirty="0"/>
              <a:t>Topic 4	Presenter Name</a:t>
            </a:r>
          </a:p>
          <a:p>
            <a:pPr lvl="0"/>
            <a:r>
              <a:rPr lang="en-US" dirty="0"/>
              <a:t>Topic 5	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8348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400"/>
              </a:spcBef>
              <a:defRPr/>
            </a:lvl1pPr>
            <a:lvl2pPr marL="631825" indent="-285750">
              <a:lnSpc>
                <a:spcPct val="100000"/>
              </a:lnSpc>
              <a:spcBef>
                <a:spcPts val="400"/>
              </a:spcBef>
              <a:buFont typeface="System Font Regular"/>
              <a:buChar char="−"/>
              <a:defRPr/>
            </a:lvl2pPr>
            <a:lvl3pPr marL="857250" indent="-233363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/>
            </a:lvl3pPr>
            <a:lvl4pPr>
              <a:lnSpc>
                <a:spcPct val="100000"/>
              </a:lnSpc>
              <a:spcBef>
                <a:spcPts val="400"/>
              </a:spcBef>
              <a:defRPr/>
            </a:lvl4pPr>
            <a:lvl5pPr>
              <a:lnSpc>
                <a:spcPct val="100000"/>
              </a:lnSpc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65967-37EE-4D55-82F8-A6494FD55C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25FDE0-E71E-5942-B08B-23D6003D31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2323593"/>
            <a:ext cx="7580313" cy="450056"/>
          </a:xfrm>
          <a:effectLst/>
        </p:spPr>
        <p:txBody>
          <a:bodyPr anchor="t">
            <a:normAutofit/>
          </a:bodyPr>
          <a:lstStyle>
            <a:lvl1pPr algn="l">
              <a:defRPr sz="2800" b="0" cap="none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2985118"/>
            <a:ext cx="6894512" cy="66794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81000" y="4799144"/>
            <a:ext cx="1283365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</a:rPr>
              <a:t>©</a:t>
            </a:r>
            <a:r>
              <a:rPr lang="en-US" sz="800" baseline="0" dirty="0">
                <a:solidFill>
                  <a:schemeClr val="accent2"/>
                </a:solidFill>
              </a:rPr>
              <a:t> </a:t>
            </a:r>
            <a:r>
              <a:rPr lang="en-US" sz="800" dirty="0">
                <a:solidFill>
                  <a:schemeClr val="accent2"/>
                </a:solidFill>
              </a:rPr>
              <a:t>2019 ChargePoint,</a:t>
            </a:r>
            <a:r>
              <a:rPr lang="en-US" sz="800" baseline="0" dirty="0">
                <a:solidFill>
                  <a:schemeClr val="accent2"/>
                </a:solidFill>
              </a:rPr>
              <a:t> Inc. </a:t>
            </a:r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95732" y="4781550"/>
            <a:ext cx="1066800" cy="22631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3BCCA5C-75CA-43B8-B936-D2315E2FCC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7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1" y="1047750"/>
            <a:ext cx="4114799" cy="3486150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047750"/>
            <a:ext cx="4155935" cy="3486150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ED28C-7841-4326-941B-DBAC7B908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047750"/>
            <a:ext cx="4116387" cy="3429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1" y="1447801"/>
            <a:ext cx="4116387" cy="3028950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47750"/>
            <a:ext cx="4159109" cy="3429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47801"/>
            <a:ext cx="4159109" cy="3028950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031B3-B895-47CE-984A-90F8950B7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5CB3-A229-4D37-98DE-0BA6D5C5D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5CB3-A229-4D37-98DE-0BA6D5C5D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81001" y="1028700"/>
            <a:ext cx="8423134" cy="3371850"/>
          </a:xfrm>
        </p:spPr>
        <p:txBody>
          <a:bodyPr/>
          <a:lstStyle>
            <a:lvl1pPr>
              <a:buClr>
                <a:schemeClr val="accent2"/>
              </a:buClr>
              <a:defR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1" y="4476750"/>
            <a:ext cx="8423134" cy="228600"/>
          </a:xfrm>
        </p:spPr>
        <p:txBody>
          <a:bodyPr>
            <a:normAutofit/>
          </a:bodyPr>
          <a:lstStyle>
            <a:lvl1pPr marL="0" indent="0" algn="ctr">
              <a:buNone/>
              <a:defRPr sz="1400" i="1" baseline="0"/>
            </a:lvl1pPr>
          </a:lstStyle>
          <a:p>
            <a:pPr lvl="0"/>
            <a:r>
              <a:rPr lang="en-US" dirty="0"/>
              <a:t>Optional caption here. Arial 14pt Italic.</a:t>
            </a:r>
          </a:p>
        </p:txBody>
      </p:sp>
    </p:spTree>
    <p:extLst>
      <p:ext uri="{BB962C8B-B14F-4D97-AF65-F5344CB8AC3E}">
        <p14:creationId xmlns:p14="http://schemas.microsoft.com/office/powerpoint/2010/main" val="150062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gePoint_logo.png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424" y="147077"/>
            <a:ext cx="1280160" cy="349796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1" y="430022"/>
            <a:ext cx="84231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1" y="1047750"/>
            <a:ext cx="8423134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95732" y="4781550"/>
            <a:ext cx="1066800" cy="22631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3BCCA5C-75CA-43B8-B936-D2315E2FCC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381001" y="4799144"/>
            <a:ext cx="1283365" cy="21544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</a:rPr>
              <a:t>©</a:t>
            </a:r>
            <a:r>
              <a:rPr lang="en-US" sz="800" baseline="0" dirty="0">
                <a:solidFill>
                  <a:schemeClr val="tx2"/>
                </a:solidFill>
              </a:rPr>
              <a:t> </a:t>
            </a:r>
            <a:r>
              <a:rPr lang="en-US" sz="800" dirty="0">
                <a:solidFill>
                  <a:schemeClr val="tx2"/>
                </a:solidFill>
              </a:rPr>
              <a:t>2019 ChargePoint,</a:t>
            </a:r>
            <a:r>
              <a:rPr lang="en-US" sz="800" baseline="0" dirty="0">
                <a:solidFill>
                  <a:schemeClr val="tx2"/>
                </a:solidFill>
              </a:rPr>
              <a:t> Inc. </a:t>
            </a:r>
            <a:endParaRPr lang="en-US" sz="800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5" r:id="rId2"/>
    <p:sldLayoutId id="214748412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26" r:id="rId9"/>
    <p:sldLayoutId id="2147484119" r:id="rId10"/>
    <p:sldLayoutId id="2147484127" r:id="rId11"/>
    <p:sldLayoutId id="2147484129" r:id="rId12"/>
    <p:sldLayoutId id="2147484128" r:id="rId13"/>
    <p:sldLayoutId id="2147484130" r:id="rId14"/>
    <p:sldLayoutId id="2147484124" r:id="rId15"/>
    <p:sldLayoutId id="2147484120" r:id="rId16"/>
    <p:sldLayoutId id="2147484121" r:id="rId17"/>
    <p:sldLayoutId id="2147484131" r:id="rId18"/>
    <p:sldLayoutId id="2147484132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0" kern="1200">
          <a:solidFill>
            <a:schemeClr val="accent1"/>
          </a:solidFill>
          <a:latin typeface="+mj-lt"/>
          <a:ea typeface="ＭＳ Ｐゴシック" charset="-128"/>
          <a:cs typeface="ＭＳ Ｐゴシック" pitchFamily="-111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A94F"/>
          </a:solidFill>
          <a:latin typeface="Arial" charset="0"/>
          <a:ea typeface="ＭＳ Ｐゴシック" charset="-128"/>
          <a:cs typeface="ＭＳ Ｐゴシック" pitchFamily="-11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A94F"/>
          </a:solidFill>
          <a:latin typeface="Arial" charset="0"/>
          <a:ea typeface="ＭＳ Ｐゴシック" charset="-128"/>
          <a:cs typeface="ＭＳ Ｐゴシック" pitchFamily="-11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A94F"/>
          </a:solidFill>
          <a:latin typeface="Arial" charset="0"/>
          <a:ea typeface="ＭＳ Ｐゴシック" charset="-128"/>
          <a:cs typeface="ＭＳ Ｐゴシック" pitchFamily="-11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A94F"/>
          </a:solidFill>
          <a:latin typeface="Arial" charset="0"/>
          <a:ea typeface="ＭＳ Ｐゴシック" charset="-128"/>
          <a:cs typeface="ＭＳ Ｐゴシック" pitchFamily="-11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A94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A94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A94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A94F"/>
          </a:solidFill>
          <a:latin typeface="Arial" charset="0"/>
        </a:defRPr>
      </a:lvl9pPr>
    </p:titleStyle>
    <p:bodyStyle>
      <a:lvl1pPr marL="288925" indent="-288925" algn="l" rtl="0" eaLnBrk="1" fontAlgn="base" hangingPunct="1">
        <a:lnSpc>
          <a:spcPct val="120000"/>
        </a:lnSpc>
        <a:spcBef>
          <a:spcPts val="200"/>
        </a:spcBef>
        <a:spcAft>
          <a:spcPts val="200"/>
        </a:spcAft>
        <a:buClr>
          <a:schemeClr val="accent2"/>
        </a:buClr>
        <a:buSzPct val="100000"/>
        <a:buFont typeface=".AppleSystemUIFont" charset="-120"/>
        <a:buChar char="+"/>
        <a:defRPr sz="1800" b="0" kern="1200">
          <a:solidFill>
            <a:schemeClr val="tx1"/>
          </a:solidFill>
          <a:latin typeface="+mn-lt"/>
          <a:ea typeface="Arial" pitchFamily="-111" charset="0"/>
          <a:cs typeface="Arial" pitchFamily="34" charset="0"/>
        </a:defRPr>
      </a:lvl1pPr>
      <a:lvl2pPr marL="631825" indent="-285750" algn="l" rtl="0" eaLnBrk="1" fontAlgn="base" hangingPunct="1">
        <a:lnSpc>
          <a:spcPct val="120000"/>
        </a:lnSpc>
        <a:spcBef>
          <a:spcPts val="200"/>
        </a:spcBef>
        <a:spcAft>
          <a:spcPts val="200"/>
        </a:spcAft>
        <a:buClr>
          <a:schemeClr val="accent2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Arial" pitchFamily="-111" charset="0"/>
          <a:cs typeface="Arial" charset="0"/>
        </a:defRPr>
      </a:lvl2pPr>
      <a:lvl3pPr marL="857250" indent="-233363" algn="l" rtl="0" eaLnBrk="1" fontAlgn="base" hangingPunct="1">
        <a:lnSpc>
          <a:spcPct val="120000"/>
        </a:lnSpc>
        <a:spcBef>
          <a:spcPts val="200"/>
        </a:spcBef>
        <a:spcAft>
          <a:spcPts val="200"/>
        </a:spcAft>
        <a:buClr>
          <a:schemeClr val="accent2"/>
        </a:buClr>
        <a:buFont typeface="Lucida Grande"/>
        <a:buChar char="−"/>
        <a:defRPr sz="1400" kern="1200">
          <a:solidFill>
            <a:schemeClr val="tx1"/>
          </a:solidFill>
          <a:latin typeface="+mn-lt"/>
          <a:ea typeface="Arial" pitchFamily="-111" charset="0"/>
          <a:cs typeface="Arial" charset="0"/>
        </a:defRPr>
      </a:lvl3pPr>
      <a:lvl4pPr marL="1081088" indent="-223838" algn="l" rtl="0" eaLnBrk="1" fontAlgn="base" hangingPunct="1">
        <a:lnSpc>
          <a:spcPct val="120000"/>
        </a:lnSpc>
        <a:spcBef>
          <a:spcPts val="200"/>
        </a:spcBef>
        <a:spcAft>
          <a:spcPts val="200"/>
        </a:spcAft>
        <a:buClr>
          <a:schemeClr val="accent2"/>
        </a:buClr>
        <a:buSzPct val="100000"/>
        <a:buFont typeface="Courier New" charset="0"/>
        <a:buChar char="o"/>
        <a:defRPr sz="1400" kern="1200">
          <a:solidFill>
            <a:schemeClr val="tx1"/>
          </a:solidFill>
          <a:latin typeface="+mn-lt"/>
          <a:ea typeface="Arial" pitchFamily="-111" charset="0"/>
          <a:cs typeface="Arial" charset="0"/>
        </a:defRPr>
      </a:lvl4pPr>
      <a:lvl5pPr marL="1258888" indent="-177800" algn="l" rtl="0" eaLnBrk="1" fontAlgn="base" hangingPunct="1">
        <a:lnSpc>
          <a:spcPct val="120000"/>
        </a:lnSpc>
        <a:spcBef>
          <a:spcPts val="200"/>
        </a:spcBef>
        <a:spcAft>
          <a:spcPts val="200"/>
        </a:spcAft>
        <a:buClr>
          <a:schemeClr val="accent2"/>
        </a:buClr>
        <a:buFont typeface="Arial" charset="0"/>
        <a:buChar char="»"/>
        <a:defRPr sz="1400" kern="1200">
          <a:solidFill>
            <a:schemeClr val="tx1"/>
          </a:solidFill>
          <a:latin typeface="+mn-lt"/>
          <a:ea typeface="Arial" pitchFamily="-111" charset="0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tiff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6.emf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tiff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tiff"/><Relationship Id="rId4" Type="http://schemas.openxmlformats.org/officeDocument/2006/relationships/image" Target="../media/image46.emf"/><Relationship Id="rId9" Type="http://schemas.openxmlformats.org/officeDocument/2006/relationships/image" Target="../media/image7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tiff"/><Relationship Id="rId5" Type="http://schemas.openxmlformats.org/officeDocument/2006/relationships/image" Target="../media/image78.tiff"/><Relationship Id="rId4" Type="http://schemas.openxmlformats.org/officeDocument/2006/relationships/image" Target="../media/image7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david.breault@chargepoint.com" TargetMode="Externa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4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E9B73-8205-FC4E-832E-E35781AE8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Uptime, Vocation, and Expense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86EB47-0907-0D4B-B99E-B77AD517FE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8ED28C-7841-4326-941B-DBAC7B9085E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5C98DA-EC2D-3C42-AFD7-5A65EA576D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Design for Reliability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The electric fueling solution must fit within current workflow to ease the adoption of electric vehicles and to support key business functions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Fuel in the most economic way possible</a:t>
            </a:r>
          </a:p>
          <a:p>
            <a:endParaRPr lang="en-US" dirty="0"/>
          </a:p>
          <a:p>
            <a:endParaRPr lang="en-US" dirty="0"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B3626A-17F9-7E47-8E24-2DF32CCFA33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932" y="1504950"/>
            <a:ext cx="4038600" cy="24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9200" y="2323593"/>
            <a:ext cx="7580313" cy="450056"/>
          </a:xfrm>
        </p:spPr>
        <p:txBody>
          <a:bodyPr>
            <a:normAutofit/>
          </a:bodyPr>
          <a:lstStyle/>
          <a:p>
            <a:r>
              <a:rPr lang="en-US" altLang="en-US" dirty="0"/>
              <a:t>Manage the Demand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F99F7C-F737-9543-A0CE-8902CC40E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2952750"/>
            <a:ext cx="6894512" cy="667940"/>
          </a:xfrm>
        </p:spPr>
        <p:txBody>
          <a:bodyPr/>
          <a:lstStyle/>
          <a:p>
            <a:r>
              <a:rPr lang="en-US" dirty="0"/>
              <a:t>How we do it.</a:t>
            </a:r>
          </a:p>
        </p:txBody>
      </p:sp>
    </p:spTree>
    <p:extLst>
      <p:ext uri="{BB962C8B-B14F-4D97-AF65-F5344CB8AC3E}">
        <p14:creationId xmlns:p14="http://schemas.microsoft.com/office/powerpoint/2010/main" val="281911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705350"/>
            <a:ext cx="4419600" cy="409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504646"/>
              </p:ext>
            </p:extLst>
          </p:nvPr>
        </p:nvGraphicFramePr>
        <p:xfrm>
          <a:off x="1371598" y="742950"/>
          <a:ext cx="7010402" cy="41833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74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7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7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612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Smart</a:t>
                      </a:r>
                      <a:r>
                        <a:rPr lang="en-US" sz="1400" baseline="0" dirty="0"/>
                        <a:t> Charger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Non-networked Charger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595">
                <a:tc>
                  <a:txBody>
                    <a:bodyPr/>
                    <a:lstStyle/>
                    <a:p>
                      <a:r>
                        <a:rPr lang="en-US" sz="1200" b="1" dirty="0"/>
                        <a:t>Dispense Electricity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marL="0" marR="0" indent="0" algn="ctr" defTabSz="6868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Wingdings" panose="05000000000000000000" pitchFamily="2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68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Wingdings" panose="05000000000000000000" pitchFamily="2" charset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612">
                <a:tc>
                  <a:txBody>
                    <a:bodyPr/>
                    <a:lstStyle/>
                    <a:p>
                      <a:r>
                        <a:rPr lang="en-US" sz="1200" b="1" dirty="0"/>
                        <a:t>Visible to Drivers </a:t>
                      </a:r>
                    </a:p>
                    <a:p>
                      <a:r>
                        <a:rPr lang="en-US" sz="1200" dirty="0"/>
                        <a:t>   </a:t>
                      </a:r>
                      <a:r>
                        <a:rPr lang="en-US" sz="1150" dirty="0"/>
                        <a:t>* through mobile app, turn by turn directions, nearby amenities,</a:t>
                      </a:r>
                      <a:r>
                        <a:rPr lang="en-US" sz="1150" baseline="0" dirty="0"/>
                        <a:t> real-time availability, 24/7/365 driver support</a:t>
                      </a:r>
                      <a:endParaRPr lang="en-US" sz="11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marL="0" marR="0" indent="0" algn="ctr" defTabSz="6868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Wingdings" panose="05000000000000000000" pitchFamily="2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sym typeface="Webdings" panose="05030102010509060703" pitchFamily="18" charset="2"/>
                        </a:rPr>
                        <a:t></a:t>
                      </a:r>
                      <a:endParaRPr lang="en-US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61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Waitlist &amp; Driver Alerts</a:t>
                      </a:r>
                    </a:p>
                    <a:p>
                      <a:r>
                        <a:rPr lang="en-US" sz="11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* reserve a station, know when car is fully charged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marL="0" marR="0" indent="0" algn="ctr" defTabSz="6868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Wingdings" panose="05000000000000000000" pitchFamily="2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sym typeface="Webdings" panose="05030102010509060703" pitchFamily="18" charset="2"/>
                        </a:rPr>
                        <a:t></a:t>
                      </a:r>
                      <a:endParaRPr lang="en-US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612">
                <a:tc>
                  <a:txBody>
                    <a:bodyPr/>
                    <a:lstStyle/>
                    <a:p>
                      <a:r>
                        <a:rPr lang="en-US" sz="1200" b="1" dirty="0"/>
                        <a:t>Access</a:t>
                      </a:r>
                      <a:r>
                        <a:rPr lang="en-US" sz="1200" b="1" baseline="0" dirty="0"/>
                        <a:t> Control for Owners</a:t>
                      </a:r>
                    </a:p>
                    <a:p>
                      <a:r>
                        <a:rPr lang="en-US" sz="1200" baseline="0" dirty="0"/>
                        <a:t>   </a:t>
                      </a:r>
                      <a:r>
                        <a:rPr lang="en-US" sz="1150" baseline="0" dirty="0"/>
                        <a:t>* public/private, loyalty rewards, fleet services</a:t>
                      </a:r>
                      <a:endParaRPr lang="en-US" sz="11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marL="0" marR="0" indent="0" algn="ctr" defTabSz="6868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Wingdings" panose="05000000000000000000" pitchFamily="2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sym typeface="Webdings" panose="05030102010509060703" pitchFamily="18" charset="2"/>
                        </a:rPr>
                        <a:t></a:t>
                      </a:r>
                      <a:endParaRPr lang="en-US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612">
                <a:tc>
                  <a:txBody>
                    <a:bodyPr/>
                    <a:lstStyle/>
                    <a:p>
                      <a:r>
                        <a:rPr lang="en-US" sz="1200" b="1" dirty="0"/>
                        <a:t>Recover Revenue</a:t>
                      </a:r>
                      <a:r>
                        <a:rPr lang="en-US" sz="1200" b="1" baseline="0" dirty="0"/>
                        <a:t>: </a:t>
                      </a:r>
                      <a:r>
                        <a:rPr lang="en-US" sz="1200" b="1" dirty="0"/>
                        <a:t>Session Fees</a:t>
                      </a:r>
                    </a:p>
                    <a:p>
                      <a:r>
                        <a:rPr lang="en-US" sz="1200" baseline="0" dirty="0"/>
                        <a:t>   </a:t>
                      </a:r>
                      <a:r>
                        <a:rPr lang="en-US" sz="1150" baseline="0" dirty="0"/>
                        <a:t>* charge per</a:t>
                      </a:r>
                      <a:r>
                        <a:rPr lang="en-US" sz="1150" dirty="0"/>
                        <a:t> kWh,</a:t>
                      </a:r>
                      <a:r>
                        <a:rPr lang="en-US" sz="1150" baseline="0" dirty="0"/>
                        <a:t> hourly, or per driver group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marL="0" marR="0" indent="0" algn="ctr" defTabSz="6868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Wingdings" panose="05000000000000000000" pitchFamily="2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sym typeface="Webdings" panose="05030102010509060703" pitchFamily="18" charset="2"/>
                        </a:rPr>
                        <a:t></a:t>
                      </a:r>
                      <a:endParaRPr lang="en-US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3545">
                <a:tc>
                  <a:txBody>
                    <a:bodyPr/>
                    <a:lstStyle/>
                    <a:p>
                      <a:r>
                        <a:rPr lang="en-US" sz="1200" b="1" dirty="0"/>
                        <a:t>Data</a:t>
                      </a:r>
                      <a:r>
                        <a:rPr lang="en-US" sz="1200" b="1" baseline="0" dirty="0"/>
                        <a:t> </a:t>
                      </a:r>
                      <a:r>
                        <a:rPr lang="en-US" sz="1200" b="1" dirty="0"/>
                        <a:t>Analytics</a:t>
                      </a:r>
                    </a:p>
                    <a:p>
                      <a:r>
                        <a:rPr lang="en-US" sz="1200" baseline="0" dirty="0"/>
                        <a:t>   </a:t>
                      </a:r>
                      <a:r>
                        <a:rPr lang="en-US" sz="1150" baseline="0" dirty="0"/>
                        <a:t>* station </a:t>
                      </a:r>
                      <a:r>
                        <a:rPr lang="en-US" sz="1150" dirty="0"/>
                        <a:t>usage, # of unique drivers, charging behavior, utilization, revenue, costs, and GHG offset</a:t>
                      </a:r>
                      <a:endParaRPr lang="en-US" sz="11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marL="0" marR="0" indent="0" algn="ctr" defTabSz="6868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Wingdings" panose="05000000000000000000" pitchFamily="2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68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sym typeface="Webdings" panose="05030102010509060703" pitchFamily="18" charset="2"/>
                        </a:rPr>
                        <a:t></a:t>
                      </a:r>
                      <a:endParaRPr lang="en-US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799">
                <a:tc>
                  <a:txBody>
                    <a:bodyPr/>
                    <a:lstStyle/>
                    <a:p>
                      <a:r>
                        <a:rPr lang="en-US" sz="1200" b="1" dirty="0"/>
                        <a:t>Remote Access and Maintenance</a:t>
                      </a:r>
                    </a:p>
                    <a:p>
                      <a:r>
                        <a:rPr lang="en-US" sz="1200" baseline="0" dirty="0"/>
                        <a:t>   </a:t>
                      </a:r>
                      <a:r>
                        <a:rPr lang="en-US" sz="1150" baseline="0" dirty="0"/>
                        <a:t>* </a:t>
                      </a:r>
                      <a:r>
                        <a:rPr lang="en-US" sz="1150" dirty="0"/>
                        <a:t>proactive monitoring &amp; fixes, software</a:t>
                      </a:r>
                      <a:r>
                        <a:rPr lang="en-US" sz="1150" baseline="0" dirty="0"/>
                        <a:t> updates</a:t>
                      </a:r>
                      <a:endParaRPr lang="en-US" sz="11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marL="0" marR="0" indent="0" algn="ctr" defTabSz="6868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Wingdings" panose="05000000000000000000" pitchFamily="2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68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sym typeface="Webdings" panose="05030102010509060703" pitchFamily="18" charset="2"/>
                        </a:rPr>
                        <a:t>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ctr" defTabSz="6868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FF0000"/>
                        </a:solidFill>
                        <a:latin typeface="Wingdings" panose="05000000000000000000" pitchFamily="2" charset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Picture 4" descr="OnRamp_Prici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15" y="3336681"/>
            <a:ext cx="550591" cy="352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094A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79" y="2837212"/>
            <a:ext cx="445227" cy="333921"/>
          </a:xfrm>
          <a:prstGeom prst="rect">
            <a:avLst/>
          </a:prstGeom>
        </p:spPr>
      </p:pic>
      <p:pic>
        <p:nvPicPr>
          <p:cNvPr id="11" name="Picture 10" descr="OnRamp_Analytics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8981"/>
          <a:stretch/>
        </p:blipFill>
        <p:spPr>
          <a:xfrm>
            <a:off x="367054" y="3835046"/>
            <a:ext cx="697552" cy="394670"/>
          </a:xfrm>
          <a:prstGeom prst="rect">
            <a:avLst/>
          </a:prstGeom>
        </p:spPr>
      </p:pic>
      <p:pic>
        <p:nvPicPr>
          <p:cNvPr id="12" name="Picture 11" descr="Ppt_Fleet_EV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21" y="2334464"/>
            <a:ext cx="662585" cy="379469"/>
          </a:xfrm>
          <a:prstGeom prst="rect">
            <a:avLst/>
          </a:prstGeom>
        </p:spPr>
      </p:pic>
      <p:pic>
        <p:nvPicPr>
          <p:cNvPr id="13" name="Picture 12" descr="PNGs_Smartphone_app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82" y="1700450"/>
            <a:ext cx="258524" cy="4722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70" y="4314133"/>
            <a:ext cx="714230" cy="61219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1CF22E0-E393-FE49-8EDF-01F272C8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Value of Networked Charging for Fleets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101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44379-2D01-1840-A369-CF8E5E76A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Control of your Electric Fueling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71BE7-30F2-C64D-9F08-36CB388EA9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24800" y="4781550"/>
            <a:ext cx="1066800" cy="226317"/>
          </a:xfrm>
        </p:spPr>
        <p:txBody>
          <a:bodyPr/>
          <a:lstStyle/>
          <a:p>
            <a:fld id="{BFB65967-37EE-4D55-82F8-A6494FD55C3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CC33F-6F42-BA46-B85E-F910ED5700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1" y="1052870"/>
            <a:ext cx="4114799" cy="366060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Power Management</a:t>
            </a:r>
          </a:p>
          <a:p>
            <a:pPr lvl="1"/>
            <a:r>
              <a:rPr lang="en-US" dirty="0"/>
              <a:t>Included on all ChargePoint products</a:t>
            </a:r>
          </a:p>
          <a:p>
            <a:pPr lvl="1"/>
            <a:endParaRPr lang="en-US" dirty="0"/>
          </a:p>
          <a:p>
            <a:r>
              <a:rPr lang="en-US" dirty="0"/>
              <a:t>Fleet Charging Algorithms</a:t>
            </a:r>
          </a:p>
          <a:p>
            <a:pPr lvl="1"/>
            <a:r>
              <a:rPr lang="en-US" dirty="0"/>
              <a:t>First-in-first-out</a:t>
            </a:r>
          </a:p>
          <a:p>
            <a:pPr lvl="1"/>
            <a:r>
              <a:rPr lang="en-US" dirty="0"/>
              <a:t>Last-in-first-out </a:t>
            </a:r>
          </a:p>
          <a:p>
            <a:pPr lvl="1"/>
            <a:r>
              <a:rPr lang="en-US" dirty="0"/>
              <a:t>Random</a:t>
            </a:r>
          </a:p>
          <a:p>
            <a:pPr lvl="1"/>
            <a:r>
              <a:rPr lang="en-US" dirty="0"/>
              <a:t>Optimized</a:t>
            </a:r>
          </a:p>
          <a:p>
            <a:pPr lvl="1"/>
            <a:r>
              <a:rPr lang="en-US" dirty="0"/>
              <a:t>Driver-based</a:t>
            </a:r>
          </a:p>
          <a:p>
            <a:pPr lvl="1"/>
            <a:r>
              <a:rPr lang="en-US" dirty="0"/>
              <a:t>Custom </a:t>
            </a:r>
          </a:p>
          <a:p>
            <a:pPr lvl="1"/>
            <a:endParaRPr lang="en-US" dirty="0"/>
          </a:p>
          <a:p>
            <a:r>
              <a:rPr lang="en-US" dirty="0"/>
              <a:t>Energy Solutions</a:t>
            </a:r>
          </a:p>
          <a:p>
            <a:pPr lvl="1"/>
            <a:r>
              <a:rPr lang="en-US" dirty="0"/>
              <a:t>Next level of power management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97D68B-6A3E-EB47-969D-63D7C1801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325" y="2537583"/>
            <a:ext cx="1525485" cy="897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36DF39-DFC9-074F-9462-9AF6C4462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334" y="2790189"/>
            <a:ext cx="317500" cy="1143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F0A648-AF0E-CB4B-8DBA-A183ED913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421" y="2496854"/>
            <a:ext cx="317500" cy="1143000"/>
          </a:xfrm>
          <a:prstGeom prst="rect">
            <a:avLst/>
          </a:prstGeom>
        </p:spPr>
      </p:pic>
      <p:pic>
        <p:nvPicPr>
          <p:cNvPr id="11" name="Picture 10" descr="Ppt_CP_cloud.png">
            <a:extLst>
              <a:ext uri="{FF2B5EF4-FFF2-40B4-BE49-F238E27FC236}">
                <a16:creationId xmlns:a16="http://schemas.microsoft.com/office/drawing/2014/main" id="{9CD0ED41-690B-7547-8C84-0B316DB859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1200150"/>
            <a:ext cx="1444071" cy="955047"/>
          </a:xfrm>
          <a:prstGeom prst="rect">
            <a:avLst/>
          </a:prstGeom>
        </p:spPr>
      </p:pic>
      <p:pic>
        <p:nvPicPr>
          <p:cNvPr id="12" name="Picture 11" descr="network.pdf">
            <a:extLst>
              <a:ext uri="{FF2B5EF4-FFF2-40B4-BE49-F238E27FC236}">
                <a16:creationId xmlns:a16="http://schemas.microsoft.com/office/drawing/2014/main" id="{5FBF4AAA-89FF-B44D-9BC8-34C80816EE2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108" y="2335615"/>
            <a:ext cx="351692" cy="322478"/>
          </a:xfrm>
          <a:prstGeom prst="rect">
            <a:avLst/>
          </a:prstGeom>
        </p:spPr>
      </p:pic>
      <p:pic>
        <p:nvPicPr>
          <p:cNvPr id="13" name="Picture 12" descr="network.pdf">
            <a:extLst>
              <a:ext uri="{FF2B5EF4-FFF2-40B4-BE49-F238E27FC236}">
                <a16:creationId xmlns:a16="http://schemas.microsoft.com/office/drawing/2014/main" id="{43B905E8-20DD-A34B-AE68-4944D1DB442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90946" y="2319369"/>
            <a:ext cx="351692" cy="32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7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ACEFF-84E4-2340-A2DD-1D993E59D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30022"/>
            <a:ext cx="8423134" cy="400110"/>
          </a:xfrm>
        </p:spPr>
        <p:txBody>
          <a:bodyPr/>
          <a:lstStyle/>
          <a:p>
            <a:r>
              <a:rPr lang="en-US" dirty="0"/>
              <a:t>Current site load can significantly impact charging plan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95D4325B-AA01-FA43-B4EE-5C660477A8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95732" y="4781550"/>
            <a:ext cx="1066800" cy="226317"/>
          </a:xfrm>
        </p:spPr>
        <p:txBody>
          <a:bodyPr/>
          <a:lstStyle/>
          <a:p>
            <a:pPr>
              <a:defRPr/>
            </a:pPr>
            <a:fld id="{B0D55CB3-A229-4D37-98DE-0BA6D5C5D1A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D0E0805E-1B1C-9F43-A000-EEFFFB472D05}"/>
              </a:ext>
            </a:extLst>
          </p:cNvPr>
          <p:cNvGraphicFramePr>
            <a:graphicFrameLocks/>
          </p:cNvGraphicFramePr>
          <p:nvPr/>
        </p:nvGraphicFramePr>
        <p:xfrm>
          <a:off x="477768" y="1114518"/>
          <a:ext cx="82296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35AFB1B3-AA89-3B4C-B5E8-27950E5E9C45}"/>
              </a:ext>
            </a:extLst>
          </p:cNvPr>
          <p:cNvGraphicFramePr>
            <a:graphicFrameLocks/>
          </p:cNvGraphicFramePr>
          <p:nvPr/>
        </p:nvGraphicFramePr>
        <p:xfrm>
          <a:off x="457200" y="1123950"/>
          <a:ext cx="82296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2012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ACEFF-84E4-2340-A2DD-1D993E59D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30022"/>
            <a:ext cx="8423134" cy="400110"/>
          </a:xfrm>
        </p:spPr>
        <p:txBody>
          <a:bodyPr/>
          <a:lstStyle/>
          <a:p>
            <a:r>
              <a:rPr lang="en-US" dirty="0"/>
              <a:t>Charging loads can increase site power requirements 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95D4325B-AA01-FA43-B4EE-5C660477A8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95732" y="4781550"/>
            <a:ext cx="1066800" cy="226317"/>
          </a:xfrm>
        </p:spPr>
        <p:txBody>
          <a:bodyPr/>
          <a:lstStyle/>
          <a:p>
            <a:pPr>
              <a:defRPr/>
            </a:pPr>
            <a:fld id="{B0D55CB3-A229-4D37-98DE-0BA6D5C5D1A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2CD5446C-A3B2-234B-83E7-D478D204B28E}"/>
              </a:ext>
            </a:extLst>
          </p:cNvPr>
          <p:cNvGraphicFramePr>
            <a:graphicFrameLocks/>
          </p:cNvGraphicFramePr>
          <p:nvPr/>
        </p:nvGraphicFramePr>
        <p:xfrm>
          <a:off x="477768" y="1027417"/>
          <a:ext cx="82296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40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7AE541F7-026B-6D40-8A49-C21844327D6E}"/>
              </a:ext>
            </a:extLst>
          </p:cNvPr>
          <p:cNvGraphicFramePr>
            <a:graphicFrameLocks/>
          </p:cNvGraphicFramePr>
          <p:nvPr/>
        </p:nvGraphicFramePr>
        <p:xfrm>
          <a:off x="477768" y="1039058"/>
          <a:ext cx="82296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D50BCACE-3D3F-2549-87A5-C3A2873A6811}"/>
              </a:ext>
            </a:extLst>
          </p:cNvPr>
          <p:cNvGraphicFramePr>
            <a:graphicFrameLocks/>
          </p:cNvGraphicFramePr>
          <p:nvPr/>
        </p:nvGraphicFramePr>
        <p:xfrm>
          <a:off x="477946" y="1034235"/>
          <a:ext cx="82296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1EACEFF-84E4-2340-A2DD-1D993E59D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30022"/>
            <a:ext cx="8423134" cy="400110"/>
          </a:xfrm>
        </p:spPr>
        <p:txBody>
          <a:bodyPr/>
          <a:lstStyle/>
          <a:p>
            <a:r>
              <a:rPr lang="en-US" dirty="0"/>
              <a:t>Optimized charging can dramatically reduce peak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55E7F1-6C4D-E14D-956B-0A349A8EAA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37335" y="4900761"/>
            <a:ext cx="1066800" cy="226317"/>
          </a:xfrm>
        </p:spPr>
        <p:txBody>
          <a:bodyPr/>
          <a:lstStyle/>
          <a:p>
            <a:pPr>
              <a:defRPr/>
            </a:pPr>
            <a:fld id="{B0D55CB3-A229-4D37-98DE-0BA6D5C5D1A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170AD7-16FE-C94F-8FD4-74160DA1B3E1}"/>
              </a:ext>
            </a:extLst>
          </p:cNvPr>
          <p:cNvCxnSpPr/>
          <p:nvPr/>
        </p:nvCxnSpPr>
        <p:spPr>
          <a:xfrm>
            <a:off x="1143000" y="2952750"/>
            <a:ext cx="7467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0170AD7-16FE-C94F-8FD4-74160DA1B3E1}"/>
              </a:ext>
            </a:extLst>
          </p:cNvPr>
          <p:cNvCxnSpPr/>
          <p:nvPr/>
        </p:nvCxnSpPr>
        <p:spPr>
          <a:xfrm>
            <a:off x="1143000" y="1352550"/>
            <a:ext cx="7467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283951" y="1136615"/>
            <a:ext cx="3393919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schemeClr val="accent2"/>
                </a:solidFill>
              </a:rPr>
              <a:t>Lower peak power reduces TCO</a:t>
            </a:r>
          </a:p>
          <a:p>
            <a:endParaRPr lang="en-US" sz="1200" dirty="0">
              <a:solidFill>
                <a:schemeClr val="accent2"/>
              </a:solidFill>
            </a:endParaRPr>
          </a:p>
          <a:p>
            <a:r>
              <a:rPr lang="en-US" sz="1200" dirty="0">
                <a:solidFill>
                  <a:schemeClr val="accent2"/>
                </a:solidFill>
              </a:rPr>
              <a:t> + Reduced utility infrastructure upgrade costs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 + Lower demand charges or demand reservation fees on electrical bill</a:t>
            </a:r>
          </a:p>
          <a:p>
            <a:r>
              <a:rPr lang="en-US" sz="1100" dirty="0">
                <a:solidFill>
                  <a:schemeClr val="accent1"/>
                </a:solidFill>
              </a:rPr>
              <a:t>  </a:t>
            </a:r>
            <a:endParaRPr lang="en-US" sz="11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191000" y="1352550"/>
            <a:ext cx="0" cy="152275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29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44379-2D01-1840-A369-CF8E5E76A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Solutions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4BA13-EEA8-1E4D-AFAC-9A874217E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9336" y="1123950"/>
            <a:ext cx="4114799" cy="3486150"/>
          </a:xfrm>
        </p:spPr>
        <p:txBody>
          <a:bodyPr>
            <a:normAutofit/>
          </a:bodyPr>
          <a:lstStyle/>
          <a:p>
            <a:r>
              <a:rPr lang="en-US" sz="1400" b="1" u="sng" dirty="0"/>
              <a:t>ECO Fleet</a:t>
            </a:r>
            <a:r>
              <a:rPr lang="en-US" sz="1400" dirty="0"/>
              <a:t> – Provides workflow and energy management for fleet charging</a:t>
            </a:r>
          </a:p>
          <a:p>
            <a:pPr lvl="1"/>
            <a:r>
              <a:rPr lang="en-US" sz="1200" dirty="0"/>
              <a:t>Can be integrated with your Fleet Management software and Telematics systems</a:t>
            </a:r>
          </a:p>
          <a:p>
            <a:pPr lvl="1"/>
            <a:r>
              <a:rPr lang="en-US" sz="1200" dirty="0"/>
              <a:t>Workflow and alert features </a:t>
            </a:r>
          </a:p>
          <a:p>
            <a:r>
              <a:rPr lang="en-US" sz="1400" b="1" u="sng" dirty="0"/>
              <a:t>ECO Site</a:t>
            </a:r>
            <a:r>
              <a:rPr lang="en-US" sz="1400" dirty="0"/>
              <a:t> – Manages workplace charging to minimize peak energy usage </a:t>
            </a:r>
          </a:p>
          <a:p>
            <a:pPr lvl="1"/>
            <a:r>
              <a:rPr lang="en-US" sz="1200" dirty="0"/>
              <a:t>Curtails charging to limit load to fixed capacity or reduced demand to lower demand charges</a:t>
            </a:r>
          </a:p>
          <a:p>
            <a:pPr lvl="1"/>
            <a:r>
              <a:rPr lang="en-US" sz="1200" dirty="0"/>
              <a:t>Adds building to power management allowing additional charging capacity</a:t>
            </a:r>
          </a:p>
          <a:p>
            <a:r>
              <a:rPr lang="en-US" sz="1400" b="1" u="sng" dirty="0"/>
              <a:t>ECO Grid</a:t>
            </a:r>
            <a:r>
              <a:rPr lang="en-US" sz="1400" dirty="0"/>
              <a:t> – Integrates solar and stationary battery storage for corridor DC fast charging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71BE7-30F2-C64D-9F08-36CB388EA9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65967-37EE-4D55-82F8-A6494FD55C3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A9701A-E922-5C42-947D-CC379AF275EE}"/>
              </a:ext>
            </a:extLst>
          </p:cNvPr>
          <p:cNvSpPr txBox="1">
            <a:spLocks/>
          </p:cNvSpPr>
          <p:nvPr/>
        </p:nvSpPr>
        <p:spPr bwMode="auto">
          <a:xfrm>
            <a:off x="381001" y="1276350"/>
            <a:ext cx="411479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31775" indent="-231775" algn="l" rtl="0" eaLnBrk="1" fontAlgn="base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.AppleSystemUIFont" charset="-120"/>
              <a:buChar char="+"/>
              <a:defRPr sz="1800" b="0" kern="1200">
                <a:solidFill>
                  <a:schemeClr val="tx1"/>
                </a:solidFill>
                <a:latin typeface="+mn-lt"/>
                <a:ea typeface="Arial" pitchFamily="-111" charset="0"/>
                <a:cs typeface="Arial" pitchFamily="34" charset="0"/>
              </a:defRPr>
            </a:lvl1pPr>
            <a:lvl2pPr marL="631825" indent="-285750" algn="l" rtl="0" eaLnBrk="1" fontAlgn="base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Arial" pitchFamily="-111" charset="0"/>
                <a:cs typeface="Arial" charset="0"/>
              </a:defRPr>
            </a:lvl2pPr>
            <a:lvl3pPr marL="857250" indent="-233363" algn="l" rtl="0" eaLnBrk="1" fontAlgn="base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Lucida Grande"/>
              <a:buChar char="−"/>
              <a:defRPr sz="1600" kern="1200">
                <a:solidFill>
                  <a:schemeClr val="tx1"/>
                </a:solidFill>
                <a:latin typeface="+mn-lt"/>
                <a:ea typeface="Arial" pitchFamily="-111" charset="0"/>
                <a:cs typeface="Arial" charset="0"/>
              </a:defRPr>
            </a:lvl3pPr>
            <a:lvl4pPr marL="1081088" indent="-223838" algn="l" rtl="0" eaLnBrk="1" fontAlgn="base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Courier New" charset="0"/>
              <a:buChar char="o"/>
              <a:defRPr sz="1600" kern="1200">
                <a:solidFill>
                  <a:schemeClr val="tx1"/>
                </a:solidFill>
                <a:latin typeface="+mn-lt"/>
                <a:ea typeface="Arial" pitchFamily="-111" charset="0"/>
                <a:cs typeface="Arial" charset="0"/>
              </a:defRPr>
            </a:lvl4pPr>
            <a:lvl5pPr marL="1258888" indent="-177800" algn="l" rtl="0" eaLnBrk="1" fontAlgn="base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Arial" pitchFamily="-111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ChargePoint Energy Solutions</a:t>
            </a:r>
          </a:p>
          <a:p>
            <a:pPr lvl="1"/>
            <a:r>
              <a:rPr lang="en-US" dirty="0"/>
              <a:t>Minimize demand/costs without a compromise to operations</a:t>
            </a:r>
          </a:p>
          <a:p>
            <a:pPr lvl="1"/>
            <a:r>
              <a:rPr lang="en-US" dirty="0"/>
              <a:t>Have vehicles ready to go when the shift starts </a:t>
            </a:r>
          </a:p>
          <a:p>
            <a:endParaRPr lang="en-US" dirty="0"/>
          </a:p>
        </p:txBody>
      </p:sp>
      <p:pic>
        <p:nvPicPr>
          <p:cNvPr id="7" name="Picture 6" descr="Ppt_Infrastructure.png">
            <a:extLst>
              <a:ext uri="{FF2B5EF4-FFF2-40B4-BE49-F238E27FC236}">
                <a16:creationId xmlns:a16="http://schemas.microsoft.com/office/drawing/2014/main" id="{BDE69FD9-2CF4-7A4A-9C40-A26FE24441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519" y="3315047"/>
            <a:ext cx="471619" cy="99332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2289EFD-DDFC-D048-B50B-2C8D5884FBFE}"/>
              </a:ext>
            </a:extLst>
          </p:cNvPr>
          <p:cNvGrpSpPr/>
          <p:nvPr/>
        </p:nvGrpSpPr>
        <p:grpSpPr>
          <a:xfrm>
            <a:off x="2379754" y="3444637"/>
            <a:ext cx="739823" cy="879713"/>
            <a:chOff x="2446452" y="3139837"/>
            <a:chExt cx="807971" cy="1226026"/>
          </a:xfrm>
        </p:grpSpPr>
        <p:pic>
          <p:nvPicPr>
            <p:cNvPr id="8" name="Picture 7" descr="A picture containing sky&#10;&#10;Description automatically generated">
              <a:extLst>
                <a:ext uri="{FF2B5EF4-FFF2-40B4-BE49-F238E27FC236}">
                  <a16:creationId xmlns:a16="http://schemas.microsoft.com/office/drawing/2014/main" id="{0EAA915E-9AF8-644D-8A54-244E2B5D4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446452" y="3332388"/>
              <a:ext cx="206423" cy="1032113"/>
            </a:xfrm>
            <a:prstGeom prst="rect">
              <a:avLst/>
            </a:prstGeom>
          </p:spPr>
        </p:pic>
        <p:pic>
          <p:nvPicPr>
            <p:cNvPr id="9" name="Picture 8" descr="A picture containing sky&#10;&#10;Description automatically generated">
              <a:extLst>
                <a:ext uri="{FF2B5EF4-FFF2-40B4-BE49-F238E27FC236}">
                  <a16:creationId xmlns:a16="http://schemas.microsoft.com/office/drawing/2014/main" id="{15CDFC76-DFD6-CF4F-AFD5-340858DF3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743200" y="3139837"/>
              <a:ext cx="206423" cy="1032113"/>
            </a:xfrm>
            <a:prstGeom prst="rect">
              <a:avLst/>
            </a:prstGeom>
          </p:spPr>
        </p:pic>
        <p:pic>
          <p:nvPicPr>
            <p:cNvPr id="10" name="Picture 9" descr="A picture containing sky&#10;&#10;Description automatically generated">
              <a:extLst>
                <a:ext uri="{FF2B5EF4-FFF2-40B4-BE49-F238E27FC236}">
                  <a16:creationId xmlns:a16="http://schemas.microsoft.com/office/drawing/2014/main" id="{867CEB0E-710F-A846-B30E-8374A17B7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8000" y="3333750"/>
              <a:ext cx="206423" cy="1032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570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9578"/>
            <a:ext cx="8229600" cy="400110"/>
          </a:xfrm>
        </p:spPr>
        <p:txBody>
          <a:bodyPr/>
          <a:lstStyle/>
          <a:p>
            <a:r>
              <a:rPr lang="en-US" dirty="0"/>
              <a:t>Santa Clara Valley</a:t>
            </a:r>
            <a:r>
              <a:rPr lang="en-US" dirty="0">
                <a:cs typeface="Arial"/>
              </a:rPr>
              <a:t> Transit Authority (VTA) Fleet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39271" y="1088626"/>
            <a:ext cx="2761129" cy="846581"/>
            <a:chOff x="762000" y="1047750"/>
            <a:chExt cx="2761129" cy="846581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2133600" y="1466850"/>
              <a:ext cx="1389529" cy="245495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>
              <a:off x="762000" y="1047750"/>
              <a:ext cx="1307480" cy="846581"/>
              <a:chOff x="728067" y="1198271"/>
              <a:chExt cx="1307480" cy="846581"/>
            </a:xfrm>
          </p:grpSpPr>
          <p:pic>
            <p:nvPicPr>
              <p:cNvPr id="11" name="Picture 10" descr="Ppt_generic_cloud.pn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8067" y="1198271"/>
                <a:ext cx="1307480" cy="846581"/>
              </a:xfrm>
              <a:prstGeom prst="rect">
                <a:avLst/>
              </a:prstGeom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882848" y="1334001"/>
                <a:ext cx="973343" cy="640801"/>
                <a:chOff x="882847" y="1335615"/>
                <a:chExt cx="973343" cy="640801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135603" y="1335615"/>
                  <a:ext cx="492406" cy="276577"/>
                </a:xfrm>
                <a:prstGeom prst="rect">
                  <a:avLst/>
                </a:prstGeom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882847" y="1607084"/>
                  <a:ext cx="9733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900" dirty="0">
                      <a:solidFill>
                        <a:srgbClr val="323232"/>
                      </a:solidFill>
                    </a:rPr>
                    <a:t>Route/Dispatch</a:t>
                  </a:r>
                  <a:br>
                    <a:rPr lang="en-US" sz="900" dirty="0">
                      <a:solidFill>
                        <a:srgbClr val="323232"/>
                      </a:solidFill>
                    </a:rPr>
                  </a:br>
                  <a:r>
                    <a:rPr lang="en-US" sz="900" dirty="0">
                      <a:solidFill>
                        <a:srgbClr val="323232"/>
                      </a:solidFill>
                    </a:rPr>
                    <a:t>Management</a:t>
                  </a:r>
                </a:p>
              </p:txBody>
            </p:sp>
          </p:grpSp>
        </p:grpSp>
        <p:sp>
          <p:nvSpPr>
            <p:cNvPr id="10" name="TextBox 9"/>
            <p:cNvSpPr txBox="1"/>
            <p:nvPr/>
          </p:nvSpPr>
          <p:spPr>
            <a:xfrm rot="572527">
              <a:off x="2166761" y="1198483"/>
              <a:ext cx="1132041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323232"/>
                  </a:solidFill>
                </a:rPr>
                <a:t>Route Data:</a:t>
              </a:r>
            </a:p>
            <a:p>
              <a:pPr algn="ctr"/>
              <a:r>
                <a:rPr lang="en-US" sz="1050" dirty="0">
                  <a:solidFill>
                    <a:srgbClr val="323232"/>
                  </a:solidFill>
                </a:rPr>
                <a:t>Range Needed,</a:t>
              </a:r>
            </a:p>
            <a:p>
              <a:pPr algn="ctr"/>
              <a:r>
                <a:rPr lang="en-US" sz="1050" dirty="0">
                  <a:solidFill>
                    <a:srgbClr val="323232"/>
                  </a:solidFill>
                </a:rPr>
                <a:t>Departure Time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334001" y="1088626"/>
            <a:ext cx="3358451" cy="745683"/>
            <a:chOff x="5392550" y="1047750"/>
            <a:chExt cx="3622630" cy="666831"/>
          </a:xfrm>
        </p:grpSpPr>
        <p:sp>
          <p:nvSpPr>
            <p:cNvPr id="16" name="TextBox 15"/>
            <p:cNvSpPr txBox="1"/>
            <p:nvPr/>
          </p:nvSpPr>
          <p:spPr>
            <a:xfrm>
              <a:off x="7162800" y="1047750"/>
              <a:ext cx="1852380" cy="63303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00" u="sng" dirty="0">
                  <a:solidFill>
                    <a:srgbClr val="323232"/>
                  </a:solidFill>
                </a:rPr>
                <a:t>Bus Profile</a:t>
              </a:r>
              <a:r>
                <a:rPr lang="en-US" sz="1000" dirty="0">
                  <a:solidFill>
                    <a:srgbClr val="323232"/>
                  </a:solidFill>
                </a:rPr>
                <a:t>: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323232"/>
                  </a:solidFill>
                </a:rPr>
                <a:t>Battery Size (kWh)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323232"/>
                  </a:solidFill>
                </a:rPr>
                <a:t>Efficiency (km/kWh)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323232"/>
                  </a:solidFill>
                </a:rPr>
                <a:t>Max Charge Speed (kW)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5392550" y="1504952"/>
              <a:ext cx="1717631" cy="209629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 rot="21174662">
              <a:off x="5807297" y="1400957"/>
              <a:ext cx="902935" cy="227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323232"/>
                  </a:solidFill>
                </a:rPr>
                <a:t>Bus Profile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55DAA94-FA26-6B42-B09A-34BE16696771}"/>
              </a:ext>
            </a:extLst>
          </p:cNvPr>
          <p:cNvGrpSpPr/>
          <p:nvPr/>
        </p:nvGrpSpPr>
        <p:grpSpPr>
          <a:xfrm>
            <a:off x="503391" y="2335472"/>
            <a:ext cx="2838741" cy="1845564"/>
            <a:chOff x="826120" y="2487872"/>
            <a:chExt cx="2838741" cy="1845564"/>
          </a:xfrm>
        </p:grpSpPr>
        <p:grpSp>
          <p:nvGrpSpPr>
            <p:cNvPr id="23" name="Group 22"/>
            <p:cNvGrpSpPr/>
            <p:nvPr/>
          </p:nvGrpSpPr>
          <p:grpSpPr>
            <a:xfrm>
              <a:off x="826120" y="2487872"/>
              <a:ext cx="2838741" cy="1303078"/>
              <a:chOff x="826120" y="2294596"/>
              <a:chExt cx="2838741" cy="1303078"/>
            </a:xfrm>
          </p:grpSpPr>
          <p:pic>
            <p:nvPicPr>
              <p:cNvPr id="24" name="Picture 23" descr="network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8065907">
                <a:off x="1493184" y="3378983"/>
                <a:ext cx="218573" cy="218810"/>
              </a:xfrm>
              <a:prstGeom prst="rect">
                <a:avLst/>
              </a:prstGeom>
            </p:spPr>
          </p:pic>
          <p:grpSp>
            <p:nvGrpSpPr>
              <p:cNvPr id="25" name="Group 24"/>
              <p:cNvGrpSpPr/>
              <p:nvPr/>
            </p:nvGrpSpPr>
            <p:grpSpPr>
              <a:xfrm rot="20600809">
                <a:off x="2140085" y="2294596"/>
                <a:ext cx="1524776" cy="460384"/>
                <a:chOff x="2267621" y="2418015"/>
                <a:chExt cx="1548911" cy="460384"/>
              </a:xfrm>
            </p:grpSpPr>
            <p:cxnSp>
              <p:nvCxnSpPr>
                <p:cNvPr id="29" name="Straight Arrow Connector 28"/>
                <p:cNvCxnSpPr/>
                <p:nvPr/>
              </p:nvCxnSpPr>
              <p:spPr>
                <a:xfrm rot="999191" flipV="1">
                  <a:off x="2269940" y="2418015"/>
                  <a:ext cx="1539106" cy="460384"/>
                </a:xfrm>
                <a:prstGeom prst="straightConnector1">
                  <a:avLst/>
                </a:prstGeom>
                <a:ln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/>
                <p:cNvSpPr txBox="1"/>
                <p:nvPr/>
              </p:nvSpPr>
              <p:spPr>
                <a:xfrm>
                  <a:off x="2267621" y="2441161"/>
                  <a:ext cx="1548911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solidFill>
                        <a:srgbClr val="323232"/>
                      </a:solidFill>
                    </a:rPr>
                    <a:t>SOC, Telematics Data</a:t>
                  </a: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826120" y="2495550"/>
                <a:ext cx="1307480" cy="846581"/>
                <a:chOff x="728067" y="2495550"/>
                <a:chExt cx="1307480" cy="846581"/>
              </a:xfrm>
            </p:grpSpPr>
            <p:pic>
              <p:nvPicPr>
                <p:cNvPr id="27" name="Picture 26" descr="Ppt_generic_cloud.png"/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8067" y="2495550"/>
                  <a:ext cx="1307480" cy="846581"/>
                </a:xfrm>
                <a:prstGeom prst="rect">
                  <a:avLst/>
                </a:prstGeom>
              </p:spPr>
            </p:pic>
            <p:sp>
              <p:nvSpPr>
                <p:cNvPr id="28" name="TextBox 27"/>
                <p:cNvSpPr txBox="1"/>
                <p:nvPr/>
              </p:nvSpPr>
              <p:spPr>
                <a:xfrm>
                  <a:off x="1029788" y="2734174"/>
                  <a:ext cx="7040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>
                      <a:solidFill>
                        <a:srgbClr val="323232"/>
                      </a:solidFill>
                    </a:rPr>
                    <a:t>Truck/Bus</a:t>
                  </a:r>
                </a:p>
                <a:p>
                  <a:pPr algn="ctr"/>
                  <a:r>
                    <a:rPr lang="en-US" sz="900" dirty="0">
                      <a:solidFill>
                        <a:srgbClr val="323232"/>
                      </a:solidFill>
                    </a:rPr>
                    <a:t>Cloud</a:t>
                  </a:r>
                </a:p>
              </p:txBody>
            </p:sp>
          </p:grpSp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3867150"/>
              <a:ext cx="1758566" cy="466286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3790950"/>
              <a:ext cx="1758566" cy="466286"/>
            </a:xfrm>
            <a:prstGeom prst="rect">
              <a:avLst/>
            </a:prstGeom>
          </p:spPr>
        </p:pic>
      </p:grpSp>
      <p:cxnSp>
        <p:nvCxnSpPr>
          <p:cNvPr id="41" name="Straight Arrow Connector 40"/>
          <p:cNvCxnSpPr/>
          <p:nvPr/>
        </p:nvCxnSpPr>
        <p:spPr>
          <a:xfrm>
            <a:off x="4020671" y="2647950"/>
            <a:ext cx="0" cy="60960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204742" y="2794957"/>
            <a:ext cx="8370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pPr algn="ctr"/>
            <a:r>
              <a:rPr lang="en-US" sz="1050" dirty="0">
                <a:solidFill>
                  <a:srgbClr val="323232"/>
                </a:solidFill>
              </a:rPr>
              <a:t>Vehicle ID,</a:t>
            </a:r>
          </a:p>
          <a:p>
            <a:pPr algn="ctr"/>
            <a:r>
              <a:rPr lang="en-US" sz="1050" dirty="0">
                <a:solidFill>
                  <a:srgbClr val="323232"/>
                </a:solidFill>
              </a:rPr>
              <a:t>SOC, etc.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237388" y="2647950"/>
            <a:ext cx="1335622" cy="609600"/>
            <a:chOff x="4560117" y="2927330"/>
            <a:chExt cx="1335622" cy="609600"/>
          </a:xfrm>
        </p:grpSpPr>
        <p:sp>
          <p:nvSpPr>
            <p:cNvPr id="44" name="TextBox 43"/>
            <p:cNvSpPr txBox="1"/>
            <p:nvPr/>
          </p:nvSpPr>
          <p:spPr>
            <a:xfrm>
              <a:off x="4560117" y="3074213"/>
              <a:ext cx="133562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r>
                <a:rPr lang="en-US" sz="1050" dirty="0">
                  <a:solidFill>
                    <a:srgbClr val="323232"/>
                  </a:solidFill>
                </a:rPr>
                <a:t>Load Control and</a:t>
              </a:r>
            </a:p>
            <a:p>
              <a:r>
                <a:rPr lang="en-US" sz="1050" dirty="0">
                  <a:solidFill>
                    <a:srgbClr val="323232"/>
                  </a:solidFill>
                </a:rPr>
                <a:t>Charging Schedule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V="1">
              <a:off x="4572000" y="2927330"/>
              <a:ext cx="0" cy="609600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F46FFDE-5821-1A44-9DE4-58C021EDCB08}"/>
              </a:ext>
            </a:extLst>
          </p:cNvPr>
          <p:cNvGrpSpPr/>
          <p:nvPr/>
        </p:nvGrpSpPr>
        <p:grpSpPr>
          <a:xfrm>
            <a:off x="5184415" y="2030819"/>
            <a:ext cx="2786922" cy="1312530"/>
            <a:chOff x="5334698" y="2168195"/>
            <a:chExt cx="2959368" cy="1327554"/>
          </a:xfrm>
        </p:grpSpPr>
        <p:sp>
          <p:nvSpPr>
            <p:cNvPr id="21" name="TextBox 20"/>
            <p:cNvSpPr txBox="1"/>
            <p:nvPr/>
          </p:nvSpPr>
          <p:spPr>
            <a:xfrm>
              <a:off x="7552454" y="3264917"/>
              <a:ext cx="5565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323232"/>
                  </a:solidFill>
                </a:rPr>
                <a:t>Utilities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6EB4F16-BC42-0D40-89A7-3710EB562994}"/>
                </a:ext>
              </a:extLst>
            </p:cNvPr>
            <p:cNvGrpSpPr/>
            <p:nvPr/>
          </p:nvGrpSpPr>
          <p:grpSpPr>
            <a:xfrm>
              <a:off x="5334698" y="2168195"/>
              <a:ext cx="2959368" cy="1154578"/>
              <a:chOff x="5346432" y="2372448"/>
              <a:chExt cx="2959368" cy="1154578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>
                <a:off x="5346432" y="2544265"/>
                <a:ext cx="1800093" cy="677960"/>
              </a:xfrm>
              <a:prstGeom prst="straightConnector1">
                <a:avLst/>
              </a:prstGeom>
              <a:ln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Picture 19" descr="OnRamp_EnergyMgmt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200000">
                <a:off x="6052118" y="2372448"/>
                <a:ext cx="424401" cy="263817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 rot="1243665">
                <a:off x="5458630" y="2704024"/>
                <a:ext cx="1796153" cy="420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323232"/>
                    </a:solidFill>
                  </a:rPr>
                  <a:t>Utility Rate Data</a:t>
                </a:r>
                <a:br>
                  <a:rPr lang="en-US" sz="1050" dirty="0">
                    <a:solidFill>
                      <a:srgbClr val="323232"/>
                    </a:solidFill>
                  </a:rPr>
                </a:br>
                <a:r>
                  <a:rPr lang="en-US" sz="1050" dirty="0">
                    <a:solidFill>
                      <a:srgbClr val="323232"/>
                    </a:solidFill>
                  </a:rPr>
                  <a:t>Demand Charges &amp; TOU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00BD2383-8577-4649-86BC-52C2BF7D4653}"/>
                  </a:ext>
                </a:extLst>
              </p:cNvPr>
              <p:cNvGrpSpPr/>
              <p:nvPr/>
            </p:nvGrpSpPr>
            <p:grpSpPr>
              <a:xfrm>
                <a:off x="7274730" y="2729727"/>
                <a:ext cx="1031070" cy="797299"/>
                <a:chOff x="5791200" y="1504950"/>
                <a:chExt cx="1031070" cy="797299"/>
              </a:xfrm>
            </p:grpSpPr>
            <p:pic>
              <p:nvPicPr>
                <p:cNvPr id="49" name="Picture 48" descr="Ppt_Utility.png">
                  <a:extLst>
                    <a:ext uri="{FF2B5EF4-FFF2-40B4-BE49-F238E27FC236}">
                      <a16:creationId xmlns:a16="http://schemas.microsoft.com/office/drawing/2014/main" id="{E6B7AB77-73CB-47EE-BFFB-9920AF44B6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91200" y="1504950"/>
                  <a:ext cx="1031070" cy="797299"/>
                </a:xfrm>
                <a:prstGeom prst="rect">
                  <a:avLst/>
                </a:prstGeom>
              </p:spPr>
            </p:pic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CB0AEAEB-BF72-4D82-943E-E6E9011C5F98}"/>
                    </a:ext>
                  </a:extLst>
                </p:cNvPr>
                <p:cNvSpPr/>
                <p:nvPr/>
              </p:nvSpPr>
              <p:spPr>
                <a:xfrm>
                  <a:off x="6477000" y="1504950"/>
                  <a:ext cx="345270" cy="2286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pic>
        <p:nvPicPr>
          <p:cNvPr id="55" name="Shape 175">
            <a:extLst>
              <a:ext uri="{FF2B5EF4-FFF2-40B4-BE49-F238E27FC236}">
                <a16:creationId xmlns:a16="http://schemas.microsoft.com/office/drawing/2014/main" id="{A6CD54EE-C7AE-45E6-BEDB-52AC38A4B6B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28858" y="3276600"/>
            <a:ext cx="1851101" cy="13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F9BA31-99BE-4D25-95B5-0CFAFDD7D21B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7696200" y="4781550"/>
            <a:ext cx="1066800" cy="226317"/>
          </a:xfrm>
          <a:prstGeom prst="rect">
            <a:avLst/>
          </a:prstGeo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C04890FD-BC62-DD47-8E55-7CA85163F2A2}"/>
              </a:ext>
            </a:extLst>
          </p:cNvPr>
          <p:cNvSpPr/>
          <p:nvPr/>
        </p:nvSpPr>
        <p:spPr>
          <a:xfrm>
            <a:off x="3187173" y="1381127"/>
            <a:ext cx="2111765" cy="1073078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ECO Fleet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6B9C80A-0938-B243-B321-EA5240D969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964" y="3671448"/>
            <a:ext cx="459642" cy="85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0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37D2B-8837-5C47-9660-9E6701438B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0AEEFC-CA52-8D48-9644-A88B4DA336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42433"/>
            <a:ext cx="8077200" cy="41454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42D3D9-6773-8B41-BA49-564E99BABC41}"/>
              </a:ext>
            </a:extLst>
          </p:cNvPr>
          <p:cNvSpPr txBox="1"/>
          <p:nvPr/>
        </p:nvSpPr>
        <p:spPr>
          <a:xfrm>
            <a:off x="381000" y="133350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Depot Dashboard: Evening Pull-In </a:t>
            </a:r>
          </a:p>
        </p:txBody>
      </p:sp>
    </p:spTree>
    <p:extLst>
      <p:ext uri="{BB962C8B-B14F-4D97-AF65-F5344CB8AC3E}">
        <p14:creationId xmlns:p14="http://schemas.microsoft.com/office/powerpoint/2010/main" val="83439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Beyond The Pilot Phase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504985"/>
            <a:ext cx="6629400" cy="335413"/>
          </a:xfrm>
        </p:spPr>
        <p:txBody>
          <a:bodyPr/>
          <a:lstStyle/>
          <a:p>
            <a:r>
              <a:rPr lang="en-US" dirty="0"/>
              <a:t>David Breault, Sr. Manager, Fleet Solutions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822938" y="3257550"/>
            <a:ext cx="6629400" cy="268279"/>
          </a:xfrm>
        </p:spPr>
        <p:txBody>
          <a:bodyPr/>
          <a:lstStyle/>
          <a:p>
            <a:r>
              <a:rPr lang="en-US" dirty="0"/>
              <a:t>Alt Wheels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B49875-0324-2A46-A90D-53F1C8CD9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938" y="3638550"/>
            <a:ext cx="3886200" cy="41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7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37D2B-8837-5C47-9660-9E6701438B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42D3D9-6773-8B41-BA49-564E99BABC41}"/>
              </a:ext>
            </a:extLst>
          </p:cNvPr>
          <p:cNvSpPr txBox="1"/>
          <p:nvPr/>
        </p:nvSpPr>
        <p:spPr>
          <a:xfrm>
            <a:off x="381000" y="133350"/>
            <a:ext cx="468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Depot Dashboard: Mid Evening Charging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3119AA-D873-F049-8EDD-EBC47FC179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33664"/>
            <a:ext cx="8077200" cy="414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3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37D2B-8837-5C47-9660-9E6701438B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42D3D9-6773-8B41-BA49-564E99BABC41}"/>
              </a:ext>
            </a:extLst>
          </p:cNvPr>
          <p:cNvSpPr txBox="1"/>
          <p:nvPr/>
        </p:nvSpPr>
        <p:spPr>
          <a:xfrm>
            <a:off x="381000" y="133350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Depot Dashboard: Early Morning Pull-Outs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AD21BF-4610-1046-A3FE-D1D30DA62D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" y="641428"/>
            <a:ext cx="8077200" cy="414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4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Experience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ChargePoint commits to delivering software and services that simplify your experience. 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BCCA5C-75CA-43B8-B936-D2315E2FCCF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33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71C3F78-3A37-124C-A2A8-368713B62F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7702" y="1121701"/>
            <a:ext cx="682111" cy="5456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D6A7AC6-1A9B-D74C-BAF3-B873D68B45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102" y="1200150"/>
            <a:ext cx="778498" cy="4379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C0656F-715E-C441-9589-63E4180941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877" y="1164947"/>
            <a:ext cx="787845" cy="492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Advanced Charging Software and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65967-37EE-4D55-82F8-A6494FD55C3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047" y="1129005"/>
            <a:ext cx="696482" cy="531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Ppt_ChargePoint_car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340" y="2938589"/>
            <a:ext cx="856529" cy="525371"/>
          </a:xfrm>
          <a:prstGeom prst="rect">
            <a:avLst/>
          </a:prstGeom>
        </p:spPr>
      </p:pic>
      <p:pic>
        <p:nvPicPr>
          <p:cNvPr id="13" name="Picture 12" descr="Ppt_CP_cloud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228" y="2826972"/>
            <a:ext cx="996728" cy="6453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9763" y="1701154"/>
            <a:ext cx="2023976" cy="100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b="1" dirty="0"/>
              <a:t>Dashboard &amp; Analytics</a:t>
            </a:r>
            <a:br>
              <a:rPr lang="en-US" sz="1400" dirty="0"/>
            </a:br>
            <a:r>
              <a:rPr lang="en-US" sz="1050" dirty="0"/>
              <a:t>Station owners see how stations are being used and when it’s time to add capacity.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23739" y="1701154"/>
            <a:ext cx="19100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b="1" dirty="0"/>
              <a:t>Waitlist</a:t>
            </a:r>
            <a:br>
              <a:rPr lang="en-US" sz="1600" dirty="0"/>
            </a:br>
            <a:r>
              <a:rPr lang="en-US" sz="1050" dirty="0"/>
              <a:t>Drivers can get in line and get notified when a station is available, improving utilization.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58180" y="1697911"/>
            <a:ext cx="26052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b="1" dirty="0"/>
              <a:t>Energy Management</a:t>
            </a:r>
          </a:p>
          <a:p>
            <a:pPr marL="0" indent="0" algn="ctr">
              <a:buNone/>
            </a:pPr>
            <a:r>
              <a:rPr lang="en-US" sz="1050" dirty="0"/>
              <a:t>Efficiently and automatically utilize power available for charging vehicles. Save money on costly upgrades and avoid demand charges.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63418" y="1706228"/>
            <a:ext cx="1953866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b="1" dirty="0"/>
              <a:t>Flexible Pricing</a:t>
            </a:r>
          </a:p>
          <a:p>
            <a:pPr marL="0" indent="0" algn="ctr">
              <a:buNone/>
            </a:pPr>
            <a:r>
              <a:rPr lang="en-US" sz="1050" dirty="0"/>
              <a:t>Price by hour, kWh, time of day, customer type or any combination.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2740" y="3520410"/>
            <a:ext cx="208566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b="1" dirty="0"/>
              <a:t>Access Control</a:t>
            </a:r>
          </a:p>
          <a:p>
            <a:pPr marL="0" indent="0" algn="ctr">
              <a:buNone/>
            </a:pPr>
            <a:r>
              <a:rPr lang="en-US" sz="1050" dirty="0"/>
              <a:t>Limit who can use the charging stations and when. Station owners can disable charging during “closed” times.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14600" y="3520410"/>
            <a:ext cx="20732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b="1" dirty="0"/>
              <a:t>Fleet Services</a:t>
            </a:r>
          </a:p>
          <a:p>
            <a:pPr marL="0" indent="0" algn="ctr">
              <a:buNone/>
            </a:pPr>
            <a:r>
              <a:rPr lang="en-US" sz="1050" dirty="0"/>
              <a:t>Fleet managers can track vehicle charging and pay for electricity if the vehicles need to charge at other stations.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81710" y="3520410"/>
            <a:ext cx="1987327" cy="7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b="1" dirty="0"/>
              <a:t>Driver Services</a:t>
            </a:r>
            <a:br>
              <a:rPr lang="en-US" sz="1400" b="1" dirty="0"/>
            </a:br>
            <a:r>
              <a:rPr lang="en-US" sz="1050" dirty="0"/>
              <a:t>Automatically notify drivers of a full charge, available station, changes in power and more.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82140" y="3520410"/>
            <a:ext cx="240490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b="1" dirty="0"/>
              <a:t>APIs</a:t>
            </a:r>
            <a:endParaRPr lang="en-US" sz="1600" dirty="0"/>
          </a:p>
          <a:p>
            <a:pPr marL="0" indent="0" algn="ctr">
              <a:buNone/>
            </a:pPr>
            <a:r>
              <a:rPr lang="en-US" sz="1050" dirty="0"/>
              <a:t>Most functions are also available through SOAP/XML and REST APIs that follow the same data access rules as the UI.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0A662B-035F-624B-8B58-62C92D15F7F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270" y="2976694"/>
            <a:ext cx="857895" cy="4491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9C2147F-C021-CD4C-9714-DD9A3940FEC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350" y="2826972"/>
            <a:ext cx="463276" cy="7206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966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1A7A7-26DF-9C44-84F0-61EB7E625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Fleet Partners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1C24AE-DBDC-DE45-B86D-E97CC863F6F4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077200" y="4781550"/>
            <a:ext cx="1066800" cy="22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DA128C-C7CD-794F-85D7-3B497FC64DEF}"/>
              </a:ext>
            </a:extLst>
          </p:cNvPr>
          <p:cNvSpPr txBox="1"/>
          <p:nvPr/>
        </p:nvSpPr>
        <p:spPr>
          <a:xfrm>
            <a:off x="621891" y="1612937"/>
            <a:ext cx="1976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/>
              <a:t>Fleet Card / </a:t>
            </a:r>
            <a:br>
              <a:rPr lang="en-US" sz="1200" i="1" dirty="0"/>
            </a:br>
            <a:r>
              <a:rPr lang="en-US" sz="1200" i="1" dirty="0"/>
              <a:t>Fuel Management System</a:t>
            </a:r>
          </a:p>
        </p:txBody>
      </p:sp>
      <p:pic>
        <p:nvPicPr>
          <p:cNvPr id="5" name="Picture 4" descr="Ppt_Creditcard.png">
            <a:extLst>
              <a:ext uri="{FF2B5EF4-FFF2-40B4-BE49-F238E27FC236}">
                <a16:creationId xmlns:a16="http://schemas.microsoft.com/office/drawing/2014/main" id="{6E07B31F-3160-F745-B2AB-B786774BE7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810" y="1123950"/>
            <a:ext cx="649224" cy="409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F509A1-44D1-064E-BB28-0D71A175F1D2}"/>
              </a:ext>
            </a:extLst>
          </p:cNvPr>
          <p:cNvSpPr txBox="1"/>
          <p:nvPr/>
        </p:nvSpPr>
        <p:spPr>
          <a:xfrm>
            <a:off x="4006076" y="1652885"/>
            <a:ext cx="131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/>
              <a:t>Fleet Operations</a:t>
            </a:r>
            <a:br>
              <a:rPr lang="en-US" sz="1200" i="1" dirty="0"/>
            </a:br>
            <a:r>
              <a:rPr lang="en-US" sz="1200" i="1" dirty="0"/>
              <a:t>Software</a:t>
            </a:r>
          </a:p>
        </p:txBody>
      </p:sp>
      <p:pic>
        <p:nvPicPr>
          <p:cNvPr id="7" name="Picture 6" descr="Ppt_Web_interface.png">
            <a:extLst>
              <a:ext uri="{FF2B5EF4-FFF2-40B4-BE49-F238E27FC236}">
                <a16:creationId xmlns:a16="http://schemas.microsoft.com/office/drawing/2014/main" id="{18D6B191-2781-134D-9CB9-3F7E4947E2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825" y="1127169"/>
            <a:ext cx="736092" cy="483108"/>
          </a:xfrm>
          <a:prstGeom prst="rect">
            <a:avLst/>
          </a:prstGeom>
        </p:spPr>
      </p:pic>
      <p:pic>
        <p:nvPicPr>
          <p:cNvPr id="8" name="Picture 7" descr="network.pdf">
            <a:extLst>
              <a:ext uri="{FF2B5EF4-FFF2-40B4-BE49-F238E27FC236}">
                <a16:creationId xmlns:a16="http://schemas.microsoft.com/office/drawing/2014/main" id="{D55D6213-0361-0540-B4FF-0E49CF24826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046" y="1047750"/>
            <a:ext cx="513288" cy="5138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1FE472-7CF4-9F44-A7BB-304EFF191555}"/>
              </a:ext>
            </a:extLst>
          </p:cNvPr>
          <p:cNvSpPr txBox="1"/>
          <p:nvPr/>
        </p:nvSpPr>
        <p:spPr>
          <a:xfrm>
            <a:off x="7064106" y="1588833"/>
            <a:ext cx="912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/>
              <a:t>Vehicle </a:t>
            </a:r>
            <a:br>
              <a:rPr lang="en-US" sz="1200" i="1" dirty="0"/>
            </a:br>
            <a:r>
              <a:rPr lang="en-US" sz="1200" i="1" dirty="0"/>
              <a:t>Telematics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034A95-0E54-584F-9993-ED546914E2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3728245"/>
            <a:ext cx="2823889" cy="400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23CC9E-A41C-0142-A4CC-E2B1D4DFCC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2525179"/>
            <a:ext cx="1143972" cy="888013"/>
          </a:xfrm>
          <a:prstGeom prst="rect">
            <a:avLst/>
          </a:prstGeom>
        </p:spPr>
      </p:pic>
      <p:pic>
        <p:nvPicPr>
          <p:cNvPr id="12" name="Picture 9" descr="https://fcstorage.blob.core.windows.net/images/misc/FleetCarmaLogo.png">
            <a:extLst>
              <a:ext uri="{FF2B5EF4-FFF2-40B4-BE49-F238E27FC236}">
                <a16:creationId xmlns:a16="http://schemas.microsoft.com/office/drawing/2014/main" id="{49F01C27-C626-5843-923F-95EDE3E6C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8998" y="2724150"/>
            <a:ext cx="1776085" cy="50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5C7D18-1478-BF44-846B-D19D16F3BFB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999" y="3773519"/>
            <a:ext cx="1693560" cy="3511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2D05B9-FB20-124F-BB5E-7C1E64103E6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2762940"/>
            <a:ext cx="2672255" cy="3422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B6312B-B4A3-1549-9E3B-D52AAC39E2A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984" y="3651740"/>
            <a:ext cx="1862959" cy="45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4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 for Planning, Installation and Ongoing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047750"/>
            <a:ext cx="5791199" cy="3657600"/>
          </a:xfrm>
        </p:spPr>
        <p:txBody>
          <a:bodyPr/>
          <a:lstStyle/>
          <a:p>
            <a:r>
              <a:rPr lang="en-US" sz="1600" dirty="0"/>
              <a:t>Site Assessment, Scoping and Project Management</a:t>
            </a:r>
          </a:p>
          <a:p>
            <a:pPr lvl="1"/>
            <a:r>
              <a:rPr lang="en-US" sz="1400" dirty="0"/>
              <a:t>Accurate site qualification, quality site preparation and professional installation</a:t>
            </a:r>
          </a:p>
          <a:p>
            <a:pPr lvl="1"/>
            <a:r>
              <a:rPr lang="en-US" sz="1400" dirty="0"/>
              <a:t>Nationwide network of O&amp;M partners who provide setup services</a:t>
            </a:r>
          </a:p>
          <a:p>
            <a:pPr lvl="1"/>
            <a:r>
              <a:rPr lang="en-US" sz="1400" dirty="0"/>
              <a:t>Initial Activation and Configuration service provides a specialist to consult directly with station setup and activation </a:t>
            </a:r>
          </a:p>
          <a:p>
            <a:r>
              <a:rPr lang="en-US" sz="1600" dirty="0"/>
              <a:t>Ongoing Service Support</a:t>
            </a:r>
          </a:p>
          <a:p>
            <a:pPr lvl="1"/>
            <a:r>
              <a:rPr lang="en-US" sz="1400" dirty="0"/>
              <a:t>Standard warranty coverage for one year; includes parts only when installed by ChargePoint dealer</a:t>
            </a:r>
          </a:p>
          <a:p>
            <a:pPr lvl="1"/>
            <a:r>
              <a:rPr lang="en-US" sz="1400" dirty="0"/>
              <a:t>ChargePoint Assure is the industry’s most comprehensive EV charging station maintenance and management program </a:t>
            </a:r>
          </a:p>
          <a:p>
            <a:pPr lvl="1"/>
            <a:r>
              <a:rPr lang="en-US" sz="1400" dirty="0"/>
              <a:t>Station owner phone support during business hours</a:t>
            </a:r>
          </a:p>
          <a:p>
            <a:pPr lvl="1"/>
            <a:r>
              <a:rPr lang="en-US" sz="1400" dirty="0"/>
              <a:t>24/7 driver support in multiple 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65967-37EE-4D55-82F8-A6494FD55C3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5BB455-AF04-C24A-9EB8-B80257CE4C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1276350"/>
            <a:ext cx="571500" cy="7366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CADE648-122D-F349-BE0A-42CD7BF931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900" y="2797653"/>
            <a:ext cx="685800" cy="68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45F6F-6FB8-D545-882E-2C6DE310AA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2009145"/>
            <a:ext cx="10795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5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D78FD-6DF3-7D4D-A8FB-C8283EC02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ChargePoint can help …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B9BF6C-2D76-8245-98B7-4046BCB146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D55CB3-A229-4D37-98DE-0BA6D5C5D1A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558031-BD07-4A48-BE3A-4D01C65216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4501" y="925082"/>
            <a:ext cx="2132299" cy="36327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37A458-5843-CD4A-9CFE-D0D3B1B163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4693" y="1735526"/>
            <a:ext cx="807119" cy="281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7C54C2-68B2-CC49-8135-8EC4A85520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7973" y="1735526"/>
            <a:ext cx="830368" cy="2819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0319ED-9E49-524F-99A5-13FA3FA9E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379" y="1656184"/>
            <a:ext cx="927153" cy="28987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8187125-C956-3348-B016-F57DCEC92930}"/>
              </a:ext>
            </a:extLst>
          </p:cNvPr>
          <p:cNvSpPr/>
          <p:nvPr/>
        </p:nvSpPr>
        <p:spPr>
          <a:xfrm>
            <a:off x="304800" y="819150"/>
            <a:ext cx="502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 marR="0" lvl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 the right charging station</a:t>
            </a:r>
          </a:p>
        </p:txBody>
      </p:sp>
    </p:spTree>
    <p:extLst>
      <p:ext uri="{BB962C8B-B14F-4D97-AF65-F5344CB8AC3E}">
        <p14:creationId xmlns:p14="http://schemas.microsoft.com/office/powerpoint/2010/main" val="400302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44379-2D01-1840-A369-CF8E5E76A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Quick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4BA13-EEA8-1E4D-AFAC-9A874217E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600450"/>
          </a:xfrm>
        </p:spPr>
        <p:txBody>
          <a:bodyPr/>
          <a:lstStyle/>
          <a:p>
            <a:r>
              <a:rPr lang="en-US" dirty="0"/>
              <a:t>Huge EV Opportunity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Manage the Load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we do it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71BE7-30F2-C64D-9F08-36CB388EA9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65967-37EE-4D55-82F8-A6494FD55C3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9336B-A5AF-CD4B-B975-5FCFDCB64B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1167197"/>
            <a:ext cx="1199583" cy="628054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6F83AC4-DD02-F84F-82A6-B43F4D9C6D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1259583"/>
            <a:ext cx="1048850" cy="533846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A6FDB1D-2313-E549-8351-5156F5A38E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2190132"/>
            <a:ext cx="889414" cy="555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FDA430-8261-2F4C-ADC9-996A452CC9AE}"/>
              </a:ext>
            </a:extLst>
          </p:cNvPr>
          <p:cNvSpPr txBox="1"/>
          <p:nvPr/>
        </p:nvSpPr>
        <p:spPr>
          <a:xfrm>
            <a:off x="4749347" y="3421639"/>
            <a:ext cx="1760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/>
              <a:t>ChargePoint</a:t>
            </a:r>
            <a:r>
              <a:rPr lang="en-US" sz="1200" i="1" baseline="30000" dirty="0"/>
              <a:t>®</a:t>
            </a:r>
            <a:r>
              <a:rPr lang="en-US" sz="1200" i="1" dirty="0"/>
              <a:t> Network</a:t>
            </a:r>
          </a:p>
        </p:txBody>
      </p:sp>
      <p:pic>
        <p:nvPicPr>
          <p:cNvPr id="10" name="Picture 9" descr="Ppt_CP_cloud.png">
            <a:extLst>
              <a:ext uri="{FF2B5EF4-FFF2-40B4-BE49-F238E27FC236}">
                <a16:creationId xmlns:a16="http://schemas.microsoft.com/office/drawing/2014/main" id="{574AACF6-CEEF-E549-B2E1-06BD3B2686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3210834"/>
            <a:ext cx="1078951" cy="698611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01ADD724-D22B-2045-8336-10FDDD6FA5E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327" y="1370957"/>
            <a:ext cx="889414" cy="4224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77C576-73A0-294B-BF95-318D25D2B7FC}"/>
              </a:ext>
            </a:extLst>
          </p:cNvPr>
          <p:cNvSpPr txBox="1"/>
          <p:nvPr/>
        </p:nvSpPr>
        <p:spPr>
          <a:xfrm>
            <a:off x="4648200" y="2329574"/>
            <a:ext cx="2274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/>
              <a:t>Power &amp; Energy management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36970F-5595-F143-A087-5A427897E6E7}"/>
              </a:ext>
            </a:extLst>
          </p:cNvPr>
          <p:cNvSpPr txBox="1"/>
          <p:nvPr/>
        </p:nvSpPr>
        <p:spPr>
          <a:xfrm>
            <a:off x="7079747" y="1388006"/>
            <a:ext cx="1835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Fleet: HD, MD. LD</a:t>
            </a:r>
          </a:p>
        </p:txBody>
      </p:sp>
    </p:spTree>
    <p:extLst>
      <p:ext uri="{BB962C8B-B14F-4D97-AF65-F5344CB8AC3E}">
        <p14:creationId xmlns:p14="http://schemas.microsoft.com/office/powerpoint/2010/main" val="13697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19251"/>
            <a:ext cx="7315200" cy="430887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BCCA5C-75CA-43B8-B936-D2315E2FCCF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14400" y="2190750"/>
            <a:ext cx="7315200" cy="1543050"/>
          </a:xfrm>
        </p:spPr>
        <p:txBody>
          <a:bodyPr/>
          <a:lstStyle/>
          <a:p>
            <a:r>
              <a:rPr lang="en-US" sz="1800" dirty="0"/>
              <a:t>For further information on this topic, </a:t>
            </a:r>
            <a:br>
              <a:rPr lang="en-US" sz="1800" dirty="0"/>
            </a:br>
            <a:r>
              <a:rPr lang="en-US" sz="1800" dirty="0"/>
              <a:t>please contact David Breault:</a:t>
            </a:r>
            <a:br>
              <a:rPr lang="en-US" sz="1800" dirty="0"/>
            </a:br>
            <a:r>
              <a:rPr lang="en-US" sz="1800" dirty="0">
                <a:solidFill>
                  <a:srgbClr val="50A1D9"/>
                </a:solidFill>
                <a:hlinkClick r:id="rId2"/>
              </a:rPr>
              <a:t>david.breault@chargepoint.com</a:t>
            </a:r>
            <a:r>
              <a:rPr lang="en-US" sz="1800" dirty="0">
                <a:solidFill>
                  <a:srgbClr val="50A1D9"/>
                </a:solidFill>
              </a:rPr>
              <a:t> </a:t>
            </a:r>
          </a:p>
          <a:p>
            <a:r>
              <a:rPr lang="en-US" sz="1800" dirty="0"/>
              <a:t>+1.978.496.5899 (mobile)</a:t>
            </a:r>
          </a:p>
        </p:txBody>
      </p:sp>
    </p:spTree>
    <p:extLst>
      <p:ext uri="{BB962C8B-B14F-4D97-AF65-F5344CB8AC3E}">
        <p14:creationId xmlns:p14="http://schemas.microsoft.com/office/powerpoint/2010/main" val="369487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696200" y="4781550"/>
            <a:ext cx="1066800" cy="226317"/>
          </a:xfrm>
        </p:spPr>
        <p:txBody>
          <a:bodyPr/>
          <a:lstStyle/>
          <a:p>
            <a:pPr>
              <a:defRPr/>
            </a:pPr>
            <a:fld id="{F3BCCA5C-75CA-43B8-B936-D2315E2FCCF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18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44379-2D01-1840-A369-CF8E5E76A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Last 90 days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71BE7-30F2-C64D-9F08-36CB388EA9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65967-37EE-4D55-82F8-A6494FD55C3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9EB6D3-08C3-534E-8C13-B0DA8EABC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83" y="854625"/>
            <a:ext cx="1197207" cy="3806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713DC-AD59-9340-97F8-045B56C123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2939" y="1094204"/>
            <a:ext cx="1952822" cy="1639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830439-A82F-874F-B461-4ABE04C84D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1094204"/>
            <a:ext cx="2185704" cy="16392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F3387B-9E04-D142-8C3F-8C33581B6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0861" y="2820742"/>
            <a:ext cx="2153939" cy="1585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385866-7DB4-AB40-8692-B712F19F89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626" y="1094204"/>
            <a:ext cx="1229459" cy="16392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F0C70E-2325-E342-8E4D-06C2CD51F6A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1094204"/>
            <a:ext cx="1229459" cy="1639278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F5B839E4-CCE5-1C4F-AEF8-2D6AD86849C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696" y="2826053"/>
            <a:ext cx="2086182" cy="1563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A6B01-47AC-5B41-BE73-093C77C68C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762" y="2820742"/>
            <a:ext cx="2224215" cy="156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4FC614-DC58-8E40-847B-FC27E22415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047750"/>
            <a:ext cx="9144000" cy="4095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23BD57-0955-B842-A19A-4BAD13C3B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ChargePoint at a Glance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869CA5-65FD-2345-9C58-DD5C8A4AE301}"/>
              </a:ext>
            </a:extLst>
          </p:cNvPr>
          <p:cNvSpPr/>
          <p:nvPr/>
        </p:nvSpPr>
        <p:spPr>
          <a:xfrm>
            <a:off x="435429" y="1078528"/>
            <a:ext cx="3810000" cy="2236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de-DE" b="1" dirty="0">
                <a:solidFill>
                  <a:schemeClr val="accent1"/>
                </a:solidFill>
              </a:rPr>
              <a:t>2007</a:t>
            </a:r>
          </a:p>
          <a:p>
            <a:r>
              <a:rPr lang="en-US" altLang="de-DE" sz="1400" dirty="0"/>
              <a:t>Founded in Campbell, CA</a:t>
            </a:r>
          </a:p>
          <a:p>
            <a:pPr>
              <a:spcBef>
                <a:spcPts val="800"/>
              </a:spcBef>
            </a:pPr>
            <a:r>
              <a:rPr lang="en-US" altLang="de-DE" b="1" dirty="0">
                <a:solidFill>
                  <a:schemeClr val="accent1"/>
                </a:solidFill>
              </a:rPr>
              <a:t>650+</a:t>
            </a:r>
            <a:r>
              <a:rPr lang="en-US" altLang="de-DE" dirty="0"/>
              <a:t> </a:t>
            </a:r>
          </a:p>
          <a:p>
            <a:r>
              <a:rPr lang="en-US" altLang="de-DE" sz="1400" dirty="0"/>
              <a:t>Employees globally</a:t>
            </a:r>
          </a:p>
          <a:p>
            <a:endParaRPr lang="en-US" altLang="de-DE" sz="1400" b="1" dirty="0">
              <a:solidFill>
                <a:schemeClr val="accent1"/>
              </a:solidFill>
            </a:endParaRPr>
          </a:p>
          <a:p>
            <a:r>
              <a:rPr lang="en-US" altLang="de-DE" b="1" dirty="0">
                <a:solidFill>
                  <a:schemeClr val="accent1"/>
                </a:solidFill>
              </a:rPr>
              <a:t>200+</a:t>
            </a:r>
          </a:p>
          <a:p>
            <a:r>
              <a:rPr lang="en-US" altLang="de-DE" sz="1400" dirty="0"/>
              <a:t>Engineering staff globally</a:t>
            </a:r>
          </a:p>
          <a:p>
            <a:pPr>
              <a:spcBef>
                <a:spcPts val="800"/>
              </a:spcBef>
            </a:pPr>
            <a:endParaRPr lang="en-US" altLang="de-DE" sz="1600" b="1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5267E3-3CC8-8344-B84E-8C7D996A75E5}"/>
              </a:ext>
            </a:extLst>
          </p:cNvPr>
          <p:cNvSpPr/>
          <p:nvPr/>
        </p:nvSpPr>
        <p:spPr>
          <a:xfrm>
            <a:off x="4267200" y="1047750"/>
            <a:ext cx="4572000" cy="22980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800"/>
              </a:spcBef>
            </a:pPr>
            <a:r>
              <a:rPr lang="en-US" altLang="de-DE" b="1" dirty="0">
                <a:solidFill>
                  <a:schemeClr val="accent1"/>
                </a:solidFill>
              </a:rPr>
              <a:t>Offices Located: </a:t>
            </a:r>
          </a:p>
          <a:p>
            <a:pPr>
              <a:spcBef>
                <a:spcPts val="0"/>
              </a:spcBef>
            </a:pPr>
            <a:r>
              <a:rPr lang="en-US" altLang="de-DE" sz="1400" dirty="0"/>
              <a:t>United States 	Campbell, CA (HQ)			Oakland, CA</a:t>
            </a:r>
          </a:p>
          <a:p>
            <a:pPr>
              <a:spcBef>
                <a:spcPts val="0"/>
              </a:spcBef>
            </a:pPr>
            <a:r>
              <a:rPr lang="en-US" altLang="de-DE" sz="1400" dirty="0"/>
              <a:t>		Scottsdale, AZ </a:t>
            </a:r>
          </a:p>
          <a:p>
            <a:pPr>
              <a:spcBef>
                <a:spcPts val="800"/>
              </a:spcBef>
            </a:pPr>
            <a:r>
              <a:rPr lang="en-US" altLang="de-DE" sz="1400" dirty="0"/>
              <a:t>Europe 		Amsterdam</a:t>
            </a:r>
            <a:br>
              <a:rPr lang="en-US" altLang="de-DE" sz="1400" dirty="0"/>
            </a:br>
            <a:r>
              <a:rPr lang="en-US" altLang="de-DE" sz="1400" dirty="0"/>
              <a:t>		Pangbourne (UK)</a:t>
            </a:r>
            <a:br>
              <a:rPr lang="en-US" altLang="de-DE" sz="1400" dirty="0"/>
            </a:br>
            <a:r>
              <a:rPr lang="en-US" altLang="de-DE" sz="1400" dirty="0"/>
              <a:t>		Munich</a:t>
            </a:r>
            <a:br>
              <a:rPr lang="en-US" altLang="de-DE" sz="1400" dirty="0"/>
            </a:br>
            <a:r>
              <a:rPr lang="en-US" altLang="de-DE" sz="1400" dirty="0"/>
              <a:t>		Paris</a:t>
            </a:r>
          </a:p>
          <a:p>
            <a:pPr>
              <a:spcBef>
                <a:spcPts val="800"/>
              </a:spcBef>
            </a:pPr>
            <a:r>
              <a:rPr lang="en-US" altLang="de-DE" sz="1400" dirty="0"/>
              <a:t>India 		</a:t>
            </a:r>
            <a:r>
              <a:rPr lang="en-US" sz="1400" dirty="0"/>
              <a:t>Haryana</a:t>
            </a:r>
            <a:endParaRPr lang="en-US" altLang="de-D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95FCEA-9214-2742-98AF-14B0C59A6A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134" y="1390305"/>
            <a:ext cx="349897" cy="184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5A1430-0FE3-F842-8F8E-CEFEA2C16E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134" y="2047367"/>
            <a:ext cx="349897" cy="23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585DB5-69F6-8B47-9915-51105C8E50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3860" y="2839208"/>
            <a:ext cx="370443" cy="2479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D84CF0A-3FF9-804B-9FDF-701E0E8AACD3}"/>
              </a:ext>
            </a:extLst>
          </p:cNvPr>
          <p:cNvSpPr/>
          <p:nvPr/>
        </p:nvSpPr>
        <p:spPr>
          <a:xfrm>
            <a:off x="0" y="3557768"/>
            <a:ext cx="2276475" cy="69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anchor="ctr"/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chemeClr val="accent2"/>
                </a:solidFill>
              </a:rPr>
              <a:t>Market Leadership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16C0765-CA68-714E-AB29-614294E65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060" y="3707671"/>
            <a:ext cx="5096719" cy="144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9" tIns="34295" rIns="68589" bIns="34295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200"/>
              </a:spcBef>
              <a:buClr>
                <a:schemeClr val="accent2"/>
              </a:buClr>
              <a:buFont typeface=".AppleSystemUIFont" charset="-120"/>
              <a:buChar char="+"/>
            </a:pPr>
            <a:r>
              <a:rPr lang="en-US" sz="1400" dirty="0"/>
              <a:t>100,000+ Places to charge! </a:t>
            </a:r>
          </a:p>
          <a:p>
            <a:pPr eaLnBrk="1" hangingPunct="1">
              <a:spcBef>
                <a:spcPts val="200"/>
              </a:spcBef>
              <a:buClr>
                <a:schemeClr val="accent2"/>
              </a:buClr>
              <a:buFont typeface=".AppleSystemUIFont" charset="-120"/>
              <a:buChar char="+"/>
            </a:pPr>
            <a:r>
              <a:rPr lang="en-US" altLang="en-US" sz="1400" dirty="0"/>
              <a:t>World’s largest and most open EV charging network</a:t>
            </a:r>
          </a:p>
          <a:p>
            <a:pPr eaLnBrk="1" hangingPunct="1">
              <a:spcBef>
                <a:spcPts val="200"/>
              </a:spcBef>
              <a:buClr>
                <a:schemeClr val="accent2"/>
              </a:buClr>
              <a:buFont typeface=".AppleSystemUIFont" charset="-120"/>
              <a:buChar char="+"/>
            </a:pPr>
            <a:r>
              <a:rPr lang="en-US" altLang="en-US" sz="1400" dirty="0"/>
              <a:t>All 50 States and 6 different countries</a:t>
            </a:r>
          </a:p>
          <a:p>
            <a:pPr>
              <a:spcBef>
                <a:spcPts val="200"/>
              </a:spcBef>
              <a:buClr>
                <a:schemeClr val="accent2"/>
              </a:buClr>
              <a:buFont typeface=".AppleSystemUIFont" charset="-120"/>
              <a:buChar char="+"/>
            </a:pPr>
            <a:r>
              <a:rPr lang="en-US" altLang="en-US" sz="1400" dirty="0"/>
              <a:t>Over 65 million charges delivered</a:t>
            </a:r>
          </a:p>
          <a:p>
            <a:pPr>
              <a:spcBef>
                <a:spcPts val="200"/>
              </a:spcBef>
              <a:buClr>
                <a:schemeClr val="accent2"/>
              </a:buClr>
              <a:buFont typeface=".AppleSystemUIFont" charset="-120"/>
              <a:buChar char="+"/>
            </a:pPr>
            <a:r>
              <a:rPr lang="en-US" altLang="en-US" sz="1400" dirty="0"/>
              <a:t>Highest rated mobile app</a:t>
            </a:r>
          </a:p>
          <a:p>
            <a:pPr eaLnBrk="1" hangingPunct="1">
              <a:spcBef>
                <a:spcPts val="200"/>
              </a:spcBef>
              <a:buClr>
                <a:schemeClr val="accent2"/>
              </a:buClr>
              <a:buFont typeface=".AppleSystemUIFont" charset="-120"/>
              <a:buChar char="+"/>
            </a:pPr>
            <a:endParaRPr lang="en-US" altLang="en-US" sz="11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1C957D-F7EC-7640-89EE-F243DD10D80B}"/>
              </a:ext>
            </a:extLst>
          </p:cNvPr>
          <p:cNvGrpSpPr/>
          <p:nvPr/>
        </p:nvGrpSpPr>
        <p:grpSpPr>
          <a:xfrm>
            <a:off x="7041660" y="3903291"/>
            <a:ext cx="1067421" cy="558757"/>
            <a:chOff x="469417" y="1071793"/>
            <a:chExt cx="1312825" cy="70613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D65894A-83CB-0A49-932D-B8805C9B9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417" y="1241599"/>
              <a:ext cx="348942" cy="46525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DFBBB4-E7D8-704F-B22E-3461610AE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058" y="1071793"/>
              <a:ext cx="529598" cy="70613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45B5AFB-1164-C148-8F09-5D8EA827A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1355" y="1239006"/>
              <a:ext cx="350887" cy="467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177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44379-2D01-1840-A369-CF8E5E76A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Quick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4BA13-EEA8-1E4D-AFAC-9A874217E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5900"/>
            <a:ext cx="8229600" cy="3600450"/>
          </a:xfrm>
        </p:spPr>
        <p:txBody>
          <a:bodyPr/>
          <a:lstStyle/>
          <a:p>
            <a:r>
              <a:rPr lang="en-US" dirty="0"/>
              <a:t>Electric Vehicle Revolution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Manage the Load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we do it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71BE7-30F2-C64D-9F08-36CB388EA9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65967-37EE-4D55-82F8-A6494FD55C3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9336B-A5AF-CD4B-B975-5FCFDCB64B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722" y="1415089"/>
            <a:ext cx="1199583" cy="628054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6F83AC4-DD02-F84F-82A6-B43F4D9C6D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322" y="1507475"/>
            <a:ext cx="1048850" cy="533846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A6FDB1D-2313-E549-8351-5156F5A38E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722" y="2440001"/>
            <a:ext cx="889414" cy="555884"/>
          </a:xfrm>
          <a:prstGeom prst="rect">
            <a:avLst/>
          </a:prstGeom>
        </p:spPr>
      </p:pic>
      <p:pic>
        <p:nvPicPr>
          <p:cNvPr id="10" name="Picture 9" descr="Ppt_CP_cloud.png">
            <a:extLst>
              <a:ext uri="{FF2B5EF4-FFF2-40B4-BE49-F238E27FC236}">
                <a16:creationId xmlns:a16="http://schemas.microsoft.com/office/drawing/2014/main" id="{574AACF6-CEEF-E549-B2E1-06BD3B2686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722" y="3397139"/>
            <a:ext cx="1078951" cy="698611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01ADD724-D22B-2045-8336-10FDDD6FA5E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249" y="1618849"/>
            <a:ext cx="889414" cy="42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4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Electric Vehicle Revolution</a:t>
            </a:r>
            <a:endParaRPr lang="en-US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F99F7C-F737-9543-A0CE-8902CC40E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you been asked to look into EV’s for your fleet? </a:t>
            </a:r>
          </a:p>
        </p:txBody>
      </p:sp>
    </p:spTree>
    <p:extLst>
      <p:ext uri="{BB962C8B-B14F-4D97-AF65-F5344CB8AC3E}">
        <p14:creationId xmlns:p14="http://schemas.microsoft.com/office/powerpoint/2010/main" val="91891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43B11-3AA9-BB44-AD38-53453D6B4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Compact Cars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8FD3CE-1AA2-4C4C-8B38-2292278562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D55CB3-A229-4D37-98DE-0BA6D5C5D1A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CD052B-674D-8743-877B-9FD37647428F}"/>
              </a:ext>
            </a:extLst>
          </p:cNvPr>
          <p:cNvSpPr txBox="1">
            <a:spLocks/>
          </p:cNvSpPr>
          <p:nvPr/>
        </p:nvSpPr>
        <p:spPr>
          <a:xfrm>
            <a:off x="381001" y="1047750"/>
            <a:ext cx="4571999" cy="3486150"/>
          </a:xfrm>
          <a:prstGeom prst="rect">
            <a:avLst/>
          </a:prstGeom>
        </p:spPr>
        <p:txBody>
          <a:bodyPr/>
          <a:lstStyle>
            <a:lvl1pPr marL="288925" indent="-288925" algn="l" rtl="0" eaLnBrk="1" fontAlgn="base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.AppleSystemUIFont" charset="-120"/>
              <a:buChar char="+"/>
              <a:defRPr sz="1800" b="0" kern="1200">
                <a:solidFill>
                  <a:schemeClr val="tx1"/>
                </a:solidFill>
                <a:latin typeface="+mn-lt"/>
                <a:ea typeface="Arial" pitchFamily="-111" charset="0"/>
                <a:cs typeface="Arial" pitchFamily="34" charset="0"/>
              </a:defRPr>
            </a:lvl1pPr>
            <a:lvl2pPr marL="631825" indent="-285750" algn="l" rtl="0" eaLnBrk="1" fontAlgn="base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Arial" pitchFamily="-111" charset="0"/>
                <a:cs typeface="Arial" charset="0"/>
              </a:defRPr>
            </a:lvl2pPr>
            <a:lvl3pPr marL="857250" indent="-233363" algn="l" rtl="0" eaLnBrk="1" fontAlgn="base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Lucida Grande"/>
              <a:buChar char="−"/>
              <a:defRPr sz="1400" kern="1200">
                <a:solidFill>
                  <a:schemeClr val="tx1"/>
                </a:solidFill>
                <a:latin typeface="+mn-lt"/>
                <a:ea typeface="Arial" pitchFamily="-111" charset="0"/>
                <a:cs typeface="Arial" charset="0"/>
              </a:defRPr>
            </a:lvl3pPr>
            <a:lvl4pPr marL="1081088" indent="-223838" algn="l" rtl="0" eaLnBrk="1" fontAlgn="base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Arial" pitchFamily="-111" charset="0"/>
                <a:cs typeface="Arial" charset="0"/>
              </a:defRPr>
            </a:lvl4pPr>
            <a:lvl5pPr marL="1258888" indent="-177800" algn="l" rtl="0" eaLnBrk="1" fontAlgn="base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Arial" pitchFamily="-111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Automotive OEM’s </a:t>
            </a:r>
          </a:p>
          <a:p>
            <a:pPr lvl="1"/>
            <a:r>
              <a:rPr lang="en-US" sz="1400" dirty="0"/>
              <a:t>Billions in investment and speed to market</a:t>
            </a:r>
          </a:p>
          <a:p>
            <a:pPr lvl="1"/>
            <a:r>
              <a:rPr lang="en-US" sz="1400" dirty="0"/>
              <a:t>Wider choices, options and availability</a:t>
            </a:r>
          </a:p>
          <a:p>
            <a:r>
              <a:rPr lang="en-US" sz="1600" dirty="0"/>
              <a:t>Ford/GM - </a:t>
            </a:r>
            <a:r>
              <a:rPr lang="en-US" sz="1400" dirty="0"/>
              <a:t>36 fully electric vehicles by 2023</a:t>
            </a:r>
          </a:p>
          <a:p>
            <a:r>
              <a:rPr lang="en-US" sz="1600" dirty="0"/>
              <a:t>Consumers </a:t>
            </a:r>
          </a:p>
          <a:p>
            <a:pPr lvl="1"/>
            <a:r>
              <a:rPr lang="en-US" sz="1400" dirty="0"/>
              <a:t>Are six times more likely to purchase an EV if they have workplace charging available.</a:t>
            </a:r>
          </a:p>
          <a:p>
            <a:r>
              <a:rPr lang="en-US" sz="1600" dirty="0"/>
              <a:t>Utilities</a:t>
            </a:r>
          </a:p>
          <a:p>
            <a:pPr lvl="1"/>
            <a:r>
              <a:rPr lang="en-US" sz="1400" dirty="0"/>
              <a:t>Many are incenting the market and developing programs to expand adoption</a:t>
            </a:r>
          </a:p>
          <a:p>
            <a:pPr lvl="1"/>
            <a:r>
              <a:rPr lang="en-US" sz="1400" dirty="0"/>
              <a:t>Opportunity for leadership</a:t>
            </a:r>
            <a:endParaRPr lang="en-US" sz="1600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F3CF2-003D-9040-A474-56FA2F9828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827" y="3953037"/>
            <a:ext cx="2105165" cy="611636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E6314519-6960-7E43-B355-DD95EB0F6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3625" y="3187998"/>
            <a:ext cx="1009911" cy="448059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A2970EB-9B7E-AE47-A613-B8416FD802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409" y="1541104"/>
            <a:ext cx="903825" cy="366646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2104AC30-CB8C-364F-A02D-C09C36D2530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656" y="2266950"/>
            <a:ext cx="1998076" cy="604069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6C6F13F4-4443-DA43-81A6-EC0A6922E3E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228705"/>
            <a:ext cx="903825" cy="366646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1A14BCC8-5A25-2D4F-9870-B7A4484263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941" y="1537381"/>
            <a:ext cx="903825" cy="3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6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Scale Your EV Fleet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F99F7C-F737-9543-A0CE-8902CC40E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scale your EV fleet without costly upgrades?</a:t>
            </a:r>
          </a:p>
        </p:txBody>
      </p:sp>
    </p:spTree>
    <p:extLst>
      <p:ext uri="{BB962C8B-B14F-4D97-AF65-F5344CB8AC3E}">
        <p14:creationId xmlns:p14="http://schemas.microsoft.com/office/powerpoint/2010/main" val="261330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44379-2D01-1840-A369-CF8E5E76A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 the Load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4BA13-EEA8-1E4D-AFAC-9A874217E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1" y="1062766"/>
            <a:ext cx="4419599" cy="34861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Locations Fleets Charge</a:t>
            </a:r>
          </a:p>
          <a:p>
            <a:pPr lvl="1"/>
            <a:r>
              <a:rPr lang="en-US" dirty="0"/>
              <a:t>Depot, On Route, Mixed-Use, Home</a:t>
            </a:r>
          </a:p>
          <a:p>
            <a:r>
              <a:rPr lang="en-US" dirty="0"/>
              <a:t>If a package delivery fleet purchases 200 electric Class 8 trucks in Boston, how do we manage the demand load? </a:t>
            </a:r>
          </a:p>
          <a:p>
            <a:pPr lvl="1"/>
            <a:r>
              <a:rPr lang="en-US" dirty="0"/>
              <a:t>Many vehicles, single locations</a:t>
            </a:r>
          </a:p>
          <a:p>
            <a:r>
              <a:rPr lang="en-US" dirty="0"/>
              <a:t>Homeowners</a:t>
            </a:r>
          </a:p>
          <a:p>
            <a:pPr lvl="1"/>
            <a:r>
              <a:rPr lang="en-US" dirty="0"/>
              <a:t>Smaller number of cars spread out into various neighborhoods.</a:t>
            </a:r>
          </a:p>
          <a:p>
            <a:endParaRPr lang="en-US" dirty="0"/>
          </a:p>
          <a:p>
            <a:r>
              <a:rPr lang="en-US" dirty="0"/>
              <a:t>Multifamily</a:t>
            </a:r>
          </a:p>
          <a:p>
            <a:r>
              <a:rPr lang="en-US" dirty="0"/>
              <a:t>Workplace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71BE7-30F2-C64D-9F08-36CB388EA9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65967-37EE-4D55-82F8-A6494FD55C3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89EC62-9F4E-7F46-9E55-B9525B6AF9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5415" y="1615095"/>
            <a:ext cx="3848086" cy="238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5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hargePoint_Template_Confidential_R8_169">
  <a:themeElements>
    <a:clrScheme name="ChargePoint 2019">
      <a:dk1>
        <a:srgbClr val="222222"/>
      </a:dk1>
      <a:lt1>
        <a:srgbClr val="FFFFFF"/>
      </a:lt1>
      <a:dk2>
        <a:srgbClr val="555555"/>
      </a:dk2>
      <a:lt2>
        <a:srgbClr val="95D3E9"/>
      </a:lt2>
      <a:accent1>
        <a:srgbClr val="FF7A14"/>
      </a:accent1>
      <a:accent2>
        <a:srgbClr val="0F588A"/>
      </a:accent2>
      <a:accent3>
        <a:srgbClr val="7A9CAF"/>
      </a:accent3>
      <a:accent4>
        <a:srgbClr val="FCB315"/>
      </a:accent4>
      <a:accent5>
        <a:srgbClr val="6BA33A"/>
      </a:accent5>
      <a:accent6>
        <a:srgbClr val="CA2016"/>
      </a:accent6>
      <a:hlink>
        <a:srgbClr val="0076A8"/>
      </a:hlink>
      <a:folHlink>
        <a:srgbClr val="12663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argePoint Introduction - DB 2019" id="{CF1A927F-DA3C-4943-B697-76BB4A5EF832}" vid="{55046D60-2B7D-054A-950A-520B60B337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ChargePoint_Template_Confidential_R8_169</Template>
  <TotalTime>12002</TotalTime>
  <Words>1113</Words>
  <Application>Microsoft Macintosh PowerPoint</Application>
  <PresentationFormat>On-screen Show (16:9)</PresentationFormat>
  <Paragraphs>242</Paragraphs>
  <Slides>29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.AppleSystemUIFont</vt:lpstr>
      <vt:lpstr>Arial</vt:lpstr>
      <vt:lpstr>Calibri</vt:lpstr>
      <vt:lpstr>Courier New</vt:lpstr>
      <vt:lpstr>Lucida Grande</vt:lpstr>
      <vt:lpstr>Merriweather Sans</vt:lpstr>
      <vt:lpstr>System Font Regular</vt:lpstr>
      <vt:lpstr>Webdings</vt:lpstr>
      <vt:lpstr>Wingdings</vt:lpstr>
      <vt:lpstr>ChargePoint_Template_Confidential_R8_169</vt:lpstr>
      <vt:lpstr>PowerPoint Presentation</vt:lpstr>
      <vt:lpstr>Beyond The Pilot Phase</vt:lpstr>
      <vt:lpstr>My Last 90 days</vt:lpstr>
      <vt:lpstr>ChargePoint at a Glance</vt:lpstr>
      <vt:lpstr>Three Quick Takeaways</vt:lpstr>
      <vt:lpstr>Electric Vehicle Revolution</vt:lpstr>
      <vt:lpstr>Beyond Compact Cars</vt:lpstr>
      <vt:lpstr>Scale Your EV Fleet </vt:lpstr>
      <vt:lpstr>Manage the Load</vt:lpstr>
      <vt:lpstr>Uptime, Vocation, and Expense</vt:lpstr>
      <vt:lpstr>Manage the Demand</vt:lpstr>
      <vt:lpstr>Value of Networked Charging for Fleets</vt:lpstr>
      <vt:lpstr>Take Control of your Electric Fueling</vt:lpstr>
      <vt:lpstr>Current site load can significantly impact charging plan</vt:lpstr>
      <vt:lpstr>Charging loads can increase site power requirements </vt:lpstr>
      <vt:lpstr>Optimized charging can dramatically reduce peak</vt:lpstr>
      <vt:lpstr>Energy Solutions Team</vt:lpstr>
      <vt:lpstr>Santa Clara Valley Transit Authority (VTA) Fleet</vt:lpstr>
      <vt:lpstr>PowerPoint Presentation</vt:lpstr>
      <vt:lpstr>PowerPoint Presentation</vt:lpstr>
      <vt:lpstr>PowerPoint Presentation</vt:lpstr>
      <vt:lpstr>Simplified Experience </vt:lpstr>
      <vt:lpstr>Most Advanced Charging Software and Services</vt:lpstr>
      <vt:lpstr>Fleet Partners</vt:lpstr>
      <vt:lpstr>Services for Planning, Installation and Ongoing Support</vt:lpstr>
      <vt:lpstr>ChargePoint can help … </vt:lpstr>
      <vt:lpstr>Three Quick Takeaways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Breault</dc:creator>
  <cp:lastModifiedBy>David Breault</cp:lastModifiedBy>
  <cp:revision>67</cp:revision>
  <cp:lastPrinted>2019-09-27T18:34:59Z</cp:lastPrinted>
  <dcterms:created xsi:type="dcterms:W3CDTF">2019-09-06T15:15:34Z</dcterms:created>
  <dcterms:modified xsi:type="dcterms:W3CDTF">2019-10-07T12:27:04Z</dcterms:modified>
</cp:coreProperties>
</file>