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5" r:id="rId3"/>
    <p:sldId id="267" r:id="rId4"/>
    <p:sldId id="281" r:id="rId5"/>
    <p:sldId id="278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B3E"/>
    <a:srgbClr val="E2188F"/>
    <a:srgbClr val="DCBD23"/>
    <a:srgbClr val="33CAFF"/>
    <a:srgbClr val="FFFFFF"/>
    <a:srgbClr val="001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582" y="5010"/>
            <a:ext cx="8300836" cy="2075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778000" y="4941816"/>
            <a:ext cx="20828000" cy="2005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0014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&amp; Subtitle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29426" y="-37890"/>
            <a:ext cx="24442854" cy="1986167"/>
          </a:xfrm>
          <a:prstGeom prst="rect">
            <a:avLst/>
          </a:prstGeom>
          <a:solidFill>
            <a:srgbClr val="0014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" name="image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501" y="12680732"/>
            <a:ext cx="2705336" cy="86652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-29426" y="1939854"/>
            <a:ext cx="24442854" cy="211625"/>
          </a:xfrm>
          <a:prstGeom prst="rect">
            <a:avLst/>
          </a:prstGeom>
          <a:solidFill>
            <a:srgbClr val="51A8F9">
              <a:alpha val="5506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174F8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6962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9426" y="12099452"/>
            <a:ext cx="24442854" cy="1662396"/>
          </a:xfrm>
          <a:prstGeom prst="rect">
            <a:avLst/>
          </a:prstGeom>
          <a:solidFill>
            <a:srgbClr val="00148C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-29426" y="-24396"/>
            <a:ext cx="24442854" cy="268552"/>
          </a:xfrm>
          <a:prstGeom prst="rect">
            <a:avLst/>
          </a:prstGeom>
          <a:solidFill>
            <a:srgbClr val="00148C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2782707" y="12472641"/>
            <a:ext cx="718821" cy="762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endParaRPr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99" baseline="0">
          <a:ln>
            <a:noFill/>
          </a:ln>
          <a:solidFill>
            <a:srgbClr val="1E008B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23051033" y="12866342"/>
            <a:ext cx="18217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1778000" y="4941816"/>
            <a:ext cx="20828000" cy="20050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0" y="-5450"/>
            <a:ext cx="24384000" cy="13716002"/>
          </a:xfrm>
          <a:prstGeom prst="rect">
            <a:avLst/>
          </a:prstGeom>
          <a:solidFill>
            <a:srgbClr val="00148C">
              <a:alpha val="888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432">
              <a:defRPr sz="3600">
                <a:solidFill>
                  <a:srgbClr val="00148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1308836" y="8230307"/>
            <a:ext cx="11829000" cy="83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l" defTabSz="914400">
              <a:lnSpc>
                <a:spcPct val="120300"/>
              </a:lnSpc>
              <a:defRPr b="1" spc="43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</a:rPr>
              <a:t>October </a:t>
            </a:r>
            <a:r>
              <a:rPr cap="all" spc="5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54" name="Shape 54"/>
          <p:cNvSpPr/>
          <p:nvPr/>
        </p:nvSpPr>
        <p:spPr>
          <a:xfrm>
            <a:off x="1320815" y="5127814"/>
            <a:ext cx="13211614" cy="3079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R="5080" indent="12700" algn="l" defTabSz="914400">
              <a:lnSpc>
                <a:spcPts val="9800"/>
              </a:lnSpc>
              <a:defRPr sz="10000" b="1" baseline="-105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0" dirty="0">
                <a:solidFill>
                  <a:srgbClr val="DCBD23"/>
                </a:solidFill>
              </a:rPr>
              <a:t>Transitioning to Electric Fleet Vehicles (“EFVs”)</a:t>
            </a:r>
          </a:p>
          <a:p>
            <a:pPr marR="5080" indent="12700" algn="l" defTabSz="914400">
              <a:lnSpc>
                <a:spcPts val="9800"/>
              </a:lnSpc>
              <a:defRPr sz="10000" b="1" baseline="-105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2000" dirty="0">
              <a:solidFill>
                <a:srgbClr val="DCBD23"/>
              </a:solidFill>
            </a:endParaRPr>
          </a:p>
        </p:txBody>
      </p:sp>
      <p:pic>
        <p:nvPicPr>
          <p:cNvPr id="55" name="image2.png"/>
          <p:cNvPicPr>
            <a:picLocks noChangeAspect="1"/>
          </p:cNvPicPr>
          <p:nvPr/>
        </p:nvPicPr>
        <p:blipFill>
          <a:blip r:embed="rId2"/>
          <a:srcRect l="7480" t="27065" r="32611"/>
          <a:stretch>
            <a:fillRect/>
          </a:stretch>
        </p:blipFill>
        <p:spPr>
          <a:xfrm rot="5400000" flipH="1">
            <a:off x="12813819" y="1942524"/>
            <a:ext cx="13577573" cy="9576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" name="Group 75"/>
          <p:cNvGrpSpPr/>
          <p:nvPr/>
        </p:nvGrpSpPr>
        <p:grpSpPr>
          <a:xfrm>
            <a:off x="1370781" y="847730"/>
            <a:ext cx="4520926" cy="934202"/>
            <a:chOff x="0" y="0"/>
            <a:chExt cx="4520925" cy="934200"/>
          </a:xfrm>
        </p:grpSpPr>
        <p:sp>
          <p:nvSpPr>
            <p:cNvPr id="56" name="Shape 56"/>
            <p:cNvSpPr/>
            <p:nvPr/>
          </p:nvSpPr>
          <p:spPr>
            <a:xfrm>
              <a:off x="3840354" y="0"/>
              <a:ext cx="179657" cy="17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927"/>
                  </a:moveTo>
                  <a:lnTo>
                    <a:pt x="10673" y="21600"/>
                  </a:lnTo>
                  <a:lnTo>
                    <a:pt x="0" y="10927"/>
                  </a:lnTo>
                  <a:lnTo>
                    <a:pt x="1067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3867831" y="272650"/>
              <a:ext cx="122590" cy="4692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0" y="276878"/>
              <a:ext cx="365649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495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285"/>
                  </a:cubicBezTo>
                  <a:lnTo>
                    <a:pt x="3246" y="21502"/>
                  </a:lnTo>
                  <a:lnTo>
                    <a:pt x="0" y="21502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0" y="276878"/>
              <a:ext cx="365649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383"/>
                  </a:cubicBezTo>
                  <a:lnTo>
                    <a:pt x="3246" y="21600"/>
                  </a:lnTo>
                  <a:lnTo>
                    <a:pt x="0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443849" y="276878"/>
              <a:ext cx="418489" cy="48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5" y="9758"/>
                  </a:moveTo>
                  <a:cubicBezTo>
                    <a:pt x="15818" y="10326"/>
                    <a:pt x="14509" y="10516"/>
                    <a:pt x="13745" y="10705"/>
                  </a:cubicBezTo>
                  <a:cubicBezTo>
                    <a:pt x="8945" y="11463"/>
                    <a:pt x="2945" y="11368"/>
                    <a:pt x="2945" y="15347"/>
                  </a:cubicBezTo>
                  <a:cubicBezTo>
                    <a:pt x="2945" y="17811"/>
                    <a:pt x="5455" y="19326"/>
                    <a:pt x="8182" y="19326"/>
                  </a:cubicBezTo>
                  <a:cubicBezTo>
                    <a:pt x="12545" y="19326"/>
                    <a:pt x="16364" y="16958"/>
                    <a:pt x="16255" y="12979"/>
                  </a:cubicBezTo>
                  <a:lnTo>
                    <a:pt x="16255" y="9758"/>
                  </a:lnTo>
                  <a:close/>
                  <a:moveTo>
                    <a:pt x="1091" y="6821"/>
                  </a:moveTo>
                  <a:cubicBezTo>
                    <a:pt x="1309" y="2084"/>
                    <a:pt x="5236" y="0"/>
                    <a:pt x="10473" y="0"/>
                  </a:cubicBezTo>
                  <a:cubicBezTo>
                    <a:pt x="14618" y="0"/>
                    <a:pt x="19091" y="1137"/>
                    <a:pt x="19091" y="6537"/>
                  </a:cubicBezTo>
                  <a:lnTo>
                    <a:pt x="19091" y="17337"/>
                  </a:lnTo>
                  <a:cubicBezTo>
                    <a:pt x="19091" y="18284"/>
                    <a:pt x="19636" y="18853"/>
                    <a:pt x="20727" y="18853"/>
                  </a:cubicBezTo>
                  <a:cubicBezTo>
                    <a:pt x="21055" y="18853"/>
                    <a:pt x="21382" y="18758"/>
                    <a:pt x="21600" y="18663"/>
                  </a:cubicBezTo>
                  <a:lnTo>
                    <a:pt x="21600" y="20747"/>
                  </a:lnTo>
                  <a:cubicBezTo>
                    <a:pt x="20945" y="20842"/>
                    <a:pt x="20509" y="20937"/>
                    <a:pt x="19745" y="20937"/>
                  </a:cubicBezTo>
                  <a:cubicBezTo>
                    <a:pt x="16909" y="20937"/>
                    <a:pt x="16364" y="19516"/>
                    <a:pt x="16364" y="17432"/>
                  </a:cubicBezTo>
                  <a:cubicBezTo>
                    <a:pt x="14400" y="20084"/>
                    <a:pt x="12327" y="21600"/>
                    <a:pt x="7855" y="21600"/>
                  </a:cubicBezTo>
                  <a:cubicBezTo>
                    <a:pt x="3600" y="21600"/>
                    <a:pt x="0" y="19705"/>
                    <a:pt x="0" y="15632"/>
                  </a:cubicBezTo>
                  <a:cubicBezTo>
                    <a:pt x="0" y="9947"/>
                    <a:pt x="6327" y="9758"/>
                    <a:pt x="12545" y="9095"/>
                  </a:cubicBezTo>
                  <a:cubicBezTo>
                    <a:pt x="14945" y="8905"/>
                    <a:pt x="16145" y="8621"/>
                    <a:pt x="16145" y="6347"/>
                  </a:cubicBezTo>
                  <a:cubicBezTo>
                    <a:pt x="16145" y="3032"/>
                    <a:pt x="13418" y="2179"/>
                    <a:pt x="10036" y="2179"/>
                  </a:cubicBezTo>
                  <a:cubicBezTo>
                    <a:pt x="6545" y="2179"/>
                    <a:pt x="3927" y="3600"/>
                    <a:pt x="3818" y="6916"/>
                  </a:cubicBezTo>
                  <a:lnTo>
                    <a:pt x="1091" y="691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896152" y="154290"/>
              <a:ext cx="224041" cy="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8" y="4920"/>
                  </a:moveTo>
                  <a:lnTo>
                    <a:pt x="21600" y="4920"/>
                  </a:lnTo>
                  <a:lnTo>
                    <a:pt x="21600" y="6611"/>
                  </a:lnTo>
                  <a:lnTo>
                    <a:pt x="12838" y="6611"/>
                  </a:lnTo>
                  <a:lnTo>
                    <a:pt x="12838" y="17757"/>
                  </a:lnTo>
                  <a:cubicBezTo>
                    <a:pt x="12838" y="19063"/>
                    <a:pt x="13449" y="19832"/>
                    <a:pt x="17117" y="19909"/>
                  </a:cubicBezTo>
                  <a:cubicBezTo>
                    <a:pt x="18543" y="19909"/>
                    <a:pt x="20174" y="19909"/>
                    <a:pt x="21600" y="19832"/>
                  </a:cubicBezTo>
                  <a:lnTo>
                    <a:pt x="21600" y="21523"/>
                  </a:lnTo>
                  <a:cubicBezTo>
                    <a:pt x="19970" y="21523"/>
                    <a:pt x="18543" y="21600"/>
                    <a:pt x="16913" y="21600"/>
                  </a:cubicBezTo>
                  <a:cubicBezTo>
                    <a:pt x="9781" y="21600"/>
                    <a:pt x="7336" y="20678"/>
                    <a:pt x="7540" y="17910"/>
                  </a:cubicBezTo>
                  <a:lnTo>
                    <a:pt x="7540" y="6611"/>
                  </a:lnTo>
                  <a:lnTo>
                    <a:pt x="0" y="6611"/>
                  </a:lnTo>
                  <a:lnTo>
                    <a:pt x="0" y="4920"/>
                  </a:lnTo>
                  <a:lnTo>
                    <a:pt x="7540" y="4920"/>
                  </a:lnTo>
                  <a:lnTo>
                    <a:pt x="7540" y="0"/>
                  </a:lnTo>
                  <a:lnTo>
                    <a:pt x="12838" y="0"/>
                  </a:lnTo>
                  <a:lnTo>
                    <a:pt x="12838" y="49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896152" y="154290"/>
              <a:ext cx="224041" cy="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8" y="4920"/>
                  </a:moveTo>
                  <a:lnTo>
                    <a:pt x="21600" y="4920"/>
                  </a:lnTo>
                  <a:lnTo>
                    <a:pt x="21600" y="6611"/>
                  </a:lnTo>
                  <a:lnTo>
                    <a:pt x="12838" y="6611"/>
                  </a:lnTo>
                  <a:lnTo>
                    <a:pt x="12838" y="17757"/>
                  </a:lnTo>
                  <a:cubicBezTo>
                    <a:pt x="12838" y="19063"/>
                    <a:pt x="13449" y="19832"/>
                    <a:pt x="17117" y="19909"/>
                  </a:cubicBezTo>
                  <a:cubicBezTo>
                    <a:pt x="18543" y="19909"/>
                    <a:pt x="20174" y="19909"/>
                    <a:pt x="21600" y="19832"/>
                  </a:cubicBezTo>
                  <a:lnTo>
                    <a:pt x="21600" y="21523"/>
                  </a:lnTo>
                  <a:cubicBezTo>
                    <a:pt x="19970" y="21523"/>
                    <a:pt x="18543" y="21600"/>
                    <a:pt x="16913" y="21600"/>
                  </a:cubicBezTo>
                  <a:cubicBezTo>
                    <a:pt x="9781" y="21600"/>
                    <a:pt x="7336" y="20678"/>
                    <a:pt x="7540" y="17910"/>
                  </a:cubicBezTo>
                  <a:lnTo>
                    <a:pt x="7540" y="6611"/>
                  </a:lnTo>
                  <a:lnTo>
                    <a:pt x="0" y="6611"/>
                  </a:lnTo>
                  <a:lnTo>
                    <a:pt x="0" y="4920"/>
                  </a:lnTo>
                  <a:lnTo>
                    <a:pt x="7540" y="4920"/>
                  </a:lnTo>
                  <a:lnTo>
                    <a:pt x="7540" y="0"/>
                  </a:lnTo>
                  <a:lnTo>
                    <a:pt x="12838" y="0"/>
                  </a:lnTo>
                  <a:lnTo>
                    <a:pt x="12838" y="49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1221642" y="116246"/>
              <a:ext cx="54955" cy="62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84"/>
                  </a:moveTo>
                  <a:lnTo>
                    <a:pt x="21600" y="598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984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3065"/>
                  </a:lnTo>
                  <a:lnTo>
                    <a:pt x="0" y="3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221642" y="289559"/>
              <a:ext cx="54955" cy="452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221642" y="116246"/>
              <a:ext cx="54955" cy="887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1359024" y="276878"/>
              <a:ext cx="426943" cy="47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80" y="10800"/>
                  </a:moveTo>
                  <a:cubicBezTo>
                    <a:pt x="2780" y="15196"/>
                    <a:pt x="5453" y="19497"/>
                    <a:pt x="10800" y="19497"/>
                  </a:cubicBezTo>
                  <a:cubicBezTo>
                    <a:pt x="16147" y="19497"/>
                    <a:pt x="18820" y="15101"/>
                    <a:pt x="18820" y="10800"/>
                  </a:cubicBezTo>
                  <a:cubicBezTo>
                    <a:pt x="18820" y="6404"/>
                    <a:pt x="16147" y="2103"/>
                    <a:pt x="10800" y="2103"/>
                  </a:cubicBezTo>
                  <a:cubicBezTo>
                    <a:pt x="5453" y="2103"/>
                    <a:pt x="2780" y="6404"/>
                    <a:pt x="2780" y="10800"/>
                  </a:cubicBezTo>
                  <a:moveTo>
                    <a:pt x="21600" y="10800"/>
                  </a:moveTo>
                  <a:cubicBezTo>
                    <a:pt x="21600" y="16630"/>
                    <a:pt x="17750" y="21600"/>
                    <a:pt x="10800" y="21600"/>
                  </a:cubicBezTo>
                  <a:cubicBezTo>
                    <a:pt x="3849" y="21600"/>
                    <a:pt x="0" y="16630"/>
                    <a:pt x="0" y="10800"/>
                  </a:cubicBezTo>
                  <a:cubicBezTo>
                    <a:pt x="0" y="4970"/>
                    <a:pt x="3849" y="0"/>
                    <a:pt x="10800" y="0"/>
                  </a:cubicBezTo>
                  <a:cubicBezTo>
                    <a:pt x="17750" y="0"/>
                    <a:pt x="21600" y="4970"/>
                    <a:pt x="21600" y="108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1866281" y="276878"/>
              <a:ext cx="365650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285"/>
                  </a:cubicBezTo>
                  <a:lnTo>
                    <a:pt x="3246" y="21502"/>
                  </a:lnTo>
                  <a:lnTo>
                    <a:pt x="0" y="21502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1866281" y="276878"/>
              <a:ext cx="365650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383"/>
                  </a:cubicBezTo>
                  <a:lnTo>
                    <a:pt x="3246" y="21600"/>
                  </a:lnTo>
                  <a:lnTo>
                    <a:pt x="0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2310130" y="276878"/>
              <a:ext cx="418490" cy="48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5" y="9758"/>
                  </a:moveTo>
                  <a:cubicBezTo>
                    <a:pt x="15818" y="10326"/>
                    <a:pt x="14509" y="10516"/>
                    <a:pt x="13745" y="10705"/>
                  </a:cubicBezTo>
                  <a:cubicBezTo>
                    <a:pt x="8945" y="11463"/>
                    <a:pt x="2945" y="11368"/>
                    <a:pt x="2945" y="15347"/>
                  </a:cubicBezTo>
                  <a:cubicBezTo>
                    <a:pt x="2945" y="17811"/>
                    <a:pt x="5455" y="19326"/>
                    <a:pt x="8182" y="19326"/>
                  </a:cubicBezTo>
                  <a:cubicBezTo>
                    <a:pt x="12545" y="19326"/>
                    <a:pt x="16364" y="16958"/>
                    <a:pt x="16255" y="12979"/>
                  </a:cubicBezTo>
                  <a:lnTo>
                    <a:pt x="16255" y="9758"/>
                  </a:lnTo>
                  <a:close/>
                  <a:moveTo>
                    <a:pt x="1091" y="6821"/>
                  </a:moveTo>
                  <a:cubicBezTo>
                    <a:pt x="1418" y="2084"/>
                    <a:pt x="5236" y="0"/>
                    <a:pt x="10473" y="0"/>
                  </a:cubicBezTo>
                  <a:cubicBezTo>
                    <a:pt x="14618" y="0"/>
                    <a:pt x="19091" y="1137"/>
                    <a:pt x="19091" y="6537"/>
                  </a:cubicBezTo>
                  <a:lnTo>
                    <a:pt x="19091" y="17337"/>
                  </a:lnTo>
                  <a:cubicBezTo>
                    <a:pt x="19091" y="18284"/>
                    <a:pt x="19636" y="18853"/>
                    <a:pt x="20727" y="18853"/>
                  </a:cubicBezTo>
                  <a:cubicBezTo>
                    <a:pt x="21055" y="18853"/>
                    <a:pt x="21382" y="18758"/>
                    <a:pt x="21600" y="18663"/>
                  </a:cubicBezTo>
                  <a:lnTo>
                    <a:pt x="21600" y="20747"/>
                  </a:lnTo>
                  <a:cubicBezTo>
                    <a:pt x="20945" y="20842"/>
                    <a:pt x="20509" y="20937"/>
                    <a:pt x="19745" y="20937"/>
                  </a:cubicBezTo>
                  <a:cubicBezTo>
                    <a:pt x="16909" y="20937"/>
                    <a:pt x="16364" y="19516"/>
                    <a:pt x="16364" y="17432"/>
                  </a:cubicBezTo>
                  <a:lnTo>
                    <a:pt x="16255" y="17432"/>
                  </a:lnTo>
                  <a:cubicBezTo>
                    <a:pt x="14291" y="20084"/>
                    <a:pt x="12218" y="21600"/>
                    <a:pt x="7745" y="21600"/>
                  </a:cubicBezTo>
                  <a:cubicBezTo>
                    <a:pt x="3491" y="21600"/>
                    <a:pt x="0" y="19705"/>
                    <a:pt x="0" y="15632"/>
                  </a:cubicBezTo>
                  <a:cubicBezTo>
                    <a:pt x="0" y="9947"/>
                    <a:pt x="6327" y="9758"/>
                    <a:pt x="12436" y="9095"/>
                  </a:cubicBezTo>
                  <a:cubicBezTo>
                    <a:pt x="14727" y="8905"/>
                    <a:pt x="16036" y="8621"/>
                    <a:pt x="16036" y="6347"/>
                  </a:cubicBezTo>
                  <a:cubicBezTo>
                    <a:pt x="16036" y="3032"/>
                    <a:pt x="13309" y="2179"/>
                    <a:pt x="9927" y="2179"/>
                  </a:cubicBezTo>
                  <a:cubicBezTo>
                    <a:pt x="6436" y="2179"/>
                    <a:pt x="3818" y="3600"/>
                    <a:pt x="3709" y="6916"/>
                  </a:cubicBezTo>
                  <a:lnTo>
                    <a:pt x="1091" y="691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2819501" y="116246"/>
              <a:ext cx="54956" cy="627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819501" y="116246"/>
              <a:ext cx="54956" cy="627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961110" y="262083"/>
              <a:ext cx="448079" cy="67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2226"/>
                  </a:moveTo>
                  <a:cubicBezTo>
                    <a:pt x="14774" y="12226"/>
                    <a:pt x="15792" y="9917"/>
                    <a:pt x="15792" y="7879"/>
                  </a:cubicBezTo>
                  <a:cubicBezTo>
                    <a:pt x="15792" y="5434"/>
                    <a:pt x="14060" y="3464"/>
                    <a:pt x="10698" y="3464"/>
                  </a:cubicBezTo>
                  <a:cubicBezTo>
                    <a:pt x="8558" y="3464"/>
                    <a:pt x="6113" y="4551"/>
                    <a:pt x="6113" y="8015"/>
                  </a:cubicBezTo>
                  <a:cubicBezTo>
                    <a:pt x="6113" y="9917"/>
                    <a:pt x="7234" y="12226"/>
                    <a:pt x="10800" y="12226"/>
                  </a:cubicBezTo>
                  <a:moveTo>
                    <a:pt x="21600" y="408"/>
                  </a:moveTo>
                  <a:lnTo>
                    <a:pt x="21600" y="14672"/>
                  </a:lnTo>
                  <a:cubicBezTo>
                    <a:pt x="21600" y="17253"/>
                    <a:pt x="21294" y="21600"/>
                    <a:pt x="10291" y="21600"/>
                  </a:cubicBezTo>
                  <a:cubicBezTo>
                    <a:pt x="5706" y="21600"/>
                    <a:pt x="815" y="20242"/>
                    <a:pt x="509" y="17117"/>
                  </a:cubicBezTo>
                  <a:lnTo>
                    <a:pt x="6928" y="17117"/>
                  </a:lnTo>
                  <a:cubicBezTo>
                    <a:pt x="7234" y="17864"/>
                    <a:pt x="7641" y="18611"/>
                    <a:pt x="11106" y="18611"/>
                  </a:cubicBezTo>
                  <a:cubicBezTo>
                    <a:pt x="14264" y="18611"/>
                    <a:pt x="15792" y="17592"/>
                    <a:pt x="15792" y="15147"/>
                  </a:cubicBezTo>
                  <a:lnTo>
                    <a:pt x="15792" y="13313"/>
                  </a:lnTo>
                  <a:lnTo>
                    <a:pt x="15691" y="13245"/>
                  </a:lnTo>
                  <a:cubicBezTo>
                    <a:pt x="14774" y="14400"/>
                    <a:pt x="13245" y="15487"/>
                    <a:pt x="9679" y="15487"/>
                  </a:cubicBezTo>
                  <a:cubicBezTo>
                    <a:pt x="4279" y="15487"/>
                    <a:pt x="0" y="12974"/>
                    <a:pt x="0" y="7743"/>
                  </a:cubicBezTo>
                  <a:cubicBezTo>
                    <a:pt x="0" y="2581"/>
                    <a:pt x="4381" y="0"/>
                    <a:pt x="9272" y="0"/>
                  </a:cubicBezTo>
                  <a:cubicBezTo>
                    <a:pt x="13449" y="0"/>
                    <a:pt x="15079" y="1630"/>
                    <a:pt x="15792" y="2649"/>
                  </a:cubicBezTo>
                  <a:lnTo>
                    <a:pt x="15894" y="2649"/>
                  </a:lnTo>
                  <a:lnTo>
                    <a:pt x="15894" y="408"/>
                  </a:lnTo>
                  <a:lnTo>
                    <a:pt x="21600" y="4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3512751" y="262083"/>
              <a:ext cx="270539" cy="47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" y="571"/>
                  </a:moveTo>
                  <a:lnTo>
                    <a:pt x="9450" y="571"/>
                  </a:lnTo>
                  <a:lnTo>
                    <a:pt x="9450" y="4187"/>
                  </a:lnTo>
                  <a:lnTo>
                    <a:pt x="9619" y="4187"/>
                  </a:lnTo>
                  <a:cubicBezTo>
                    <a:pt x="11644" y="2093"/>
                    <a:pt x="13837" y="0"/>
                    <a:pt x="19744" y="0"/>
                  </a:cubicBezTo>
                  <a:cubicBezTo>
                    <a:pt x="20419" y="0"/>
                    <a:pt x="20925" y="0"/>
                    <a:pt x="21600" y="95"/>
                  </a:cubicBezTo>
                  <a:lnTo>
                    <a:pt x="21600" y="5709"/>
                  </a:lnTo>
                  <a:cubicBezTo>
                    <a:pt x="20756" y="5614"/>
                    <a:pt x="19744" y="5614"/>
                    <a:pt x="18731" y="5614"/>
                  </a:cubicBezTo>
                  <a:cubicBezTo>
                    <a:pt x="11138" y="5614"/>
                    <a:pt x="9787" y="8278"/>
                    <a:pt x="9787" y="10657"/>
                  </a:cubicBezTo>
                  <a:lnTo>
                    <a:pt x="9787" y="21600"/>
                  </a:lnTo>
                  <a:lnTo>
                    <a:pt x="0" y="21600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4066506" y="112019"/>
              <a:ext cx="454420" cy="64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1" y="18189"/>
                  </a:moveTo>
                  <a:cubicBezTo>
                    <a:pt x="14668" y="18189"/>
                    <a:pt x="16074" y="15987"/>
                    <a:pt x="16074" y="13642"/>
                  </a:cubicBezTo>
                  <a:cubicBezTo>
                    <a:pt x="16074" y="11155"/>
                    <a:pt x="15070" y="8597"/>
                    <a:pt x="11051" y="8597"/>
                  </a:cubicBezTo>
                  <a:cubicBezTo>
                    <a:pt x="7334" y="8597"/>
                    <a:pt x="6128" y="10942"/>
                    <a:pt x="6128" y="13429"/>
                  </a:cubicBezTo>
                  <a:cubicBezTo>
                    <a:pt x="6128" y="15347"/>
                    <a:pt x="7133" y="18189"/>
                    <a:pt x="10951" y="18189"/>
                  </a:cubicBezTo>
                  <a:moveTo>
                    <a:pt x="21600" y="21174"/>
                  </a:moveTo>
                  <a:lnTo>
                    <a:pt x="15873" y="21174"/>
                  </a:lnTo>
                  <a:lnTo>
                    <a:pt x="15873" y="19184"/>
                  </a:lnTo>
                  <a:lnTo>
                    <a:pt x="15773" y="19184"/>
                  </a:lnTo>
                  <a:cubicBezTo>
                    <a:pt x="14367" y="20961"/>
                    <a:pt x="11754" y="21600"/>
                    <a:pt x="9343" y="21600"/>
                  </a:cubicBezTo>
                  <a:cubicBezTo>
                    <a:pt x="2813" y="21600"/>
                    <a:pt x="0" y="17479"/>
                    <a:pt x="0" y="13145"/>
                  </a:cubicBezTo>
                  <a:cubicBezTo>
                    <a:pt x="0" y="7745"/>
                    <a:pt x="4320" y="5045"/>
                    <a:pt x="9142" y="5045"/>
                  </a:cubicBezTo>
                  <a:cubicBezTo>
                    <a:pt x="12860" y="5045"/>
                    <a:pt x="14668" y="6466"/>
                    <a:pt x="15572" y="7461"/>
                  </a:cubicBezTo>
                  <a:lnTo>
                    <a:pt x="15673" y="7461"/>
                  </a:lnTo>
                  <a:lnTo>
                    <a:pt x="15673" y="0"/>
                  </a:lnTo>
                  <a:lnTo>
                    <a:pt x="21500" y="0"/>
                  </a:lnTo>
                  <a:lnTo>
                    <a:pt x="21500" y="2117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2BE225EC-048A-432A-9AD4-AC86F31F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523" y="2463416"/>
            <a:ext cx="6715179" cy="6622735"/>
          </a:xfrm>
          <a:prstGeom prst="rect">
            <a:avLst/>
          </a:prstGeom>
          <a:solidFill>
            <a:srgbClr val="E2188F"/>
          </a:solidFill>
          <a:ln>
            <a:noFill/>
          </a:ln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3C9174EF-63D2-4F25-A37C-E5DE34FD6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6321" y="2462030"/>
            <a:ext cx="6379660" cy="6622735"/>
          </a:xfrm>
          <a:prstGeom prst="rect">
            <a:avLst/>
          </a:prstGeom>
          <a:solidFill>
            <a:srgbClr val="799B3E"/>
          </a:solidFill>
          <a:ln>
            <a:noFill/>
          </a:ln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88" name="Shape 88"/>
          <p:cNvSpPr/>
          <p:nvPr/>
        </p:nvSpPr>
        <p:spPr>
          <a:xfrm>
            <a:off x="444133" y="127692"/>
            <a:ext cx="23227792" cy="137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5080" indent="12700" defTabSz="914400">
              <a:lnSpc>
                <a:spcPts val="9800"/>
              </a:lnSpc>
              <a:spcBef>
                <a:spcPts val="2400"/>
              </a:spcBef>
              <a:defRPr sz="6000" b="1" cap="all" spc="100" baseline="-34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dirty="0"/>
              <a:t>About National Grid US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48938-8389-40CA-9DC9-4ED353E71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6" t="41533"/>
          <a:stretch/>
        </p:blipFill>
        <p:spPr>
          <a:xfrm>
            <a:off x="16693668" y="4246845"/>
            <a:ext cx="4502347" cy="481994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4B4F22B-EDA1-48B0-999A-A2D0758AA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726" y="2462030"/>
            <a:ext cx="6715180" cy="6644506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990BE-7929-4460-9653-E9ECF779DC6A}"/>
              </a:ext>
            </a:extLst>
          </p:cNvPr>
          <p:cNvSpPr txBox="1"/>
          <p:nvPr/>
        </p:nvSpPr>
        <p:spPr>
          <a:xfrm>
            <a:off x="3013744" y="3634966"/>
            <a:ext cx="52533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Grid US:</a:t>
            </a:r>
          </a:p>
          <a:p>
            <a:pPr algn="l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Grid is a US energy company, delivering electric, gas, and clean energy to communities in NY, MA, and RI.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1589A3-C4A8-412E-AC2B-D3AD7880E637}"/>
              </a:ext>
            </a:extLst>
          </p:cNvPr>
          <p:cNvSpPr txBox="1"/>
          <p:nvPr/>
        </p:nvSpPr>
        <p:spPr>
          <a:xfrm>
            <a:off x="3013744" y="10084513"/>
            <a:ext cx="8301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Grid Ventures (NGV): 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distinct commercial unit that owns and operates energy businesses in competitive markets in the UK and US. </a:t>
            </a:r>
            <a:endParaRPr lang="en-US" sz="10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1DDE1-C51D-4489-A6FA-569EECA26C6F}"/>
              </a:ext>
            </a:extLst>
          </p:cNvPr>
          <p:cNvSpPr txBox="1"/>
          <p:nvPr/>
        </p:nvSpPr>
        <p:spPr>
          <a:xfrm>
            <a:off x="12775576" y="9915793"/>
            <a:ext cx="8833671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Grid UK: 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Owns and operates the electricity transmission network in England and Wales. Operates Scottish Networks. Owns and operates gas National Transmission System in Great Britain.</a:t>
            </a:r>
          </a:p>
          <a:p>
            <a:pPr algn="l">
              <a:defRPr/>
            </a:pPr>
            <a:endParaRPr lang="en-US" sz="10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56F48F-152E-42BE-96E4-BB5D56420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8215" b="73342"/>
          <a:stretch/>
        </p:blipFill>
        <p:spPr>
          <a:xfrm>
            <a:off x="9490055" y="5287622"/>
            <a:ext cx="5912114" cy="1972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5DFDB6-A1FD-4CED-BE51-777F98B758DF}"/>
              </a:ext>
            </a:extLst>
          </p:cNvPr>
          <p:cNvSpPr txBox="1"/>
          <p:nvPr/>
        </p:nvSpPr>
        <p:spPr>
          <a:xfrm>
            <a:off x="9922347" y="3504577"/>
            <a:ext cx="52533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 20 Million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A7D0C-C82A-4D65-A1B9-F9A93335DDF6}"/>
              </a:ext>
            </a:extLst>
          </p:cNvPr>
          <p:cNvSpPr txBox="1"/>
          <p:nvPr/>
        </p:nvSpPr>
        <p:spPr>
          <a:xfrm>
            <a:off x="15722583" y="2904412"/>
            <a:ext cx="6347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&amp; Commercial Customers by Region: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51C82B4-494F-4F82-8EB8-49DDC3BB6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5087" y="8036836"/>
            <a:ext cx="2351314" cy="628193"/>
          </a:xfrm>
          <a:prstGeom prst="rect">
            <a:avLst/>
          </a:prstGeom>
          <a:solidFill>
            <a:srgbClr val="799B3E"/>
          </a:solidFill>
          <a:ln>
            <a:noFill/>
          </a:ln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953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8" name="Shape 88"/>
          <p:cNvSpPr/>
          <p:nvPr/>
        </p:nvSpPr>
        <p:spPr>
          <a:xfrm>
            <a:off x="444133" y="127692"/>
            <a:ext cx="23227792" cy="137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5080" indent="12700" defTabSz="914400">
              <a:lnSpc>
                <a:spcPts val="9800"/>
              </a:lnSpc>
              <a:spcBef>
                <a:spcPts val="2400"/>
              </a:spcBef>
              <a:defRPr sz="6000" b="1" cap="all" spc="100" baseline="-34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dirty="0"/>
              <a:t>The National Grid Northeast 80x50 Pathway</a:t>
            </a:r>
          </a:p>
        </p:txBody>
      </p:sp>
      <p:sp>
        <p:nvSpPr>
          <p:cNvPr id="91" name="Shape 91"/>
          <p:cNvSpPr/>
          <p:nvPr/>
        </p:nvSpPr>
        <p:spPr>
          <a:xfrm>
            <a:off x="3005570" y="11058275"/>
            <a:ext cx="18372858" cy="142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  <a:defRPr sz="33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300" dirty="0">
                <a:solidFill>
                  <a:srgbClr val="0070C0"/>
                </a:solidFill>
              </a:rPr>
              <a:t>Our 80x50 Pathway is ambitious and comprehensive, with implications for customers, communities, utilities, automakers, and policymakers.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105157B-806C-4E3F-A889-40AB42FF6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30812"/>
              </p:ext>
            </p:extLst>
          </p:nvPr>
        </p:nvGraphicFramePr>
        <p:xfrm>
          <a:off x="1152842" y="3703320"/>
          <a:ext cx="22080361" cy="65482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11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5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3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8259">
                <a:tc>
                  <a:txBody>
                    <a:bodyPr/>
                    <a:lstStyle/>
                    <a:p>
                      <a:pPr marL="457200" algn="l"/>
                      <a:r>
                        <a:rPr lang="en-NZ" sz="4400" kern="0" spc="4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</a:t>
                      </a:r>
                      <a:endParaRPr lang="en-US" sz="4400" spc="4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 eaLnBrk="1" hangingPunct="1">
                        <a:spcAft>
                          <a:spcPct val="0"/>
                        </a:spcAft>
                        <a:buClrTx/>
                        <a:buFont typeface="Wingdings" pitchFamily="2" charset="2"/>
                        <a:buNone/>
                        <a:defRPr/>
                      </a:pPr>
                      <a:r>
                        <a:rPr lang="en-US" altLang="en-US" sz="4000" b="0" spc="4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Reach more than 10 million light-duty electric vehicles on Northeast roads (50% of all light-duty vehicles) vs. </a:t>
                      </a:r>
                    </a:p>
                    <a:p>
                      <a:pPr marL="457200" algn="l" eaLnBrk="1" hangingPunct="1">
                        <a:spcAft>
                          <a:spcPct val="0"/>
                        </a:spcAft>
                        <a:buClrTx/>
                        <a:buFont typeface="Wingdings" pitchFamily="2" charset="2"/>
                        <a:buNone/>
                        <a:defRPr/>
                      </a:pPr>
                      <a:r>
                        <a:rPr lang="en-US" altLang="en-US" sz="4000" b="0" spc="4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75,000 today</a:t>
                      </a:r>
                      <a:endParaRPr lang="en-US" altLang="en-US" sz="4000" b="0" spc="40" baseline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28700" indent="-571500" algn="l" eaLnBrk="1" hangingPunct="1">
                        <a:spcAft>
                          <a:spcPct val="0"/>
                        </a:spcAft>
                        <a:buClr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4000" b="0" spc="4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20 million light-duty vehicles (100% of the fleet)</a:t>
                      </a:r>
                    </a:p>
                    <a:p>
                      <a:pPr marL="1028700" indent="-571500" algn="l" eaLnBrk="1" hangingPunct="1">
                        <a:spcAft>
                          <a:spcPct val="0"/>
                        </a:spcAft>
                        <a:buClr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4000" b="0" spc="4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Low-carbon heavy duty, rail, and off-road transportation</a:t>
                      </a:r>
                    </a:p>
                    <a:p>
                      <a:pPr marL="1028700" indent="-571500" algn="l" eaLnBrk="1" hangingPunct="1">
                        <a:spcAft>
                          <a:spcPct val="0"/>
                        </a:spcAft>
                        <a:buClr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4000" b="0" spc="4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Reductions in vehicle miles traveled</a:t>
                      </a:r>
                      <a:endParaRPr lang="en-US" altLang="en-US" sz="4000" b="0" spc="40" baseline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3DF7F3F6-EAD1-4160-81C2-BF15A57FFE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90730" y="2896624"/>
            <a:ext cx="6167299" cy="1378132"/>
          </a:xfrm>
          <a:prstGeom prst="rect">
            <a:avLst/>
          </a:prstGeom>
          <a:solidFill>
            <a:srgbClr val="DCBD2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NZ" sz="4800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40% x 2030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78CE76-1C54-46EB-8509-60D9AC6FD5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310445" y="2896624"/>
            <a:ext cx="5720756" cy="1378132"/>
          </a:xfrm>
          <a:prstGeom prst="rect">
            <a:avLst/>
          </a:prstGeom>
          <a:solidFill>
            <a:srgbClr val="DCBD2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NZ" sz="4800" b="1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8</a:t>
            </a:r>
            <a:r>
              <a:rPr lang="en-NZ" sz="4800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0% x 2050</a:t>
            </a:r>
          </a:p>
        </p:txBody>
      </p:sp>
    </p:spTree>
    <p:extLst>
      <p:ext uri="{BB962C8B-B14F-4D97-AF65-F5344CB8AC3E}">
        <p14:creationId xmlns:p14="http://schemas.microsoft.com/office/powerpoint/2010/main" val="92093773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23056356" y="12865310"/>
            <a:ext cx="171522" cy="369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fld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9465BED-6AAA-42EF-BEAF-457932A2C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73" y="4646141"/>
            <a:ext cx="6156695" cy="5387545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AC938-8D36-4F35-B8BD-8459B0B081E2}"/>
              </a:ext>
            </a:extLst>
          </p:cNvPr>
          <p:cNvSpPr txBox="1"/>
          <p:nvPr/>
        </p:nvSpPr>
        <p:spPr>
          <a:xfrm>
            <a:off x="2386913" y="6185751"/>
            <a:ext cx="50474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of Charging Infrastructure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093882A-B9F4-400C-8F59-84F402C97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2357" y="4646141"/>
            <a:ext cx="6156695" cy="5387545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456B0BE-2859-4DE1-AC60-52534E04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2441" y="4646141"/>
            <a:ext cx="6156695" cy="5387545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/>
          <a:lstStyle>
            <a:lvl1pPr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2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2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79C1"/>
              </a:buClr>
              <a:buFont typeface="Wingdings 2" pitchFamily="18" charset="2"/>
              <a:buChar char="¾"/>
              <a:defRPr sz="1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2800">
              <a:solidFill>
                <a:srgbClr val="0079C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B4427-E637-4216-845D-FF2147AB0A57}"/>
              </a:ext>
            </a:extLst>
          </p:cNvPr>
          <p:cNvSpPr txBox="1"/>
          <p:nvPr/>
        </p:nvSpPr>
        <p:spPr>
          <a:xfrm>
            <a:off x="9276997" y="6896620"/>
            <a:ext cx="5047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Advisory Studies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E8925-7F2E-4B38-9FAC-7784098A15F6}"/>
              </a:ext>
            </a:extLst>
          </p:cNvPr>
          <p:cNvSpPr txBox="1"/>
          <p:nvPr/>
        </p:nvSpPr>
        <p:spPr>
          <a:xfrm>
            <a:off x="16167081" y="6588843"/>
            <a:ext cx="50474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Program (future)</a:t>
            </a:r>
            <a:endParaRPr lang="en-US" sz="18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6E46EEE3-4D4B-4E3A-87CF-A3D21B3E0505}"/>
              </a:ext>
            </a:extLst>
          </p:cNvPr>
          <p:cNvSpPr/>
          <p:nvPr/>
        </p:nvSpPr>
        <p:spPr>
          <a:xfrm>
            <a:off x="444133" y="127692"/>
            <a:ext cx="23227792" cy="137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5080" indent="12700" defTabSz="914400">
              <a:lnSpc>
                <a:spcPts val="9800"/>
              </a:lnSpc>
              <a:spcBef>
                <a:spcPts val="2400"/>
              </a:spcBef>
              <a:defRPr sz="6000" b="1" cap="all" spc="100" baseline="-34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dirty="0"/>
              <a:t>MA &amp; RI FLEET OFFERINGS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03218530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23051033" y="12866342"/>
            <a:ext cx="18217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1778000" y="4941816"/>
            <a:ext cx="20828000" cy="20050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0" y="-6509"/>
            <a:ext cx="24384000" cy="13716002"/>
          </a:xfrm>
          <a:prstGeom prst="rect">
            <a:avLst/>
          </a:prstGeom>
          <a:solidFill>
            <a:srgbClr val="00148C">
              <a:alpha val="888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432">
              <a:defRPr sz="3600">
                <a:solidFill>
                  <a:srgbClr val="00148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54" name="Shape 54"/>
          <p:cNvSpPr/>
          <p:nvPr/>
        </p:nvSpPr>
        <p:spPr>
          <a:xfrm>
            <a:off x="1063210" y="3161383"/>
            <a:ext cx="8748155" cy="160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70000" lnSpcReduction="20000"/>
          </a:bodyPr>
          <a:lstStyle/>
          <a:p>
            <a:pPr marR="5080" indent="12700" algn="l" defTabSz="914400">
              <a:lnSpc>
                <a:spcPts val="9800"/>
              </a:lnSpc>
              <a:defRPr sz="10000" b="1" baseline="-105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700" dirty="0">
                <a:solidFill>
                  <a:srgbClr val="DCBD23"/>
                </a:solidFill>
              </a:rPr>
              <a:t>Learn more @</a:t>
            </a:r>
          </a:p>
          <a:p>
            <a:pPr marR="5080" indent="12700" algn="l" defTabSz="914400">
              <a:lnSpc>
                <a:spcPts val="9800"/>
              </a:lnSpc>
              <a:defRPr sz="10000" b="1" baseline="-105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2000" dirty="0">
              <a:solidFill>
                <a:srgbClr val="DCBD23"/>
              </a:solidFill>
            </a:endParaRPr>
          </a:p>
        </p:txBody>
      </p:sp>
      <p:pic>
        <p:nvPicPr>
          <p:cNvPr id="55" name="image2.png"/>
          <p:cNvPicPr>
            <a:picLocks noChangeAspect="1"/>
          </p:cNvPicPr>
          <p:nvPr/>
        </p:nvPicPr>
        <p:blipFill>
          <a:blip r:embed="rId2"/>
          <a:srcRect l="7480" t="27065" r="32611"/>
          <a:stretch>
            <a:fillRect/>
          </a:stretch>
        </p:blipFill>
        <p:spPr>
          <a:xfrm rot="5400000" flipH="1">
            <a:off x="12813819" y="1942524"/>
            <a:ext cx="13577573" cy="9576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" name="Group 75"/>
          <p:cNvGrpSpPr/>
          <p:nvPr/>
        </p:nvGrpSpPr>
        <p:grpSpPr>
          <a:xfrm>
            <a:off x="1370781" y="847730"/>
            <a:ext cx="4520926" cy="934202"/>
            <a:chOff x="0" y="0"/>
            <a:chExt cx="4520925" cy="934200"/>
          </a:xfrm>
        </p:grpSpPr>
        <p:sp>
          <p:nvSpPr>
            <p:cNvPr id="56" name="Shape 56"/>
            <p:cNvSpPr/>
            <p:nvPr/>
          </p:nvSpPr>
          <p:spPr>
            <a:xfrm>
              <a:off x="3840354" y="0"/>
              <a:ext cx="179657" cy="17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927"/>
                  </a:moveTo>
                  <a:lnTo>
                    <a:pt x="10673" y="21600"/>
                  </a:lnTo>
                  <a:lnTo>
                    <a:pt x="0" y="10927"/>
                  </a:lnTo>
                  <a:lnTo>
                    <a:pt x="1067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3867831" y="272650"/>
              <a:ext cx="122590" cy="4692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0" y="276878"/>
              <a:ext cx="365649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495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285"/>
                  </a:cubicBezTo>
                  <a:lnTo>
                    <a:pt x="3246" y="21502"/>
                  </a:lnTo>
                  <a:lnTo>
                    <a:pt x="0" y="21502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0" y="276878"/>
              <a:ext cx="365649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383"/>
                  </a:cubicBezTo>
                  <a:lnTo>
                    <a:pt x="3246" y="21600"/>
                  </a:lnTo>
                  <a:lnTo>
                    <a:pt x="0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443849" y="276878"/>
              <a:ext cx="418489" cy="48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5" y="9758"/>
                  </a:moveTo>
                  <a:cubicBezTo>
                    <a:pt x="15818" y="10326"/>
                    <a:pt x="14509" y="10516"/>
                    <a:pt x="13745" y="10705"/>
                  </a:cubicBezTo>
                  <a:cubicBezTo>
                    <a:pt x="8945" y="11463"/>
                    <a:pt x="2945" y="11368"/>
                    <a:pt x="2945" y="15347"/>
                  </a:cubicBezTo>
                  <a:cubicBezTo>
                    <a:pt x="2945" y="17811"/>
                    <a:pt x="5455" y="19326"/>
                    <a:pt x="8182" y="19326"/>
                  </a:cubicBezTo>
                  <a:cubicBezTo>
                    <a:pt x="12545" y="19326"/>
                    <a:pt x="16364" y="16958"/>
                    <a:pt x="16255" y="12979"/>
                  </a:cubicBezTo>
                  <a:lnTo>
                    <a:pt x="16255" y="9758"/>
                  </a:lnTo>
                  <a:close/>
                  <a:moveTo>
                    <a:pt x="1091" y="6821"/>
                  </a:moveTo>
                  <a:cubicBezTo>
                    <a:pt x="1309" y="2084"/>
                    <a:pt x="5236" y="0"/>
                    <a:pt x="10473" y="0"/>
                  </a:cubicBezTo>
                  <a:cubicBezTo>
                    <a:pt x="14618" y="0"/>
                    <a:pt x="19091" y="1137"/>
                    <a:pt x="19091" y="6537"/>
                  </a:cubicBezTo>
                  <a:lnTo>
                    <a:pt x="19091" y="17337"/>
                  </a:lnTo>
                  <a:cubicBezTo>
                    <a:pt x="19091" y="18284"/>
                    <a:pt x="19636" y="18853"/>
                    <a:pt x="20727" y="18853"/>
                  </a:cubicBezTo>
                  <a:cubicBezTo>
                    <a:pt x="21055" y="18853"/>
                    <a:pt x="21382" y="18758"/>
                    <a:pt x="21600" y="18663"/>
                  </a:cubicBezTo>
                  <a:lnTo>
                    <a:pt x="21600" y="20747"/>
                  </a:lnTo>
                  <a:cubicBezTo>
                    <a:pt x="20945" y="20842"/>
                    <a:pt x="20509" y="20937"/>
                    <a:pt x="19745" y="20937"/>
                  </a:cubicBezTo>
                  <a:cubicBezTo>
                    <a:pt x="16909" y="20937"/>
                    <a:pt x="16364" y="19516"/>
                    <a:pt x="16364" y="17432"/>
                  </a:cubicBezTo>
                  <a:cubicBezTo>
                    <a:pt x="14400" y="20084"/>
                    <a:pt x="12327" y="21600"/>
                    <a:pt x="7855" y="21600"/>
                  </a:cubicBezTo>
                  <a:cubicBezTo>
                    <a:pt x="3600" y="21600"/>
                    <a:pt x="0" y="19705"/>
                    <a:pt x="0" y="15632"/>
                  </a:cubicBezTo>
                  <a:cubicBezTo>
                    <a:pt x="0" y="9947"/>
                    <a:pt x="6327" y="9758"/>
                    <a:pt x="12545" y="9095"/>
                  </a:cubicBezTo>
                  <a:cubicBezTo>
                    <a:pt x="14945" y="8905"/>
                    <a:pt x="16145" y="8621"/>
                    <a:pt x="16145" y="6347"/>
                  </a:cubicBezTo>
                  <a:cubicBezTo>
                    <a:pt x="16145" y="3032"/>
                    <a:pt x="13418" y="2179"/>
                    <a:pt x="10036" y="2179"/>
                  </a:cubicBezTo>
                  <a:cubicBezTo>
                    <a:pt x="6545" y="2179"/>
                    <a:pt x="3927" y="3600"/>
                    <a:pt x="3818" y="6916"/>
                  </a:cubicBezTo>
                  <a:lnTo>
                    <a:pt x="1091" y="691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896152" y="154290"/>
              <a:ext cx="224041" cy="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8" y="4920"/>
                  </a:moveTo>
                  <a:lnTo>
                    <a:pt x="21600" y="4920"/>
                  </a:lnTo>
                  <a:lnTo>
                    <a:pt x="21600" y="6611"/>
                  </a:lnTo>
                  <a:lnTo>
                    <a:pt x="12838" y="6611"/>
                  </a:lnTo>
                  <a:lnTo>
                    <a:pt x="12838" y="17757"/>
                  </a:lnTo>
                  <a:cubicBezTo>
                    <a:pt x="12838" y="19063"/>
                    <a:pt x="13449" y="19832"/>
                    <a:pt x="17117" y="19909"/>
                  </a:cubicBezTo>
                  <a:cubicBezTo>
                    <a:pt x="18543" y="19909"/>
                    <a:pt x="20174" y="19909"/>
                    <a:pt x="21600" y="19832"/>
                  </a:cubicBezTo>
                  <a:lnTo>
                    <a:pt x="21600" y="21523"/>
                  </a:lnTo>
                  <a:cubicBezTo>
                    <a:pt x="19970" y="21523"/>
                    <a:pt x="18543" y="21600"/>
                    <a:pt x="16913" y="21600"/>
                  </a:cubicBezTo>
                  <a:cubicBezTo>
                    <a:pt x="9781" y="21600"/>
                    <a:pt x="7336" y="20678"/>
                    <a:pt x="7540" y="17910"/>
                  </a:cubicBezTo>
                  <a:lnTo>
                    <a:pt x="7540" y="6611"/>
                  </a:lnTo>
                  <a:lnTo>
                    <a:pt x="0" y="6611"/>
                  </a:lnTo>
                  <a:lnTo>
                    <a:pt x="0" y="4920"/>
                  </a:lnTo>
                  <a:lnTo>
                    <a:pt x="7540" y="4920"/>
                  </a:lnTo>
                  <a:lnTo>
                    <a:pt x="7540" y="0"/>
                  </a:lnTo>
                  <a:lnTo>
                    <a:pt x="12838" y="0"/>
                  </a:lnTo>
                  <a:lnTo>
                    <a:pt x="12838" y="49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896152" y="154290"/>
              <a:ext cx="224041" cy="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8" y="4920"/>
                  </a:moveTo>
                  <a:lnTo>
                    <a:pt x="21600" y="4920"/>
                  </a:lnTo>
                  <a:lnTo>
                    <a:pt x="21600" y="6611"/>
                  </a:lnTo>
                  <a:lnTo>
                    <a:pt x="12838" y="6611"/>
                  </a:lnTo>
                  <a:lnTo>
                    <a:pt x="12838" y="17757"/>
                  </a:lnTo>
                  <a:cubicBezTo>
                    <a:pt x="12838" y="19063"/>
                    <a:pt x="13449" y="19832"/>
                    <a:pt x="17117" y="19909"/>
                  </a:cubicBezTo>
                  <a:cubicBezTo>
                    <a:pt x="18543" y="19909"/>
                    <a:pt x="20174" y="19909"/>
                    <a:pt x="21600" y="19832"/>
                  </a:cubicBezTo>
                  <a:lnTo>
                    <a:pt x="21600" y="21523"/>
                  </a:lnTo>
                  <a:cubicBezTo>
                    <a:pt x="19970" y="21523"/>
                    <a:pt x="18543" y="21600"/>
                    <a:pt x="16913" y="21600"/>
                  </a:cubicBezTo>
                  <a:cubicBezTo>
                    <a:pt x="9781" y="21600"/>
                    <a:pt x="7336" y="20678"/>
                    <a:pt x="7540" y="17910"/>
                  </a:cubicBezTo>
                  <a:lnTo>
                    <a:pt x="7540" y="6611"/>
                  </a:lnTo>
                  <a:lnTo>
                    <a:pt x="0" y="6611"/>
                  </a:lnTo>
                  <a:lnTo>
                    <a:pt x="0" y="4920"/>
                  </a:lnTo>
                  <a:lnTo>
                    <a:pt x="7540" y="4920"/>
                  </a:lnTo>
                  <a:lnTo>
                    <a:pt x="7540" y="0"/>
                  </a:lnTo>
                  <a:lnTo>
                    <a:pt x="12838" y="0"/>
                  </a:lnTo>
                  <a:lnTo>
                    <a:pt x="12838" y="49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1221642" y="116246"/>
              <a:ext cx="54955" cy="62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84"/>
                  </a:moveTo>
                  <a:lnTo>
                    <a:pt x="21600" y="598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984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3065"/>
                  </a:lnTo>
                  <a:lnTo>
                    <a:pt x="0" y="3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221642" y="289559"/>
              <a:ext cx="54955" cy="452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221642" y="116246"/>
              <a:ext cx="54955" cy="887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1359024" y="276878"/>
              <a:ext cx="426943" cy="47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80" y="10800"/>
                  </a:moveTo>
                  <a:cubicBezTo>
                    <a:pt x="2780" y="15196"/>
                    <a:pt x="5453" y="19497"/>
                    <a:pt x="10800" y="19497"/>
                  </a:cubicBezTo>
                  <a:cubicBezTo>
                    <a:pt x="16147" y="19497"/>
                    <a:pt x="18820" y="15101"/>
                    <a:pt x="18820" y="10800"/>
                  </a:cubicBezTo>
                  <a:cubicBezTo>
                    <a:pt x="18820" y="6404"/>
                    <a:pt x="16147" y="2103"/>
                    <a:pt x="10800" y="2103"/>
                  </a:cubicBezTo>
                  <a:cubicBezTo>
                    <a:pt x="5453" y="2103"/>
                    <a:pt x="2780" y="6404"/>
                    <a:pt x="2780" y="10800"/>
                  </a:cubicBezTo>
                  <a:moveTo>
                    <a:pt x="21600" y="10800"/>
                  </a:moveTo>
                  <a:cubicBezTo>
                    <a:pt x="21600" y="16630"/>
                    <a:pt x="17750" y="21600"/>
                    <a:pt x="10800" y="21600"/>
                  </a:cubicBezTo>
                  <a:cubicBezTo>
                    <a:pt x="3849" y="21600"/>
                    <a:pt x="0" y="16630"/>
                    <a:pt x="0" y="10800"/>
                  </a:cubicBezTo>
                  <a:cubicBezTo>
                    <a:pt x="0" y="4970"/>
                    <a:pt x="3849" y="0"/>
                    <a:pt x="10800" y="0"/>
                  </a:cubicBezTo>
                  <a:cubicBezTo>
                    <a:pt x="17750" y="0"/>
                    <a:pt x="21600" y="4970"/>
                    <a:pt x="21600" y="108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1866281" y="276878"/>
              <a:ext cx="365650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285"/>
                  </a:cubicBezTo>
                  <a:lnTo>
                    <a:pt x="3246" y="21502"/>
                  </a:lnTo>
                  <a:lnTo>
                    <a:pt x="0" y="21502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1866281" y="276878"/>
              <a:ext cx="365650" cy="46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3246" y="586"/>
                  </a:lnTo>
                  <a:lnTo>
                    <a:pt x="3246" y="4203"/>
                  </a:lnTo>
                  <a:lnTo>
                    <a:pt x="3371" y="4203"/>
                  </a:lnTo>
                  <a:cubicBezTo>
                    <a:pt x="4620" y="1662"/>
                    <a:pt x="8116" y="0"/>
                    <a:pt x="11861" y="0"/>
                  </a:cubicBezTo>
                  <a:cubicBezTo>
                    <a:pt x="19353" y="0"/>
                    <a:pt x="21600" y="3128"/>
                    <a:pt x="21600" y="8112"/>
                  </a:cubicBezTo>
                  <a:lnTo>
                    <a:pt x="21600" y="21600"/>
                  </a:lnTo>
                  <a:lnTo>
                    <a:pt x="18354" y="21600"/>
                  </a:lnTo>
                  <a:lnTo>
                    <a:pt x="18354" y="8503"/>
                  </a:lnTo>
                  <a:cubicBezTo>
                    <a:pt x="18354" y="4887"/>
                    <a:pt x="16856" y="2150"/>
                    <a:pt x="11612" y="2150"/>
                  </a:cubicBezTo>
                  <a:cubicBezTo>
                    <a:pt x="6492" y="2150"/>
                    <a:pt x="3371" y="5278"/>
                    <a:pt x="3246" y="9383"/>
                  </a:cubicBezTo>
                  <a:lnTo>
                    <a:pt x="3246" y="21600"/>
                  </a:lnTo>
                  <a:lnTo>
                    <a:pt x="0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2310130" y="276878"/>
              <a:ext cx="418490" cy="48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5" y="9758"/>
                  </a:moveTo>
                  <a:cubicBezTo>
                    <a:pt x="15818" y="10326"/>
                    <a:pt x="14509" y="10516"/>
                    <a:pt x="13745" y="10705"/>
                  </a:cubicBezTo>
                  <a:cubicBezTo>
                    <a:pt x="8945" y="11463"/>
                    <a:pt x="2945" y="11368"/>
                    <a:pt x="2945" y="15347"/>
                  </a:cubicBezTo>
                  <a:cubicBezTo>
                    <a:pt x="2945" y="17811"/>
                    <a:pt x="5455" y="19326"/>
                    <a:pt x="8182" y="19326"/>
                  </a:cubicBezTo>
                  <a:cubicBezTo>
                    <a:pt x="12545" y="19326"/>
                    <a:pt x="16364" y="16958"/>
                    <a:pt x="16255" y="12979"/>
                  </a:cubicBezTo>
                  <a:lnTo>
                    <a:pt x="16255" y="9758"/>
                  </a:lnTo>
                  <a:close/>
                  <a:moveTo>
                    <a:pt x="1091" y="6821"/>
                  </a:moveTo>
                  <a:cubicBezTo>
                    <a:pt x="1418" y="2084"/>
                    <a:pt x="5236" y="0"/>
                    <a:pt x="10473" y="0"/>
                  </a:cubicBezTo>
                  <a:cubicBezTo>
                    <a:pt x="14618" y="0"/>
                    <a:pt x="19091" y="1137"/>
                    <a:pt x="19091" y="6537"/>
                  </a:cubicBezTo>
                  <a:lnTo>
                    <a:pt x="19091" y="17337"/>
                  </a:lnTo>
                  <a:cubicBezTo>
                    <a:pt x="19091" y="18284"/>
                    <a:pt x="19636" y="18853"/>
                    <a:pt x="20727" y="18853"/>
                  </a:cubicBezTo>
                  <a:cubicBezTo>
                    <a:pt x="21055" y="18853"/>
                    <a:pt x="21382" y="18758"/>
                    <a:pt x="21600" y="18663"/>
                  </a:cubicBezTo>
                  <a:lnTo>
                    <a:pt x="21600" y="20747"/>
                  </a:lnTo>
                  <a:cubicBezTo>
                    <a:pt x="20945" y="20842"/>
                    <a:pt x="20509" y="20937"/>
                    <a:pt x="19745" y="20937"/>
                  </a:cubicBezTo>
                  <a:cubicBezTo>
                    <a:pt x="16909" y="20937"/>
                    <a:pt x="16364" y="19516"/>
                    <a:pt x="16364" y="17432"/>
                  </a:cubicBezTo>
                  <a:lnTo>
                    <a:pt x="16255" y="17432"/>
                  </a:lnTo>
                  <a:cubicBezTo>
                    <a:pt x="14291" y="20084"/>
                    <a:pt x="12218" y="21600"/>
                    <a:pt x="7745" y="21600"/>
                  </a:cubicBezTo>
                  <a:cubicBezTo>
                    <a:pt x="3491" y="21600"/>
                    <a:pt x="0" y="19705"/>
                    <a:pt x="0" y="15632"/>
                  </a:cubicBezTo>
                  <a:cubicBezTo>
                    <a:pt x="0" y="9947"/>
                    <a:pt x="6327" y="9758"/>
                    <a:pt x="12436" y="9095"/>
                  </a:cubicBezTo>
                  <a:cubicBezTo>
                    <a:pt x="14727" y="8905"/>
                    <a:pt x="16036" y="8621"/>
                    <a:pt x="16036" y="6347"/>
                  </a:cubicBezTo>
                  <a:cubicBezTo>
                    <a:pt x="16036" y="3032"/>
                    <a:pt x="13309" y="2179"/>
                    <a:pt x="9927" y="2179"/>
                  </a:cubicBezTo>
                  <a:cubicBezTo>
                    <a:pt x="6436" y="2179"/>
                    <a:pt x="3818" y="3600"/>
                    <a:pt x="3709" y="6916"/>
                  </a:cubicBezTo>
                  <a:lnTo>
                    <a:pt x="1091" y="691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2819501" y="116246"/>
              <a:ext cx="54956" cy="627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819501" y="116246"/>
              <a:ext cx="54956" cy="627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961110" y="262083"/>
              <a:ext cx="448079" cy="67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2226"/>
                  </a:moveTo>
                  <a:cubicBezTo>
                    <a:pt x="14774" y="12226"/>
                    <a:pt x="15792" y="9917"/>
                    <a:pt x="15792" y="7879"/>
                  </a:cubicBezTo>
                  <a:cubicBezTo>
                    <a:pt x="15792" y="5434"/>
                    <a:pt x="14060" y="3464"/>
                    <a:pt x="10698" y="3464"/>
                  </a:cubicBezTo>
                  <a:cubicBezTo>
                    <a:pt x="8558" y="3464"/>
                    <a:pt x="6113" y="4551"/>
                    <a:pt x="6113" y="8015"/>
                  </a:cubicBezTo>
                  <a:cubicBezTo>
                    <a:pt x="6113" y="9917"/>
                    <a:pt x="7234" y="12226"/>
                    <a:pt x="10800" y="12226"/>
                  </a:cubicBezTo>
                  <a:moveTo>
                    <a:pt x="21600" y="408"/>
                  </a:moveTo>
                  <a:lnTo>
                    <a:pt x="21600" y="14672"/>
                  </a:lnTo>
                  <a:cubicBezTo>
                    <a:pt x="21600" y="17253"/>
                    <a:pt x="21294" y="21600"/>
                    <a:pt x="10291" y="21600"/>
                  </a:cubicBezTo>
                  <a:cubicBezTo>
                    <a:pt x="5706" y="21600"/>
                    <a:pt x="815" y="20242"/>
                    <a:pt x="509" y="17117"/>
                  </a:cubicBezTo>
                  <a:lnTo>
                    <a:pt x="6928" y="17117"/>
                  </a:lnTo>
                  <a:cubicBezTo>
                    <a:pt x="7234" y="17864"/>
                    <a:pt x="7641" y="18611"/>
                    <a:pt x="11106" y="18611"/>
                  </a:cubicBezTo>
                  <a:cubicBezTo>
                    <a:pt x="14264" y="18611"/>
                    <a:pt x="15792" y="17592"/>
                    <a:pt x="15792" y="15147"/>
                  </a:cubicBezTo>
                  <a:lnTo>
                    <a:pt x="15792" y="13313"/>
                  </a:lnTo>
                  <a:lnTo>
                    <a:pt x="15691" y="13245"/>
                  </a:lnTo>
                  <a:cubicBezTo>
                    <a:pt x="14774" y="14400"/>
                    <a:pt x="13245" y="15487"/>
                    <a:pt x="9679" y="15487"/>
                  </a:cubicBezTo>
                  <a:cubicBezTo>
                    <a:pt x="4279" y="15487"/>
                    <a:pt x="0" y="12974"/>
                    <a:pt x="0" y="7743"/>
                  </a:cubicBezTo>
                  <a:cubicBezTo>
                    <a:pt x="0" y="2581"/>
                    <a:pt x="4381" y="0"/>
                    <a:pt x="9272" y="0"/>
                  </a:cubicBezTo>
                  <a:cubicBezTo>
                    <a:pt x="13449" y="0"/>
                    <a:pt x="15079" y="1630"/>
                    <a:pt x="15792" y="2649"/>
                  </a:cubicBezTo>
                  <a:lnTo>
                    <a:pt x="15894" y="2649"/>
                  </a:lnTo>
                  <a:lnTo>
                    <a:pt x="15894" y="408"/>
                  </a:lnTo>
                  <a:lnTo>
                    <a:pt x="21600" y="4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3512751" y="262083"/>
              <a:ext cx="270539" cy="47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" y="571"/>
                  </a:moveTo>
                  <a:lnTo>
                    <a:pt x="9450" y="571"/>
                  </a:lnTo>
                  <a:lnTo>
                    <a:pt x="9450" y="4187"/>
                  </a:lnTo>
                  <a:lnTo>
                    <a:pt x="9619" y="4187"/>
                  </a:lnTo>
                  <a:cubicBezTo>
                    <a:pt x="11644" y="2093"/>
                    <a:pt x="13837" y="0"/>
                    <a:pt x="19744" y="0"/>
                  </a:cubicBezTo>
                  <a:cubicBezTo>
                    <a:pt x="20419" y="0"/>
                    <a:pt x="20925" y="0"/>
                    <a:pt x="21600" y="95"/>
                  </a:cubicBezTo>
                  <a:lnTo>
                    <a:pt x="21600" y="5709"/>
                  </a:lnTo>
                  <a:cubicBezTo>
                    <a:pt x="20756" y="5614"/>
                    <a:pt x="19744" y="5614"/>
                    <a:pt x="18731" y="5614"/>
                  </a:cubicBezTo>
                  <a:cubicBezTo>
                    <a:pt x="11138" y="5614"/>
                    <a:pt x="9787" y="8278"/>
                    <a:pt x="9787" y="10657"/>
                  </a:cubicBezTo>
                  <a:lnTo>
                    <a:pt x="9787" y="21600"/>
                  </a:lnTo>
                  <a:lnTo>
                    <a:pt x="0" y="21600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4066506" y="112019"/>
              <a:ext cx="454420" cy="64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1" y="18189"/>
                  </a:moveTo>
                  <a:cubicBezTo>
                    <a:pt x="14668" y="18189"/>
                    <a:pt x="16074" y="15987"/>
                    <a:pt x="16074" y="13642"/>
                  </a:cubicBezTo>
                  <a:cubicBezTo>
                    <a:pt x="16074" y="11155"/>
                    <a:pt x="15070" y="8597"/>
                    <a:pt x="11051" y="8597"/>
                  </a:cubicBezTo>
                  <a:cubicBezTo>
                    <a:pt x="7334" y="8597"/>
                    <a:pt x="6128" y="10942"/>
                    <a:pt x="6128" y="13429"/>
                  </a:cubicBezTo>
                  <a:cubicBezTo>
                    <a:pt x="6128" y="15347"/>
                    <a:pt x="7133" y="18189"/>
                    <a:pt x="10951" y="18189"/>
                  </a:cubicBezTo>
                  <a:moveTo>
                    <a:pt x="21600" y="21174"/>
                  </a:moveTo>
                  <a:lnTo>
                    <a:pt x="15873" y="21174"/>
                  </a:lnTo>
                  <a:lnTo>
                    <a:pt x="15873" y="19184"/>
                  </a:lnTo>
                  <a:lnTo>
                    <a:pt x="15773" y="19184"/>
                  </a:lnTo>
                  <a:cubicBezTo>
                    <a:pt x="14367" y="20961"/>
                    <a:pt x="11754" y="21600"/>
                    <a:pt x="9343" y="21600"/>
                  </a:cubicBezTo>
                  <a:cubicBezTo>
                    <a:pt x="2813" y="21600"/>
                    <a:pt x="0" y="17479"/>
                    <a:pt x="0" y="13145"/>
                  </a:cubicBezTo>
                  <a:cubicBezTo>
                    <a:pt x="0" y="7745"/>
                    <a:pt x="4320" y="5045"/>
                    <a:pt x="9142" y="5045"/>
                  </a:cubicBezTo>
                  <a:cubicBezTo>
                    <a:pt x="12860" y="5045"/>
                    <a:pt x="14668" y="6466"/>
                    <a:pt x="15572" y="7461"/>
                  </a:cubicBezTo>
                  <a:lnTo>
                    <a:pt x="15673" y="7461"/>
                  </a:lnTo>
                  <a:lnTo>
                    <a:pt x="15673" y="0"/>
                  </a:lnTo>
                  <a:lnTo>
                    <a:pt x="21500" y="0"/>
                  </a:lnTo>
                  <a:lnTo>
                    <a:pt x="21500" y="2117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spcBef>
                  <a:spcPts val="600"/>
                </a:spcBef>
                <a:defRPr sz="1800" b="1">
                  <a:solidFill>
                    <a:srgbClr val="00148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0" name="Shape 91">
            <a:extLst>
              <a:ext uri="{FF2B5EF4-FFF2-40B4-BE49-F238E27FC236}">
                <a16:creationId xmlns:a16="http://schemas.microsoft.com/office/drawing/2014/main" id="{AA98AD16-B4BA-4F6A-A764-90D2F43D8AC1}"/>
              </a:ext>
            </a:extLst>
          </p:cNvPr>
          <p:cNvSpPr/>
          <p:nvPr/>
        </p:nvSpPr>
        <p:spPr>
          <a:xfrm>
            <a:off x="1063210" y="4966698"/>
            <a:ext cx="17685766" cy="1009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/>
          <a:p>
            <a:pPr algn="l" defTabSz="457200">
              <a:spcBef>
                <a:spcPts val="600"/>
              </a:spcBef>
              <a:spcAft>
                <a:spcPts val="600"/>
              </a:spcAft>
              <a:defRPr sz="33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 dirty="0">
                <a:solidFill>
                  <a:schemeClr val="bg1"/>
                </a:solidFill>
              </a:rPr>
              <a:t>www.ngrid.com/ma-evcharging</a:t>
            </a:r>
          </a:p>
          <a:p>
            <a:pPr algn="l" defTabSz="457200">
              <a:spcBef>
                <a:spcPts val="600"/>
              </a:spcBef>
              <a:spcAft>
                <a:spcPts val="600"/>
              </a:spcAft>
              <a:defRPr sz="33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 dirty="0">
                <a:solidFill>
                  <a:schemeClr val="bg1"/>
                </a:solidFill>
              </a:rPr>
              <a:t>www.ngrid.com/ri-evcharging</a:t>
            </a:r>
          </a:p>
          <a:p>
            <a:pPr algn="l" defTabSz="457200">
              <a:spcBef>
                <a:spcPts val="600"/>
              </a:spcBef>
              <a:spcAft>
                <a:spcPts val="600"/>
              </a:spcAft>
              <a:defRPr sz="33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 dirty="0">
                <a:solidFill>
                  <a:schemeClr val="bg1"/>
                </a:solidFill>
              </a:rPr>
              <a:t>EVNationalGrid@nationalgrid.com</a:t>
            </a:r>
          </a:p>
        </p:txBody>
      </p:sp>
    </p:spTree>
    <p:extLst>
      <p:ext uri="{BB962C8B-B14F-4D97-AF65-F5344CB8AC3E}">
        <p14:creationId xmlns:p14="http://schemas.microsoft.com/office/powerpoint/2010/main" val="302459759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CqTIEhLU.P38cUsTTv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CqTIEhLU.P38cUsTTvaA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0F0F0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215</Words>
  <Application>Microsoft Office PowerPoint</Application>
  <PresentationFormat>Custom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ＭＳ Ｐゴシック</vt:lpstr>
      <vt:lpstr>Arial</vt:lpstr>
      <vt:lpstr>Helvetica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Marly Emmanuel</dc:creator>
  <cp:lastModifiedBy>Siegal, Mark</cp:lastModifiedBy>
  <cp:revision>86</cp:revision>
  <dcterms:modified xsi:type="dcterms:W3CDTF">2019-10-06T20:57:03Z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