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8" r:id="rId4"/>
    <p:sldId id="288" r:id="rId5"/>
    <p:sldId id="260" r:id="rId6"/>
    <p:sldId id="287" r:id="rId7"/>
    <p:sldId id="275" r:id="rId8"/>
    <p:sldId id="289" r:id="rId9"/>
    <p:sldId id="269" r:id="rId10"/>
    <p:sldId id="282" r:id="rId11"/>
    <p:sldId id="283" r:id="rId12"/>
    <p:sldId id="277" r:id="rId13"/>
    <p:sldId id="278" r:id="rId14"/>
    <p:sldId id="290" r:id="rId15"/>
    <p:sldId id="291" r:id="rId16"/>
    <p:sldId id="280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D0989-A7C2-4143-86F1-14E8F0922068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FC11E-F5EB-4CF3-B9CE-1506964F3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Covering only MassEVIP Fleets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11E-F5EB-4CF3-B9CE-1506964F30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226 EVs Acquired,</a:t>
            </a:r>
            <a:r>
              <a:rPr lang="en-US" baseline="0" dirty="0" smtClean="0"/>
              <a:t> 70 Charging Stations Installed and Operational,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0617-B9C8-40A5-9BC9-B7A4C5D19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Covering only MassEVIP Fleets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11E-F5EB-4CF3-B9CE-1506964F30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-- 435 units,</a:t>
            </a:r>
            <a:r>
              <a:rPr lang="en-US" baseline="0" dirty="0" smtClean="0"/>
              <a:t> 702 ports, </a:t>
            </a:r>
            <a:r>
              <a:rPr lang="en-US" dirty="0" smtClean="0"/>
              <a:t>213 separate street addresses</a:t>
            </a:r>
          </a:p>
          <a:p>
            <a:r>
              <a:rPr lang="en-US" dirty="0" smtClean="0"/>
              <a:t>Projects to be completed by December of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0617-B9C8-40A5-9BC9-B7A4C5D19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11E-F5EB-4CF3-B9CE-1506964F30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88E2-D95A-4199-842F-F8FA8DC86D63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CCFC-E0DE-4D37-BD46-15546CA305C8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A282-E515-4E6F-8BE2-37ACDF4F11CC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0F6B-3D77-45C1-AFCC-821282963EDA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6C5-7182-4343-9624-8EAA6494D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BAA-EFDF-4791-8E92-158B2EE08F2E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6577-22D4-424E-95D9-535D9B5E8E1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3B24E2-F40D-4372-8325-E5524A67EB3E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38A2-7546-49DF-90C1-DF85C47144D3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445B-1AEB-4A16-AF73-B38AB42C30B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5FAA-BBAC-4BE7-89A0-DF020FBE9E8C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209-E979-495F-8296-CE216F1141AC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418638-E640-4DD0-BC1B-14005BA2CE0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A1CBF85-FC6E-490D-88B0-42B6D1AE6797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1DA0B0-3CD3-4F0D-BB34-28613DD3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ss.gov/eea/agencies/massdep/air/grants/workplace-charging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eea/agencies/massdep/air/grants/massevip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fdc.energy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cid:1DCE2430-0500-4A3F-8E47-2D6E1EE558F3@scituatema.g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Sejal P. Shah</a:t>
            </a:r>
          </a:p>
          <a:p>
            <a:r>
              <a:rPr lang="en-US" dirty="0" smtClean="0"/>
              <a:t>MassDEP</a:t>
            </a:r>
          </a:p>
          <a:p>
            <a:endParaRPr lang="en-US" dirty="0" smtClean="0"/>
          </a:p>
          <a:p>
            <a:r>
              <a:rPr lang="en-US" dirty="0" smtClean="0"/>
              <a:t>OCOTBER 2,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Massachusetts Electric Vehicle Incentive Program (MassEVIP)</a:t>
            </a:r>
            <a:endParaRPr lang="en-US" dirty="0"/>
          </a:p>
        </p:txBody>
      </p:sp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348" y="5334000"/>
            <a:ext cx="1052052" cy="12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en-US" dirty="0" smtClean="0"/>
              <a:t>AFDC Public Charging as </a:t>
            </a:r>
            <a:r>
              <a:rPr lang="en-US" dirty="0" smtClean="0"/>
              <a:t>of 9/29/2017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8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SEPARATE PROGRAMS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MassEVIP: Fleets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MassEVIP: Workplace Charging Program</a:t>
            </a:r>
            <a:endParaRPr lang="en-US" b="1" dirty="0"/>
          </a:p>
        </p:txBody>
      </p:sp>
      <p:pic>
        <p:nvPicPr>
          <p:cNvPr id="1026" name="Picture 2" descr="Q:\BWP\AIR\MassEVIP\Springfield Parking Authority\Springfield Parking Authority Charging 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1885950" cy="2514600"/>
          </a:xfrm>
          <a:prstGeom prst="rect">
            <a:avLst/>
          </a:prstGeom>
          <a:noFill/>
        </p:spPr>
      </p:pic>
      <p:pic>
        <p:nvPicPr>
          <p:cNvPr id="5" name="Picture 2" descr="Q:\BWP\AIR\MassEVIP\New Bedford\All Leafs Panorama 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4191000" cy="1744504"/>
          </a:xfrm>
          <a:prstGeom prst="rect">
            <a:avLst/>
          </a:prstGeom>
          <a:noFill/>
        </p:spPr>
      </p:pic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456255"/>
            <a:ext cx="914400" cy="14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MassEVIP: Workplace Charging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Launched in June 2014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Goal to stimulate the adoption of EV charging stations at workplaces throughout the Commonwealth</a:t>
            </a:r>
          </a:p>
          <a:p>
            <a:endParaRPr lang="en-US" dirty="0" smtClean="0"/>
          </a:p>
          <a:p>
            <a:r>
              <a:rPr lang="en-US" sz="2400" b="1" dirty="0" smtClean="0"/>
              <a:t>Provides 50% of </a:t>
            </a:r>
            <a:r>
              <a:rPr lang="en-US" sz="2400" b="1" u="sng" dirty="0" smtClean="0"/>
              <a:t>hardware cost </a:t>
            </a:r>
            <a:r>
              <a:rPr lang="en-US" sz="2400" b="1" dirty="0" smtClean="0"/>
              <a:t>for electric vehicle charging station Level 1 or Level 2 up to $25,000 per site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44" y="5638800"/>
            <a:ext cx="10225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MassEVIP: Workplace Charging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Eligibility</a:t>
            </a:r>
          </a:p>
          <a:p>
            <a:r>
              <a:rPr lang="en-US" dirty="0" smtClean="0"/>
              <a:t>Employer with 15 or More Employees in a Non-Residential Place of Business</a:t>
            </a:r>
          </a:p>
          <a:p>
            <a:r>
              <a:rPr lang="en-US" dirty="0" smtClean="0"/>
              <a:t>Employer Provides Remaining 50% of hardware cost</a:t>
            </a:r>
          </a:p>
          <a:p>
            <a:r>
              <a:rPr lang="en-US" dirty="0" smtClean="0"/>
              <a:t>Employer Provides full installation cost</a:t>
            </a:r>
          </a:p>
          <a:p>
            <a:r>
              <a:rPr lang="en-US" dirty="0" smtClean="0"/>
              <a:t>Employer Demonstrates adequate power supply (or intent to upgrade power supply). </a:t>
            </a:r>
          </a:p>
          <a:p>
            <a:r>
              <a:rPr lang="en-US" dirty="0" smtClean="0"/>
              <a:t>Employer commits to using the charging station(s) in the Commonwealth for 36 months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44" y="5638800"/>
            <a:ext cx="10225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MassEVIP: Workplace </a:t>
            </a:r>
            <a:r>
              <a:rPr lang="en-US" dirty="0" smtClean="0"/>
              <a:t>Charging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232 </a:t>
            </a:r>
            <a:r>
              <a:rPr lang="en-US" dirty="0"/>
              <a:t>employers have requested:</a:t>
            </a:r>
          </a:p>
          <a:p>
            <a:r>
              <a:rPr lang="en-US" dirty="0" smtClean="0"/>
              <a:t>$</a:t>
            </a:r>
            <a:r>
              <a:rPr lang="en-US" dirty="0" smtClean="0"/>
              <a:t>1.55 </a:t>
            </a:r>
            <a:r>
              <a:rPr lang="en-US" dirty="0" smtClean="0"/>
              <a:t>million </a:t>
            </a:r>
            <a:r>
              <a:rPr lang="en-US" dirty="0"/>
              <a:t>in incentives </a:t>
            </a:r>
          </a:p>
          <a:p>
            <a:r>
              <a:rPr lang="en-US" dirty="0" smtClean="0"/>
              <a:t>542 </a:t>
            </a:r>
            <a:r>
              <a:rPr lang="en-US" dirty="0" smtClean="0"/>
              <a:t>charging stations </a:t>
            </a:r>
            <a:endParaRPr lang="en-US" dirty="0"/>
          </a:p>
          <a:p>
            <a:r>
              <a:rPr lang="en-US" dirty="0" smtClean="0"/>
              <a:t>266 </a:t>
            </a:r>
            <a:r>
              <a:rPr lang="en-US" dirty="0"/>
              <a:t>Separate Street Addresses</a:t>
            </a:r>
          </a:p>
          <a:p>
            <a:endParaRPr lang="en-US" dirty="0"/>
          </a:p>
        </p:txBody>
      </p:sp>
      <p:pic>
        <p:nvPicPr>
          <p:cNvPr id="3074" name="Picture 2" descr="Q:\BWP\AIR\MassEVIP\3 Workplace Charging Visits\AstraZeneca 5-24-17\IMG_2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514600" cy="25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:\BWP\AIR\MassEVIP\3 Workplace Charging Visits\Dunkin Donuts 9-15-16\IMG_2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276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6C5-7182-4343-9624-8EAA6494D2F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434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87%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Projects Completed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4191000"/>
            <a:ext cx="1981200" cy="1524000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MassEVIP: Workplace Charging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6C5-7182-4343-9624-8EAA6494D2F0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067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MassEVIP: Workplace Charging Program -- Application Process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4797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Application period: </a:t>
            </a:r>
            <a:r>
              <a:rPr lang="en-US" sz="3600" dirty="0" smtClean="0"/>
              <a:t>FIRST COME FIRST SERVED</a:t>
            </a:r>
            <a:endParaRPr lang="en-US" dirty="0" smtClean="0"/>
          </a:p>
          <a:p>
            <a:r>
              <a:rPr lang="en-US" dirty="0" smtClean="0"/>
              <a:t>Complete  and submit to MassDEP an Application Form</a:t>
            </a:r>
          </a:p>
          <a:p>
            <a:r>
              <a:rPr lang="en-US" dirty="0" smtClean="0"/>
              <a:t>Form and instructions found at: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Workplace Charging: </a:t>
            </a:r>
            <a:r>
              <a:rPr lang="en-US" sz="1900" dirty="0" smtClean="0">
                <a:solidFill>
                  <a:schemeClr val="tx1"/>
                </a:solidFill>
                <a:hlinkClick r:id="rId2"/>
              </a:rPr>
              <a:t>http://www.mass.gov/eea/agencies/massdep/air/grants/workplace-charging.html</a:t>
            </a:r>
            <a:endParaRPr lang="en-US" sz="19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Applications are reviewed </a:t>
            </a:r>
          </a:p>
          <a:p>
            <a:r>
              <a:rPr lang="en-US" dirty="0" smtClean="0"/>
              <a:t>MassDEP will issue a Grant Approval within 30 days of receipt of the application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Entity must sign an End-User Agreement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Upon receipt of the signed End-User Agreement by MassDEP, entity has 180 days to acquire and install charging station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38800"/>
            <a:ext cx="8947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and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342900" lvl="1" indent="-342900" algn="ctr"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Tahoma" charset="0"/>
                <a:ea typeface="ＭＳ Ｐゴシック" charset="-128"/>
              </a:rPr>
              <a:t>Massachusetts Electric Vehicle Incentive Program web site:</a:t>
            </a:r>
          </a:p>
          <a:p>
            <a:pPr marL="342900" lvl="1" indent="-342900" algn="ctr">
              <a:lnSpc>
                <a:spcPct val="80000"/>
              </a:lnSpc>
              <a:spcBef>
                <a:spcPct val="35000"/>
              </a:spcBef>
              <a:buNone/>
            </a:pPr>
            <a:r>
              <a:rPr lang="en-US" u="sng" dirty="0" smtClean="0">
                <a:solidFill>
                  <a:schemeClr val="tx1"/>
                </a:solidFill>
                <a:hlinkClick r:id="rId3"/>
              </a:rPr>
              <a:t>www.mass.gov/eea/agencies/massdep/air/grants/massevip.html</a:t>
            </a:r>
            <a:endParaRPr lang="en-US" u="sng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80000"/>
              </a:lnSpc>
              <a:spcBef>
                <a:spcPct val="35000"/>
              </a:spcBef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80000"/>
              </a:lnSpc>
              <a:spcBef>
                <a:spcPct val="35000"/>
              </a:spcBef>
              <a:buNone/>
            </a:pPr>
            <a:endParaRPr lang="en-US" dirty="0" smtClean="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  <a:p>
            <a:pPr>
              <a:lnSpc>
                <a:spcPct val="105000"/>
              </a:lnSpc>
              <a:buNone/>
            </a:pPr>
            <a:endParaRPr lang="en-US" sz="2400" b="1" dirty="0" smtClean="0">
              <a:latin typeface="Tahoma" charset="0"/>
              <a:ea typeface="ＭＳ Ｐゴシック" charset="-128"/>
            </a:endParaRPr>
          </a:p>
          <a:p>
            <a:pPr>
              <a:lnSpc>
                <a:spcPct val="105000"/>
              </a:lnSpc>
              <a:buNone/>
            </a:pPr>
            <a:endParaRPr lang="en-US" sz="2400" b="1" dirty="0" smtClean="0">
              <a:latin typeface="Tahoma" charset="0"/>
              <a:ea typeface="ＭＳ Ｐゴシック" charset="-128"/>
            </a:endParaRPr>
          </a:p>
          <a:p>
            <a:pPr>
              <a:lnSpc>
                <a:spcPct val="105000"/>
              </a:lnSpc>
              <a:buNone/>
            </a:pPr>
            <a:endParaRPr lang="en-US" sz="2400" b="1" dirty="0" smtClean="0">
              <a:latin typeface="Tahoma" charset="0"/>
              <a:ea typeface="ＭＳ Ｐゴシック" charset="-128"/>
            </a:endParaRPr>
          </a:p>
          <a:p>
            <a:pPr>
              <a:lnSpc>
                <a:spcPct val="105000"/>
              </a:lnSpc>
              <a:buNone/>
            </a:pPr>
            <a:endParaRPr lang="en-US" sz="2400" b="1" dirty="0" smtClean="0">
              <a:latin typeface="Tahoma" charset="0"/>
              <a:ea typeface="ＭＳ Ｐゴシック" charset="-128"/>
            </a:endParaRPr>
          </a:p>
          <a:p>
            <a:pPr algn="ctr">
              <a:lnSpc>
                <a:spcPct val="105000"/>
              </a:lnSpc>
              <a:buNone/>
            </a:pPr>
            <a:r>
              <a:rPr lang="en-US" sz="2200" dirty="0" smtClean="0">
                <a:latin typeface="Tahoma" charset="0"/>
                <a:ea typeface="ＭＳ Ｐゴシック" charset="-128"/>
              </a:rPr>
              <a:t>For information on the MASSEVIP programs contact:</a:t>
            </a:r>
          </a:p>
          <a:p>
            <a:pPr algn="ctr">
              <a:lnSpc>
                <a:spcPct val="105000"/>
              </a:lnSpc>
              <a:buNone/>
            </a:pPr>
            <a:endParaRPr lang="en-US" sz="2200" b="1" dirty="0" smtClean="0">
              <a:latin typeface="Tahoma" charset="0"/>
              <a:ea typeface="ＭＳ Ｐゴシック" charset="-128"/>
            </a:endParaRPr>
          </a:p>
          <a:p>
            <a:pPr algn="ctr">
              <a:lnSpc>
                <a:spcPct val="105000"/>
              </a:lnSpc>
              <a:buNone/>
            </a:pPr>
            <a:r>
              <a:rPr lang="en-US" sz="2200" b="1" dirty="0" smtClean="0">
                <a:latin typeface="Tahoma" charset="0"/>
                <a:ea typeface="ＭＳ Ｐゴシック" charset="-128"/>
              </a:rPr>
              <a:t>Ms. Sejal Shah</a:t>
            </a:r>
          </a:p>
          <a:p>
            <a:pPr algn="ctr">
              <a:lnSpc>
                <a:spcPct val="105000"/>
              </a:lnSpc>
              <a:buNone/>
            </a:pPr>
            <a:r>
              <a:rPr lang="en-US" sz="2200" b="1" dirty="0" smtClean="0">
                <a:latin typeface="Tahoma" charset="0"/>
                <a:ea typeface="ＭＳ Ｐゴシック" charset="-128"/>
              </a:rPr>
              <a:t>Sejal.shah@state.ma.us</a:t>
            </a:r>
            <a:endParaRPr lang="en-US" sz="2200" b="1" dirty="0"/>
          </a:p>
        </p:txBody>
      </p:sp>
      <p:pic>
        <p:nvPicPr>
          <p:cNvPr id="4098" name="Picture 8" descr="EV Plate_non commercia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67000"/>
            <a:ext cx="2133600" cy="11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638800"/>
            <a:ext cx="8947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r>
              <a:rPr lang="en-US" dirty="0" smtClean="0"/>
              <a:t>Price volatility of gasoline -- How long do you think gas prices will stay low? </a:t>
            </a:r>
          </a:p>
          <a:p>
            <a:r>
              <a:rPr lang="en-US" dirty="0" smtClean="0"/>
              <a:t>Over the lifetime of an EV, an owner can save thousands of dollars in fuel and maintenance costs.</a:t>
            </a:r>
          </a:p>
          <a:p>
            <a:r>
              <a:rPr lang="en-US" dirty="0" smtClean="0"/>
              <a:t>EVs not only decrease greenhouse gas (GHG) emissions but also significantly reduce smog forming emissions.</a:t>
            </a:r>
          </a:p>
          <a:p>
            <a:r>
              <a:rPr lang="en-US" dirty="0" smtClean="0"/>
              <a:t>Same performance as a conventional ICE (Internal Combustion Engine) vehicle.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SEPARATE PROGRAMS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MassEVIP: Fleets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MassEVIP: Workplace Charging Program</a:t>
            </a:r>
            <a:endParaRPr lang="en-US" dirty="0"/>
          </a:p>
        </p:txBody>
      </p:sp>
      <p:pic>
        <p:nvPicPr>
          <p:cNvPr id="1026" name="Picture 2" descr="Q:\BWP\AIR\MassEVIP\Springfield Parking Authority\Springfield Parking Authority Charging 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1885950" cy="2514600"/>
          </a:xfrm>
          <a:prstGeom prst="rect">
            <a:avLst/>
          </a:prstGeom>
          <a:noFill/>
        </p:spPr>
      </p:pic>
      <p:pic>
        <p:nvPicPr>
          <p:cNvPr id="5" name="Picture 2" descr="Q:\BWP\AIR\MassEVIP\New Bedford\All Leafs Panorama 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4191000" cy="1744504"/>
          </a:xfrm>
          <a:prstGeom prst="rect">
            <a:avLst/>
          </a:prstGeom>
          <a:noFill/>
        </p:spPr>
      </p:pic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456255"/>
            <a:ext cx="914400" cy="14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Calibri"/>
              </a:rPr>
              <a:t>MassEVIP: </a:t>
            </a:r>
            <a:r>
              <a:rPr lang="en-US" b="0" i="0" u="none" strike="noStrike" baseline="0" dirty="0" smtClean="0">
                <a:latin typeface="Calibri"/>
              </a:rPr>
              <a:t>Fleets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 on Earth Day 2013 </a:t>
            </a:r>
          </a:p>
          <a:p>
            <a:r>
              <a:rPr lang="en-US" dirty="0" smtClean="0"/>
              <a:t>$2.67 </a:t>
            </a:r>
            <a:r>
              <a:rPr lang="en-US" dirty="0"/>
              <a:t>million in funding</a:t>
            </a:r>
          </a:p>
          <a:p>
            <a:r>
              <a:rPr lang="en-US" dirty="0"/>
              <a:t>Open to municipalities, </a:t>
            </a:r>
            <a:r>
              <a:rPr lang="en-US" dirty="0" smtClean="0"/>
              <a:t>public universities </a:t>
            </a:r>
            <a:r>
              <a:rPr lang="en-US" dirty="0"/>
              <a:t>and </a:t>
            </a:r>
            <a:r>
              <a:rPr lang="en-US" dirty="0" smtClean="0"/>
              <a:t>colleges and </a:t>
            </a:r>
            <a:r>
              <a:rPr lang="en-US" dirty="0"/>
              <a:t>state fleet</a:t>
            </a:r>
          </a:p>
          <a:p>
            <a:r>
              <a:rPr lang="en-US" dirty="0" smtClean="0"/>
              <a:t>Financial </a:t>
            </a:r>
            <a:r>
              <a:rPr lang="en-US" dirty="0"/>
              <a:t>assistance up to $15,000 for the installation of Level 2 </a:t>
            </a:r>
            <a:r>
              <a:rPr lang="en-US" dirty="0" smtClean="0"/>
              <a:t>dual port charging station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6C5-7182-4343-9624-8EAA6494D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MassEVIP: Fleets – Vehicle Incentives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134" y="5562600"/>
            <a:ext cx="10864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Q:\BWP\AIR\MassEVIP\Scituate\Scituate logo on side of E-2 Volt with mi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1524000"/>
            <a:ext cx="41910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en-US" sz="2800" dirty="0" smtClean="0">
                <a:solidFill>
                  <a:prstClr val="black"/>
                </a:solidFill>
              </a:rPr>
              <a:t>$</a:t>
            </a:r>
            <a:r>
              <a:rPr lang="en-US" sz="2800" dirty="0">
                <a:solidFill>
                  <a:prstClr val="black"/>
                </a:solidFill>
              </a:rPr>
              <a:t>5,000 </a:t>
            </a:r>
            <a:r>
              <a:rPr lang="en-US" sz="2800" dirty="0" smtClean="0">
                <a:solidFill>
                  <a:prstClr val="black"/>
                </a:solidFill>
              </a:rPr>
              <a:t>acquire* Plug-in</a:t>
            </a:r>
          </a:p>
          <a:p>
            <a:pPr marL="0" lvl="1">
              <a:lnSpc>
                <a:spcPts val="2400"/>
              </a:lnSpc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en-US" sz="2800" dirty="0" smtClean="0">
                <a:solidFill>
                  <a:prstClr val="black"/>
                </a:solidFill>
              </a:rPr>
              <a:t> Hybrid Vehicle (</a:t>
            </a:r>
            <a:r>
              <a:rPr lang="en-US" sz="2800" dirty="0">
                <a:solidFill>
                  <a:prstClr val="black"/>
                </a:solidFill>
              </a:rPr>
              <a:t>PHEVs)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267200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Scituate – Chevy Volts (2) </a:t>
            </a:r>
            <a:endParaRPr lang="en-US" sz="1400" dirty="0"/>
          </a:p>
        </p:txBody>
      </p:sp>
      <p:pic>
        <p:nvPicPr>
          <p:cNvPr id="1027" name="Picture 3" descr="Q:\BWP\AIR\MassEVIP\Fall River\IMG_1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343400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Fall River – Nissan Leaf (4)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$7,500 acquire* Battery Electric Vehicle (BEV)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*Acquire = Purchase or Lease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5029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$750 to purchase Zero Emission Motorcycle (ZEM)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Stations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Q:\BWP\AIR\MassEVIP\1 ALL Pictures\Chelmsford\Chelmsford Chging Station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657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Chelmsford</a:t>
            </a:r>
            <a:endParaRPr lang="en-US" dirty="0"/>
          </a:p>
        </p:txBody>
      </p:sp>
      <p:pic>
        <p:nvPicPr>
          <p:cNvPr id="1027" name="Picture 3" descr="Q:\BWP\AIR\MassEVIP\1 ALL Pictures\Barnstable\Charging Station Town Hall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4953000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Barnstable </a:t>
            </a:r>
            <a:endParaRPr lang="en-US" dirty="0"/>
          </a:p>
        </p:txBody>
      </p:sp>
      <p:pic>
        <p:nvPicPr>
          <p:cNvPr id="1028" name="Picture 4" descr="Q:\BWP\AIR\MassEVIP\1 ALL Pictures\Brockton\Brockton CHarging Stations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457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51816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Brockton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8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charging stations?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261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2 at Braintree Town Hall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4191000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2 New Bedford  DPW Yard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4724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Electric vehicle charging stations in Mass go to: </a:t>
            </a:r>
            <a:r>
              <a:rPr lang="en-US" dirty="0" smtClean="0">
                <a:hlinkClick r:id="rId2"/>
              </a:rPr>
              <a:t>http://www.afdc.energy.gov/</a:t>
            </a:r>
            <a:endParaRPr lang="en-US" dirty="0"/>
          </a:p>
        </p:txBody>
      </p:sp>
      <p:pic>
        <p:nvPicPr>
          <p:cNvPr id="34818" name="Picture 2" descr="Q:\BWP\AIR\MassEVIP\1 ALL Pictures\Braintree\Braintree Chargin 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743200" cy="2057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0600" y="61722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Level 2 at Dalton Senior Center</a:t>
            </a:r>
          </a:p>
        </p:txBody>
      </p:sp>
      <p:pic>
        <p:nvPicPr>
          <p:cNvPr id="34820" name="Picture 4" descr="Q:\BWP\AIR\MassEVIP\1 ALL Pictures\New Bedford\DPW Yard Charging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3454400" cy="25908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044" y="5638800"/>
            <a:ext cx="10225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6670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MassEVIP Fleets Awards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86 </a:t>
            </a:r>
            <a:r>
              <a:rPr lang="en-US" dirty="0" smtClean="0"/>
              <a:t>entities with 121 applications</a:t>
            </a:r>
            <a:endParaRPr lang="en-US" dirty="0"/>
          </a:p>
          <a:p>
            <a:r>
              <a:rPr lang="en-US" dirty="0" smtClean="0"/>
              <a:t>$</a:t>
            </a:r>
            <a:r>
              <a:rPr lang="en-US" dirty="0" smtClean="0"/>
              <a:t>2.6 million </a:t>
            </a:r>
            <a:r>
              <a:rPr lang="en-US" dirty="0"/>
              <a:t>in incentive funding</a:t>
            </a:r>
          </a:p>
          <a:p>
            <a:r>
              <a:rPr lang="en-US" dirty="0" smtClean="0"/>
              <a:t>267 </a:t>
            </a:r>
            <a:r>
              <a:rPr lang="en-US" dirty="0"/>
              <a:t>EVs: </a:t>
            </a:r>
            <a:r>
              <a:rPr lang="en-US" dirty="0" smtClean="0"/>
              <a:t>211 </a:t>
            </a:r>
            <a:r>
              <a:rPr lang="en-US" dirty="0" smtClean="0"/>
              <a:t>BEVs, 55 PHEVs, 1 ZEM</a:t>
            </a:r>
            <a:endParaRPr lang="en-US" dirty="0"/>
          </a:p>
          <a:p>
            <a:r>
              <a:rPr lang="en-US" dirty="0" smtClean="0"/>
              <a:t>92 </a:t>
            </a:r>
            <a:r>
              <a:rPr lang="en-US" dirty="0"/>
              <a:t>Level 2 </a:t>
            </a:r>
            <a:r>
              <a:rPr lang="en-US" dirty="0" smtClean="0"/>
              <a:t>dual-port </a:t>
            </a:r>
            <a:r>
              <a:rPr lang="en-US" dirty="0"/>
              <a:t>charging stations</a:t>
            </a:r>
          </a:p>
          <a:p>
            <a:endParaRPr lang="en-US" dirty="0"/>
          </a:p>
        </p:txBody>
      </p:sp>
      <p:pic>
        <p:nvPicPr>
          <p:cNvPr id="4" name="8a06f237-3c87-40e7-8d71-b7776a3b96fd" descr="cid:1DCE2430-0500-4A3F-8E47-2D6E1EE558F3@scituatema.gov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5486400"/>
            <a:ext cx="388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Town of Scituate – Ford Focus BEV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D6C5-7182-4343-9624-8EAA6494D2F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1524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~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90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%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Projects Completed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1600200"/>
            <a:ext cx="2286000" cy="1676400"/>
          </a:xfrm>
          <a:prstGeom prst="roundRect">
            <a:avLst/>
          </a:prstGeom>
          <a:noFill/>
          <a:ln w="53975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A0B0-3CD3-4F0D-BB34-28613DD36E0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4"/>
            <a:ext cx="9144000" cy="67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517</TotalTime>
  <Words>604</Words>
  <Application>Microsoft Office PowerPoint</Application>
  <PresentationFormat>On-screen Show (4:3)</PresentationFormat>
  <Paragraphs>118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Massachusetts Electric Vehicle Incentive Program (MassEVIP)</vt:lpstr>
      <vt:lpstr>WHY EVs?</vt:lpstr>
      <vt:lpstr>MassEVIP</vt:lpstr>
      <vt:lpstr>MassEVIP: Fleets</vt:lpstr>
      <vt:lpstr>MassEVIP: Fleets – Vehicle Incentives</vt:lpstr>
      <vt:lpstr>Charging Stations</vt:lpstr>
      <vt:lpstr>Where are the charging stations?</vt:lpstr>
      <vt:lpstr>MassEVIP Fleets Awards</vt:lpstr>
      <vt:lpstr>PowerPoint Presentation</vt:lpstr>
      <vt:lpstr>AFDC Public Charging as of 9/29/2017</vt:lpstr>
      <vt:lpstr>MassEVIP</vt:lpstr>
      <vt:lpstr>MassEVIP: Workplace Charging Program</vt:lpstr>
      <vt:lpstr>MassEVIP: Workplace Charging Program</vt:lpstr>
      <vt:lpstr>MassEVIP: Workplace Charging Program</vt:lpstr>
      <vt:lpstr>MassEVIP: Workplace Charging Program</vt:lpstr>
      <vt:lpstr>MassEVIP: Workplace Charging Program -- Application Process</vt:lpstr>
      <vt:lpstr>Contact Information and Webpage</vt:lpstr>
    </vt:vector>
  </TitlesOfParts>
  <Company>EOEEA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Electric Vehicle Incentive Program (MassEVIP)</dc:title>
  <dc:creator>sshah</dc:creator>
  <cp:lastModifiedBy>sshah</cp:lastModifiedBy>
  <cp:revision>90</cp:revision>
  <dcterms:created xsi:type="dcterms:W3CDTF">2015-08-11T18:25:09Z</dcterms:created>
  <dcterms:modified xsi:type="dcterms:W3CDTF">2017-09-29T17:43:59Z</dcterms:modified>
</cp:coreProperties>
</file>