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 id="2147483710" r:id="rId3"/>
  </p:sldMasterIdLst>
  <p:notesMasterIdLst>
    <p:notesMasterId r:id="rId26"/>
  </p:notesMasterIdLst>
  <p:handoutMasterIdLst>
    <p:handoutMasterId r:id="rId27"/>
  </p:handoutMasterIdLst>
  <p:sldIdLst>
    <p:sldId id="326" r:id="rId4"/>
    <p:sldId id="327" r:id="rId5"/>
    <p:sldId id="335" r:id="rId6"/>
    <p:sldId id="328" r:id="rId7"/>
    <p:sldId id="332" r:id="rId8"/>
    <p:sldId id="333" r:id="rId9"/>
    <p:sldId id="330" r:id="rId10"/>
    <p:sldId id="331" r:id="rId11"/>
    <p:sldId id="329" r:id="rId12"/>
    <p:sldId id="308" r:id="rId13"/>
    <p:sldId id="325" r:id="rId14"/>
    <p:sldId id="317" r:id="rId15"/>
    <p:sldId id="314" r:id="rId16"/>
    <p:sldId id="324" r:id="rId17"/>
    <p:sldId id="337" r:id="rId18"/>
    <p:sldId id="336" r:id="rId19"/>
    <p:sldId id="338" r:id="rId20"/>
    <p:sldId id="340" r:id="rId21"/>
    <p:sldId id="341" r:id="rId22"/>
    <p:sldId id="342" r:id="rId23"/>
    <p:sldId id="343" r:id="rId24"/>
    <p:sldId id="344"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BE41"/>
    <a:srgbClr val="002B7F"/>
    <a:srgbClr val="E9B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1321" autoAdjust="0"/>
  </p:normalViewPr>
  <p:slideViewPr>
    <p:cSldViewPr snapToGrid="0">
      <p:cViewPr varScale="1">
        <p:scale>
          <a:sx n="91" d="100"/>
          <a:sy n="91" d="100"/>
        </p:scale>
        <p:origin x="1266" y="78"/>
      </p:cViewPr>
      <p:guideLst/>
    </p:cSldViewPr>
  </p:slideViewPr>
  <p:notesTextViewPr>
    <p:cViewPr>
      <p:scale>
        <a:sx n="1" d="1"/>
        <a:sy n="1" d="1"/>
      </p:scale>
      <p:origin x="0" y="0"/>
    </p:cViewPr>
  </p:notesTextViewPr>
  <p:notesViewPr>
    <p:cSldViewPr snapToGrid="0">
      <p:cViewPr varScale="1">
        <p:scale>
          <a:sx n="61" d="100"/>
          <a:sy n="61" d="100"/>
        </p:scale>
        <p:origin x="277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ata-001\Public\SG%20Clean%20Energy\CE%20Projects\Vehicles\AATA\03%20Stakeholder%20Engagement\Consortia%20Outreach\GC%20Inventory%20Analysis%20Table_02-09-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Sheet1!$G$2</c:f>
              <c:strCache>
                <c:ptCount val="1"/>
                <c:pt idx="0">
                  <c:v>% of Inventory</c:v>
                </c:pt>
              </c:strCache>
            </c:strRef>
          </c:tx>
          <c:dPt>
            <c:idx val="0"/>
            <c:bubble3D val="0"/>
            <c:spPr>
              <a:solidFill>
                <a:srgbClr val="002B7F"/>
              </a:solidFill>
              <a:ln w="19050">
                <a:solidFill>
                  <a:schemeClr val="lt1"/>
                </a:solidFill>
              </a:ln>
              <a:effectLst/>
            </c:spPr>
          </c:dPt>
          <c:dPt>
            <c:idx val="1"/>
            <c:bubble3D val="0"/>
            <c:spPr>
              <a:solidFill>
                <a:srgbClr val="4B87FF"/>
              </a:solidFill>
              <a:ln w="19050">
                <a:solidFill>
                  <a:schemeClr val="lt1"/>
                </a:solidFill>
              </a:ln>
              <a:effectLst/>
            </c:spPr>
          </c:dPt>
          <c:dPt>
            <c:idx val="2"/>
            <c:bubble3D val="0"/>
            <c:spPr>
              <a:solidFill>
                <a:srgbClr val="438F19"/>
              </a:solidFill>
              <a:ln w="19050">
                <a:solidFill>
                  <a:schemeClr val="lt1"/>
                </a:solidFill>
              </a:ln>
              <a:effectLst/>
            </c:spPr>
          </c:dPt>
          <c:dPt>
            <c:idx val="3"/>
            <c:bubble3D val="0"/>
            <c:spPr>
              <a:solidFill>
                <a:srgbClr val="5BBF21"/>
              </a:solidFill>
              <a:ln w="19050">
                <a:solidFill>
                  <a:schemeClr val="lt1"/>
                </a:solidFill>
              </a:ln>
              <a:effectLst/>
            </c:spPr>
          </c:dPt>
          <c:dPt>
            <c:idx val="4"/>
            <c:bubble3D val="0"/>
            <c:spPr>
              <a:solidFill>
                <a:srgbClr val="81E04C"/>
              </a:solidFill>
              <a:ln w="19050">
                <a:solidFill>
                  <a:schemeClr val="lt1"/>
                </a:solidFill>
              </a:ln>
              <a:effectLst/>
            </c:spPr>
          </c:dPt>
          <c:dPt>
            <c:idx val="5"/>
            <c:bubble3D val="0"/>
            <c:spPr>
              <a:solidFill>
                <a:srgbClr val="B1EC90"/>
              </a:solidFill>
              <a:ln w="19050">
                <a:solidFill>
                  <a:schemeClr val="lt1"/>
                </a:solidFill>
              </a:ln>
              <a:effectLst/>
            </c:spPr>
          </c:dPt>
          <c:dPt>
            <c:idx val="6"/>
            <c:bubble3D val="0"/>
            <c:spPr>
              <a:solidFill>
                <a:schemeClr val="tx1">
                  <a:lumMod val="75000"/>
                  <a:lumOff val="25000"/>
                </a:schemeClr>
              </a:solidFill>
              <a:ln w="19050">
                <a:solidFill>
                  <a:schemeClr val="lt1"/>
                </a:solidFill>
              </a:ln>
              <a:effectLst/>
            </c:spPr>
          </c:dPt>
          <c:dPt>
            <c:idx val="7"/>
            <c:bubble3D val="0"/>
            <c:spPr>
              <a:solidFill>
                <a:schemeClr val="tx1">
                  <a:lumMod val="65000"/>
                  <a:lumOff val="35000"/>
                </a:schemeClr>
              </a:solidFill>
              <a:ln w="19050">
                <a:solidFill>
                  <a:schemeClr val="lt1"/>
                </a:solidFill>
              </a:ln>
              <a:effectLst/>
            </c:spPr>
          </c:dPt>
          <c:dPt>
            <c:idx val="8"/>
            <c:bubble3D val="0"/>
            <c:spPr>
              <a:solidFill>
                <a:schemeClr val="tx1">
                  <a:lumMod val="50000"/>
                  <a:lumOff val="50000"/>
                </a:schemeClr>
              </a:solidFill>
              <a:ln w="19050">
                <a:solidFill>
                  <a:schemeClr val="lt1"/>
                </a:solidFill>
              </a:ln>
              <a:effectLst/>
            </c:spPr>
          </c:dPt>
          <c:dPt>
            <c:idx val="9"/>
            <c:bubble3D val="0"/>
            <c:spPr>
              <a:solidFill>
                <a:schemeClr val="bg1">
                  <a:lumMod val="65000"/>
                </a:schemeClr>
              </a:solidFill>
              <a:ln w="19050">
                <a:solidFill>
                  <a:schemeClr val="lt1"/>
                </a:solidFill>
              </a:ln>
              <a:effectLst/>
            </c:spPr>
          </c:dPt>
          <c:dLbls>
            <c:dLbl>
              <c:idx val="0"/>
              <c:layout>
                <c:manualLayout>
                  <c:x val="-0.102873753445129"/>
                  <c:y val="0.2012761544634769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0.116770148881992"/>
                  <c:y val="1.956453837585039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0.136066670817753"/>
                  <c:y val="-0.1978645224360129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0.114644311973809"/>
                  <c:y val="-0.1472085474385229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4"/>
              <c:layout>
                <c:manualLayout>
                  <c:x val="-1.0374089355412701E-2"/>
                  <c:y val="1.607942646068330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5"/>
              <c:layout>
                <c:manualLayout>
                  <c:x val="-1.33184331178046E-2"/>
                  <c:y val="-2.925374839565069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6"/>
              <c:layout>
                <c:manualLayout>
                  <c:x val="-1.7177740304536601E-2"/>
                  <c:y val="1.8518518518518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7"/>
              <c:layout>
                <c:manualLayout>
                  <c:x val="-7.64020567540908E-2"/>
                  <c:y val="3.133951762181309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8"/>
              <c:layout>
                <c:manualLayout>
                  <c:x val="-2.9670642344199701E-2"/>
                  <c:y val="-2.645502645502649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9"/>
              <c:layout>
                <c:manualLayout>
                  <c:x val="6.7149348463188596E-2"/>
                  <c:y val="7.9365079365079395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B7F"/>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Sheet1!$F$3:$F$12</c:f>
              <c:strCache>
                <c:ptCount val="10"/>
                <c:pt idx="0">
                  <c:v>Sedans</c:v>
                </c:pt>
                <c:pt idx="1">
                  <c:v>SUVs</c:v>
                </c:pt>
                <c:pt idx="2">
                  <c:v>Pickup Trucks</c:v>
                </c:pt>
                <c:pt idx="3">
                  <c:v>Work Trucks</c:v>
                </c:pt>
                <c:pt idx="4">
                  <c:v>Vans</c:v>
                </c:pt>
                <c:pt idx="5">
                  <c:v>Buses</c:v>
                </c:pt>
                <c:pt idx="6">
                  <c:v>Maintenance Vehicles</c:v>
                </c:pt>
                <c:pt idx="7">
                  <c:v>Emergency Vehicles</c:v>
                </c:pt>
                <c:pt idx="8">
                  <c:v>Misc.</c:v>
                </c:pt>
                <c:pt idx="9">
                  <c:v>Type Unknown</c:v>
                </c:pt>
              </c:strCache>
            </c:strRef>
          </c:cat>
          <c:val>
            <c:numRef>
              <c:f>Sheet1!$G$3:$G$12</c:f>
              <c:numCache>
                <c:formatCode>0.0%</c:formatCode>
                <c:ptCount val="10"/>
                <c:pt idx="0">
                  <c:v>0.17659978037336499</c:v>
                </c:pt>
                <c:pt idx="1">
                  <c:v>0.117500249575721</c:v>
                </c:pt>
                <c:pt idx="2">
                  <c:v>0.22631526405111299</c:v>
                </c:pt>
                <c:pt idx="3">
                  <c:v>0.121593291404612</c:v>
                </c:pt>
                <c:pt idx="4">
                  <c:v>8.1960666866327206E-2</c:v>
                </c:pt>
                <c:pt idx="5">
                  <c:v>2.9250274533293399E-2</c:v>
                </c:pt>
                <c:pt idx="6">
                  <c:v>8.74513327343516E-2</c:v>
                </c:pt>
                <c:pt idx="7">
                  <c:v>6.3891384646101598E-2</c:v>
                </c:pt>
                <c:pt idx="8">
                  <c:v>3.3542976939203301E-2</c:v>
                </c:pt>
                <c:pt idx="9">
                  <c:v>6.1894778875910897E-2</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Vehicle Inventory</a:t>
            </a:r>
            <a:endParaRPr lang="en-US" dirty="0"/>
          </a:p>
        </c:rich>
      </c:tx>
      <c:layout/>
      <c:overlay val="0"/>
      <c:spPr>
        <a:noFill/>
        <a:ln>
          <a:noFill/>
        </a:ln>
        <a:effectLst/>
      </c:spPr>
    </c:title>
    <c:autoTitleDeleted val="0"/>
    <c:plotArea>
      <c:layout>
        <c:manualLayout>
          <c:layoutTarget val="inner"/>
          <c:xMode val="edge"/>
          <c:yMode val="edge"/>
          <c:x val="9.9889048008596354E-2"/>
          <c:y val="0.14802988518564586"/>
          <c:w val="0.91585531496062988"/>
          <c:h val="0.78422940549769893"/>
        </c:manualLayout>
      </c:layout>
      <c:barChart>
        <c:barDir val="col"/>
        <c:grouping val="clustered"/>
        <c:varyColors val="0"/>
        <c:ser>
          <c:idx val="0"/>
          <c:order val="0"/>
          <c:tx>
            <c:strRef>
              <c:f>Sheet1!$B$1</c:f>
              <c:strCache>
                <c:ptCount val="1"/>
                <c:pt idx="0">
                  <c:v>Alternative Fuel Vehicles</c:v>
                </c:pt>
              </c:strCache>
            </c:strRef>
          </c:tx>
          <c:spPr>
            <a:solidFill>
              <a:srgbClr val="002060"/>
            </a:solidFill>
            <a:ln w="28575"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2012</c:v>
                </c:pt>
                <c:pt idx="1">
                  <c:v>2013</c:v>
                </c:pt>
                <c:pt idx="2">
                  <c:v>2014</c:v>
                </c:pt>
              </c:numCache>
            </c:numRef>
          </c:cat>
          <c:val>
            <c:numRef>
              <c:f>Sheet1!$B$2:$B$4</c:f>
              <c:numCache>
                <c:formatCode>#,##0</c:formatCode>
                <c:ptCount val="3"/>
                <c:pt idx="0">
                  <c:v>1036</c:v>
                </c:pt>
                <c:pt idx="1">
                  <c:v>912</c:v>
                </c:pt>
                <c:pt idx="2">
                  <c:v>2135</c:v>
                </c:pt>
              </c:numCache>
            </c:numRef>
          </c:val>
        </c:ser>
        <c:ser>
          <c:idx val="1"/>
          <c:order val="1"/>
          <c:tx>
            <c:strRef>
              <c:f>Sheet1!$C$1</c:f>
              <c:strCache>
                <c:ptCount val="1"/>
                <c:pt idx="0">
                  <c:v>Electric, Hybrid and Plug-In Vehicles</c:v>
                </c:pt>
              </c:strCache>
            </c:strRef>
          </c:tx>
          <c:spPr>
            <a:solidFill>
              <a:srgbClr val="92D050"/>
            </a:solidFill>
            <a:ln w="28575" cap="rnd">
              <a:noFill/>
              <a:round/>
            </a:ln>
            <a:effectLst/>
          </c:spPr>
          <c:invertIfNegative val="0"/>
          <c:dLbls>
            <c:dLbl>
              <c:idx val="0"/>
              <c:layout>
                <c:manualLayout>
                  <c:x val="-1.0011811023622075E-2"/>
                  <c:y val="3.4746552980650038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2012</c:v>
                </c:pt>
                <c:pt idx="1">
                  <c:v>2013</c:v>
                </c:pt>
                <c:pt idx="2">
                  <c:v>2014</c:v>
                </c:pt>
              </c:numCache>
            </c:numRef>
          </c:cat>
          <c:val>
            <c:numRef>
              <c:f>Sheet1!$C$2:$C$4</c:f>
              <c:numCache>
                <c:formatCode>#,##0</c:formatCode>
                <c:ptCount val="3"/>
                <c:pt idx="0">
                  <c:v>930</c:v>
                </c:pt>
                <c:pt idx="1">
                  <c:v>905</c:v>
                </c:pt>
                <c:pt idx="2">
                  <c:v>7622</c:v>
                </c:pt>
              </c:numCache>
            </c:numRef>
          </c:val>
        </c:ser>
        <c:dLbls>
          <c:showLegendKey val="0"/>
          <c:showVal val="1"/>
          <c:showCatName val="0"/>
          <c:showSerName val="0"/>
          <c:showPercent val="0"/>
          <c:showBubbleSize val="0"/>
        </c:dLbls>
        <c:gapWidth val="150"/>
        <c:axId val="543724464"/>
        <c:axId val="543724856"/>
      </c:barChart>
      <c:catAx>
        <c:axId val="54372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724856"/>
        <c:crosses val="autoZero"/>
        <c:auto val="1"/>
        <c:lblAlgn val="ctr"/>
        <c:lblOffset val="100"/>
        <c:noMultiLvlLbl val="0"/>
      </c:catAx>
      <c:valAx>
        <c:axId val="543724856"/>
        <c:scaling>
          <c:orientation val="minMax"/>
          <c:max val="8000"/>
        </c:scaling>
        <c:delete val="0"/>
        <c:axPos val="l"/>
        <c:majorGridlines>
          <c:spPr>
            <a:ln w="9525" cap="flat" cmpd="sng" algn="ctr">
              <a:noFill/>
              <a:round/>
            </a:ln>
            <a:effectLst/>
          </c:spPr>
        </c:majorGridlines>
        <c:numFmt formatCode="#,##0" sourceLinked="1"/>
        <c:majorTickMark val="in"/>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724464"/>
        <c:crosses val="autoZero"/>
        <c:crossBetween val="between"/>
        <c:majorUnit val="2000"/>
      </c:valAx>
      <c:spPr>
        <a:noFill/>
        <a:ln>
          <a:noFill/>
        </a:ln>
        <a:effectLst/>
      </c:spPr>
    </c:plotArea>
    <c:legend>
      <c:legendPos val="r"/>
      <c:layout>
        <c:manualLayout>
          <c:xMode val="edge"/>
          <c:yMode val="edge"/>
          <c:x val="0.19038934239085017"/>
          <c:y val="0.31488979146800627"/>
          <c:w val="0.34073648027638892"/>
          <c:h val="0.192514311883497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Public Fuel Stations</a:t>
            </a:r>
            <a:endParaRPr 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Column2</c:v>
                </c:pt>
              </c:strCache>
            </c:strRef>
          </c:tx>
          <c:spPr>
            <a:solidFill>
              <a:srgbClr val="002060"/>
            </a:solidFill>
            <a:ln w="69850" cap="rnd" cmpd="sng">
              <a:noFill/>
              <a:round/>
            </a:ln>
            <a:effectLst/>
          </c:spPr>
          <c:invertIfNegative val="0"/>
          <c:dLbls>
            <c:dLbl>
              <c:idx val="1"/>
              <c:layout>
                <c:manualLayout>
                  <c:x val="-5.3749999999999996E-3"/>
                  <c:y val="-2.383003052226682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Sheet1!$A$2:$A$4</c:f>
              <c:numCache>
                <c:formatCode>General</c:formatCode>
                <c:ptCount val="3"/>
                <c:pt idx="0">
                  <c:v>2012</c:v>
                </c:pt>
                <c:pt idx="1">
                  <c:v>2013</c:v>
                </c:pt>
                <c:pt idx="2">
                  <c:v>2014</c:v>
                </c:pt>
              </c:numCache>
            </c:numRef>
          </c:cat>
          <c:val>
            <c:numRef>
              <c:f>Sheet1!$B$2:$B$4</c:f>
              <c:numCache>
                <c:formatCode>General</c:formatCode>
                <c:ptCount val="3"/>
                <c:pt idx="0">
                  <c:v>78</c:v>
                </c:pt>
                <c:pt idx="1">
                  <c:v>126</c:v>
                </c:pt>
                <c:pt idx="2">
                  <c:v>469</c:v>
                </c:pt>
              </c:numCache>
            </c:numRef>
          </c:val>
        </c:ser>
        <c:dLbls>
          <c:showLegendKey val="0"/>
          <c:showVal val="1"/>
          <c:showCatName val="0"/>
          <c:showSerName val="0"/>
          <c:showPercent val="0"/>
          <c:showBubbleSize val="0"/>
        </c:dLbls>
        <c:gapWidth val="150"/>
        <c:axId val="543725640"/>
        <c:axId val="543726032"/>
      </c:barChart>
      <c:catAx>
        <c:axId val="54372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726032"/>
        <c:crosses val="autoZero"/>
        <c:auto val="1"/>
        <c:lblAlgn val="ctr"/>
        <c:lblOffset val="100"/>
        <c:noMultiLvlLbl val="0"/>
      </c:catAx>
      <c:valAx>
        <c:axId val="543726032"/>
        <c:scaling>
          <c:orientation val="minMax"/>
          <c:max val="550"/>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725640"/>
        <c:crosses val="autoZero"/>
        <c:crossBetween val="between"/>
        <c:majorUnit val="1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84DADA49-A9C8-45C1-A292-03F98F1127DE}" type="datetimeFigureOut">
              <a:rPr lang="en-US" smtClean="0"/>
              <a:t>9/28/2017</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54D9520B-50EF-49D3-BEC3-14A486513F54}" type="slidenum">
              <a:rPr lang="en-US" smtClean="0"/>
              <a:t>‹#›</a:t>
            </a:fld>
            <a:endParaRPr lang="en-US"/>
          </a:p>
        </p:txBody>
      </p:sp>
    </p:spTree>
    <p:extLst>
      <p:ext uri="{BB962C8B-B14F-4D97-AF65-F5344CB8AC3E}">
        <p14:creationId xmlns:p14="http://schemas.microsoft.com/office/powerpoint/2010/main" val="417190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417F8C94-0248-4E90-B4ED-0152143DD2B2}" type="datetimeFigureOut">
              <a:rPr lang="en-US" smtClean="0"/>
              <a:t>9/28/2017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AA89AE-2701-4809-A849-955410C0E1DD}" type="slidenum">
              <a:rPr lang="en-US" smtClean="0"/>
              <a:t>‹#›</a:t>
            </a:fld>
            <a:endParaRPr lang="en-US"/>
          </a:p>
        </p:txBody>
      </p:sp>
    </p:spTree>
    <p:extLst>
      <p:ext uri="{BB962C8B-B14F-4D97-AF65-F5344CB8AC3E}">
        <p14:creationId xmlns:p14="http://schemas.microsoft.com/office/powerpoint/2010/main" val="254072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8CA8EA-B3A7-47C5-BD14-3703640DB44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1328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10</a:t>
            </a:fld>
            <a:endParaRPr lang="en-US"/>
          </a:p>
        </p:txBody>
      </p:sp>
    </p:spTree>
    <p:extLst>
      <p:ext uri="{BB962C8B-B14F-4D97-AF65-F5344CB8AC3E}">
        <p14:creationId xmlns:p14="http://schemas.microsoft.com/office/powerpoint/2010/main" val="3502329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11</a:t>
            </a:fld>
            <a:endParaRPr lang="en-US"/>
          </a:p>
        </p:txBody>
      </p:sp>
    </p:spTree>
    <p:extLst>
      <p:ext uri="{BB962C8B-B14F-4D97-AF65-F5344CB8AC3E}">
        <p14:creationId xmlns:p14="http://schemas.microsoft.com/office/powerpoint/2010/main" val="3216912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12</a:t>
            </a:fld>
            <a:endParaRPr lang="en-US"/>
          </a:p>
        </p:txBody>
      </p:sp>
    </p:spTree>
    <p:extLst>
      <p:ext uri="{BB962C8B-B14F-4D97-AF65-F5344CB8AC3E}">
        <p14:creationId xmlns:p14="http://schemas.microsoft.com/office/powerpoint/2010/main" val="426676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13</a:t>
            </a:fld>
            <a:endParaRPr lang="en-US"/>
          </a:p>
        </p:txBody>
      </p:sp>
    </p:spTree>
    <p:extLst>
      <p:ext uri="{BB962C8B-B14F-4D97-AF65-F5344CB8AC3E}">
        <p14:creationId xmlns:p14="http://schemas.microsoft.com/office/powerpoint/2010/main" val="274115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14</a:t>
            </a:fld>
            <a:endParaRPr lang="en-US"/>
          </a:p>
        </p:txBody>
      </p:sp>
    </p:spTree>
    <p:extLst>
      <p:ext uri="{BB962C8B-B14F-4D97-AF65-F5344CB8AC3E}">
        <p14:creationId xmlns:p14="http://schemas.microsoft.com/office/powerpoint/2010/main" val="27589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457325" y="1181100"/>
            <a:ext cx="4251325" cy="31892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701039" y="4473892"/>
            <a:ext cx="5608319" cy="3660457"/>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sldNum" idx="12"/>
          </p:nvPr>
        </p:nvSpPr>
        <p:spPr>
          <a:xfrm>
            <a:off x="3970937" y="8829967"/>
            <a:ext cx="3037839"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423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90000"/>
                    <a:lumOff val="10000"/>
                  </a:schemeClr>
                </a:solidFill>
              </a:rPr>
              <a:t>As you can see over the past 5 years the number of people within the state of Massachusetts that are using alternative fuel vehicles has increase significantly. Especially the use of electric, hybrid and plug in vehicles – the green bar in the chart on the right. The number of public fuel stations for electric vehicles has also increase significantly, but there are still steps to be taken before the infrastructure is universal throughout the state. </a:t>
            </a:r>
          </a:p>
          <a:p>
            <a:endParaRPr lang="en-US" sz="1600" b="1" dirty="0">
              <a:solidFill>
                <a:schemeClr val="tx1">
                  <a:lumMod val="90000"/>
                  <a:lumOff val="10000"/>
                </a:schemeClr>
              </a:solidFill>
            </a:endParaRPr>
          </a:p>
          <a:p>
            <a:r>
              <a:rPr lang="en-US" sz="1600" b="1" dirty="0">
                <a:solidFill>
                  <a:schemeClr val="tx1">
                    <a:lumMod val="90000"/>
                    <a:lumOff val="10000"/>
                  </a:schemeClr>
                </a:solidFill>
              </a:rPr>
              <a:t>Alternative Fuels </a:t>
            </a:r>
          </a:p>
          <a:p>
            <a:pPr marL="349415" indent="-349415">
              <a:lnSpc>
                <a:spcPts val="2344"/>
              </a:lnSpc>
              <a:buFont typeface="Arial" panose="020B0604020202020204" pitchFamily="34" charset="0"/>
              <a:buChar char="•"/>
            </a:pPr>
            <a:endParaRPr lang="en-US" dirty="0">
              <a:solidFill>
                <a:schemeClr val="tx1">
                  <a:lumMod val="90000"/>
                  <a:lumOff val="10000"/>
                </a:schemeClr>
              </a:solidFill>
            </a:endParaRPr>
          </a:p>
          <a:p>
            <a:pPr marL="349415" indent="-349415">
              <a:lnSpc>
                <a:spcPts val="2344"/>
              </a:lnSpc>
              <a:buFont typeface="Arial" panose="020B0604020202020204" pitchFamily="34" charset="0"/>
              <a:buChar char="•"/>
            </a:pPr>
            <a:r>
              <a:rPr lang="en-US" dirty="0">
                <a:solidFill>
                  <a:schemeClr val="tx1">
                    <a:lumMod val="90000"/>
                    <a:lumOff val="10000"/>
                  </a:schemeClr>
                </a:solidFill>
              </a:rPr>
              <a:t>Biodiesel (B100)</a:t>
            </a:r>
          </a:p>
          <a:p>
            <a:pPr marL="349415" indent="-349415">
              <a:lnSpc>
                <a:spcPts val="2344"/>
              </a:lnSpc>
              <a:buFont typeface="Arial" panose="020B0604020202020204" pitchFamily="34" charset="0"/>
              <a:buChar char="•"/>
            </a:pPr>
            <a:r>
              <a:rPr lang="en-US" dirty="0">
                <a:solidFill>
                  <a:schemeClr val="tx1">
                    <a:lumMod val="90000"/>
                    <a:lumOff val="10000"/>
                  </a:schemeClr>
                </a:solidFill>
              </a:rPr>
              <a:t>Electricity</a:t>
            </a:r>
          </a:p>
          <a:p>
            <a:pPr marL="349415" indent="-349415">
              <a:lnSpc>
                <a:spcPts val="2344"/>
              </a:lnSpc>
              <a:buFont typeface="Arial" panose="020B0604020202020204" pitchFamily="34" charset="0"/>
              <a:buChar char="•"/>
            </a:pPr>
            <a:r>
              <a:rPr lang="en-US" dirty="0">
                <a:solidFill>
                  <a:schemeClr val="tx1">
                    <a:lumMod val="90000"/>
                    <a:lumOff val="10000"/>
                  </a:schemeClr>
                </a:solidFill>
              </a:rPr>
              <a:t>Ethanol (E85)</a:t>
            </a:r>
          </a:p>
          <a:p>
            <a:pPr marL="349415" indent="-349415">
              <a:lnSpc>
                <a:spcPts val="2344"/>
              </a:lnSpc>
              <a:buFont typeface="Arial" panose="020B0604020202020204" pitchFamily="34" charset="0"/>
              <a:buChar char="•"/>
            </a:pPr>
            <a:r>
              <a:rPr lang="en-US" dirty="0">
                <a:solidFill>
                  <a:schemeClr val="tx1">
                    <a:lumMod val="90000"/>
                    <a:lumOff val="10000"/>
                  </a:schemeClr>
                </a:solidFill>
              </a:rPr>
              <a:t>Hydrogen</a:t>
            </a:r>
          </a:p>
          <a:p>
            <a:pPr marL="349415" indent="-349415">
              <a:lnSpc>
                <a:spcPts val="2344"/>
              </a:lnSpc>
              <a:buFont typeface="Arial" panose="020B0604020202020204" pitchFamily="34" charset="0"/>
              <a:buChar char="•"/>
            </a:pPr>
            <a:r>
              <a:rPr lang="en-US" dirty="0">
                <a:solidFill>
                  <a:schemeClr val="tx1">
                    <a:lumMod val="90000"/>
                    <a:lumOff val="10000"/>
                  </a:schemeClr>
                </a:solidFill>
              </a:rPr>
              <a:t>Natural gas</a:t>
            </a:r>
          </a:p>
          <a:p>
            <a:pPr marL="349415" indent="-349415">
              <a:lnSpc>
                <a:spcPts val="2344"/>
              </a:lnSpc>
              <a:buFont typeface="Arial" panose="020B0604020202020204" pitchFamily="34" charset="0"/>
              <a:buChar char="•"/>
            </a:pPr>
            <a:r>
              <a:rPr lang="en-US" dirty="0">
                <a:solidFill>
                  <a:schemeClr val="tx1">
                    <a:lumMod val="90000"/>
                    <a:lumOff val="10000"/>
                  </a:schemeClr>
                </a:solidFill>
              </a:rPr>
              <a:t>Propane</a:t>
            </a:r>
          </a:p>
          <a:p>
            <a:pPr>
              <a:lnSpc>
                <a:spcPts val="2344"/>
              </a:lnSpc>
            </a:pPr>
            <a:endParaRPr lang="en-US" dirty="0">
              <a:solidFill>
                <a:schemeClr val="tx1">
                  <a:lumMod val="90000"/>
                  <a:lumOff val="10000"/>
                </a:schemeClr>
              </a:solidFill>
            </a:endParaRPr>
          </a:p>
          <a:p>
            <a:r>
              <a:rPr lang="en-US" sz="1600" b="1" dirty="0">
                <a:solidFill>
                  <a:schemeClr val="tx1">
                    <a:lumMod val="90000"/>
                    <a:lumOff val="10000"/>
                  </a:schemeClr>
                </a:solidFill>
              </a:rPr>
              <a:t>Fuel Blends – commonly used</a:t>
            </a:r>
          </a:p>
          <a:p>
            <a:pPr marL="349415" indent="-349415">
              <a:lnSpc>
                <a:spcPts val="2344"/>
              </a:lnSpc>
              <a:buFont typeface="Arial" panose="020B0604020202020204" pitchFamily="34" charset="0"/>
              <a:buChar char="•"/>
            </a:pPr>
            <a:endParaRPr lang="en-US" dirty="0">
              <a:solidFill>
                <a:schemeClr val="tx1">
                  <a:lumMod val="90000"/>
                  <a:lumOff val="10000"/>
                </a:schemeClr>
              </a:solidFill>
            </a:endParaRPr>
          </a:p>
          <a:p>
            <a:pPr marL="349415" indent="-349415">
              <a:lnSpc>
                <a:spcPts val="2344"/>
              </a:lnSpc>
              <a:buFont typeface="Arial" panose="020B0604020202020204" pitchFamily="34" charset="0"/>
              <a:buChar char="•"/>
            </a:pPr>
            <a:r>
              <a:rPr lang="en-US" dirty="0">
                <a:solidFill>
                  <a:schemeClr val="tx1">
                    <a:lumMod val="90000"/>
                    <a:lumOff val="10000"/>
                  </a:schemeClr>
                </a:solidFill>
              </a:rPr>
              <a:t>Biodiesel/diesel blends (B2, B5, B20)</a:t>
            </a:r>
          </a:p>
          <a:p>
            <a:pPr marL="349415" indent="-349415">
              <a:lnSpc>
                <a:spcPts val="2344"/>
              </a:lnSpc>
              <a:buFont typeface="Arial" panose="020B0604020202020204" pitchFamily="34" charset="0"/>
              <a:buChar char="•"/>
            </a:pPr>
            <a:r>
              <a:rPr lang="en-US" dirty="0">
                <a:solidFill>
                  <a:schemeClr val="tx1">
                    <a:lumMod val="90000"/>
                    <a:lumOff val="10000"/>
                  </a:schemeClr>
                </a:solidFill>
              </a:rPr>
              <a:t>Ethanol/gasoline blends (E10)</a:t>
            </a:r>
          </a:p>
          <a:p>
            <a:pPr marL="349415" indent="-349415">
              <a:lnSpc>
                <a:spcPts val="2344"/>
              </a:lnSpc>
              <a:buFont typeface="Arial" panose="020B0604020202020204" pitchFamily="34" charset="0"/>
              <a:buChar char="•"/>
            </a:pPr>
            <a:r>
              <a:rPr lang="en-US" dirty="0">
                <a:solidFill>
                  <a:schemeClr val="tx1">
                    <a:lumMod val="90000"/>
                    <a:lumOff val="10000"/>
                  </a:schemeClr>
                </a:solidFill>
              </a:rPr>
              <a:t>Hydrogen/natural gas blends (HCNG)</a:t>
            </a:r>
          </a:p>
          <a:p>
            <a:pPr marL="349415" indent="-349415">
              <a:lnSpc>
                <a:spcPts val="2344"/>
              </a:lnSpc>
              <a:buFont typeface="Arial" panose="020B0604020202020204" pitchFamily="34" charset="0"/>
              <a:buChar char="•"/>
            </a:pPr>
            <a:r>
              <a:rPr lang="en-US" dirty="0">
                <a:solidFill>
                  <a:schemeClr val="tx1">
                    <a:lumMod val="90000"/>
                    <a:lumOff val="10000"/>
                  </a:schemeClr>
                </a:solidFill>
              </a:rPr>
              <a:t>Diesel/CNG</a:t>
            </a:r>
          </a:p>
          <a:p>
            <a:pPr>
              <a:lnSpc>
                <a:spcPts val="2344"/>
              </a:lnSpc>
            </a:pPr>
            <a:endParaRPr lang="en-US" dirty="0">
              <a:solidFill>
                <a:schemeClr val="tx1">
                  <a:lumMod val="90000"/>
                  <a:lumOff val="10000"/>
                </a:schemeClr>
              </a:solidFill>
            </a:endParaRPr>
          </a:p>
        </p:txBody>
      </p:sp>
      <p:sp>
        <p:nvSpPr>
          <p:cNvPr id="4" name="Slide Number Placeholder 3"/>
          <p:cNvSpPr>
            <a:spLocks noGrp="1"/>
          </p:cNvSpPr>
          <p:nvPr>
            <p:ph type="sldNum" sz="quarter" idx="10"/>
          </p:nvPr>
        </p:nvSpPr>
        <p:spPr/>
        <p:txBody>
          <a:bodyPr/>
          <a:lstStyle/>
          <a:p>
            <a:fld id="{29D89440-A892-4BCC-B029-B272EF866E58}" type="slidenum">
              <a:rPr lang="en-US" smtClean="0"/>
              <a:pPr/>
              <a:t>18</a:t>
            </a:fld>
            <a:endParaRPr lang="en-US"/>
          </a:p>
        </p:txBody>
      </p:sp>
    </p:spTree>
    <p:extLst>
      <p:ext uri="{BB962C8B-B14F-4D97-AF65-F5344CB8AC3E}">
        <p14:creationId xmlns:p14="http://schemas.microsoft.com/office/powerpoint/2010/main" val="2765076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service category on the contract is electric vehicle supply equipment or charging</a:t>
            </a:r>
            <a:r>
              <a:rPr lang="en-US" baseline="0" dirty="0" smtClean="0"/>
              <a:t> stations.</a:t>
            </a:r>
          </a:p>
          <a:p>
            <a:endParaRPr lang="en-US" baseline="0" dirty="0" smtClean="0"/>
          </a:p>
          <a:p>
            <a:r>
              <a:rPr lang="en-US" dirty="0" smtClean="0"/>
              <a:t>There are three levels of c</a:t>
            </a:r>
            <a:r>
              <a:rPr lang="en-US" baseline="0" dirty="0" smtClean="0"/>
              <a:t>harging station available:</a:t>
            </a:r>
          </a:p>
          <a:p>
            <a:pPr marL="174708" indent="-174708">
              <a:buFont typeface="Arial" panose="020B0604020202020204" pitchFamily="34" charset="0"/>
              <a:buChar char="•"/>
            </a:pPr>
            <a:r>
              <a:rPr lang="en-US" baseline="0" dirty="0" smtClean="0"/>
              <a:t>Level 1, takes 8-20 hours for full charge and makes sense for vehicles that can charge overnight and travel mostly short trips during the day. </a:t>
            </a:r>
          </a:p>
          <a:p>
            <a:pPr marL="174708" indent="-174708">
              <a:buFont typeface="Arial" panose="020B0604020202020204" pitchFamily="34" charset="0"/>
              <a:buChar char="•"/>
            </a:pPr>
            <a:r>
              <a:rPr lang="en-US" baseline="0" dirty="0" smtClean="0"/>
              <a:t>Level 2, takes 4-8 hours to change, has a lot of practical applications, makes a lot of sense to locate at work places where you might need to get a boost of energy in the short term. </a:t>
            </a:r>
          </a:p>
          <a:p>
            <a:pPr marL="174708" indent="-174708">
              <a:buFont typeface="Arial" panose="020B0604020202020204" pitchFamily="34" charset="0"/>
              <a:buChar char="•"/>
            </a:pPr>
            <a:r>
              <a:rPr lang="en-US" baseline="0" dirty="0" smtClean="0"/>
              <a:t>DC fast charging stations take 30 minutes to achieve full charge, most sensible application for this technology is along a highway at rest areas. </a:t>
            </a:r>
          </a:p>
          <a:p>
            <a:endParaRPr lang="en-US" baseline="0" dirty="0" smtClean="0"/>
          </a:p>
          <a:p>
            <a:r>
              <a:rPr lang="en-US" baseline="0" dirty="0" smtClean="0"/>
              <a:t>The electrical vehicle supply equipment vendors on the contract offer all of these services, along with software options and installation for a turnkey solution. </a:t>
            </a:r>
          </a:p>
        </p:txBody>
      </p:sp>
      <p:sp>
        <p:nvSpPr>
          <p:cNvPr id="4" name="Slide Number Placeholder 3"/>
          <p:cNvSpPr>
            <a:spLocks noGrp="1"/>
          </p:cNvSpPr>
          <p:nvPr>
            <p:ph type="sldNum" sz="quarter" idx="10"/>
          </p:nvPr>
        </p:nvSpPr>
        <p:spPr/>
        <p:txBody>
          <a:bodyPr/>
          <a:lstStyle/>
          <a:p>
            <a:fld id="{29D89440-A892-4BCC-B029-B272EF866E58}" type="slidenum">
              <a:rPr lang="en-US" smtClean="0"/>
              <a:pPr/>
              <a:t>19</a:t>
            </a:fld>
            <a:endParaRPr lang="en-US"/>
          </a:p>
        </p:txBody>
      </p:sp>
    </p:spTree>
    <p:extLst>
      <p:ext uri="{BB962C8B-B14F-4D97-AF65-F5344CB8AC3E}">
        <p14:creationId xmlns:p14="http://schemas.microsoft.com/office/powerpoint/2010/main" val="129482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t>
            </a:r>
            <a:r>
              <a:rPr lang="en-US" baseline="0" dirty="0" smtClean="0"/>
              <a:t> service category on the contract is anti-idling technology</a:t>
            </a:r>
            <a:endParaRPr lang="en-US" dirty="0" smtClean="0"/>
          </a:p>
          <a:p>
            <a:endParaRPr lang="en-US" dirty="0" smtClean="0"/>
          </a:p>
          <a:p>
            <a:r>
              <a:rPr lang="en-US" dirty="0" smtClean="0"/>
              <a:t>Slide: the left hand side describes</a:t>
            </a:r>
            <a:r>
              <a:rPr lang="en-US" baseline="0" dirty="0" smtClean="0"/>
              <a:t> the typical needs of the vehicle/what makes the vehicles unique, and the right hand side describes the types of anti-idling technology that is applicable in this instance, the number in the parentheses is the typically ROI from those technologies in this application. </a:t>
            </a:r>
            <a:endParaRPr lang="en-US" dirty="0" smtClean="0"/>
          </a:p>
          <a:p>
            <a:endParaRPr lang="en-US" dirty="0" smtClean="0"/>
          </a:p>
          <a:p>
            <a:r>
              <a:rPr lang="en-US" dirty="0" smtClean="0"/>
              <a:t>Most</a:t>
            </a:r>
            <a:r>
              <a:rPr lang="en-US" baseline="0" dirty="0" smtClean="0"/>
              <a:t> beneficial applications from top to bottom of the slide: police cruisers, fire trucks, ambulances, and armored trucks. The vendor that was selected for the contract provides solar power directly on the vehicle as a source of energy to prevent idling </a:t>
            </a:r>
          </a:p>
          <a:p>
            <a:endParaRPr lang="en-US" baseline="0" dirty="0" smtClean="0"/>
          </a:p>
          <a:p>
            <a:r>
              <a:rPr lang="en-US" baseline="0" dirty="0" smtClean="0"/>
              <a:t>Types of anti-idling technology we issued the RFR for: </a:t>
            </a:r>
          </a:p>
          <a:p>
            <a:pPr marL="349415" indent="-349415">
              <a:buFont typeface="Arial" panose="020B0604020202020204" pitchFamily="34" charset="0"/>
              <a:buChar char="•"/>
            </a:pPr>
            <a:r>
              <a:rPr lang="en-US" dirty="0"/>
              <a:t>Battery/Auxiliary Power Units or Generator Sets (APU/GSs) </a:t>
            </a:r>
          </a:p>
          <a:p>
            <a:pPr marL="349415" indent="-349415">
              <a:buFont typeface="Arial" panose="020B0604020202020204" pitchFamily="34" charset="0"/>
              <a:buChar char="•"/>
            </a:pPr>
            <a:r>
              <a:rPr lang="en-US" dirty="0"/>
              <a:t>Cab or bunk heaters</a:t>
            </a:r>
          </a:p>
          <a:p>
            <a:pPr marL="349415" indent="-349415">
              <a:buFont typeface="Arial" panose="020B0604020202020204" pitchFamily="34" charset="0"/>
              <a:buChar char="•"/>
            </a:pPr>
            <a:r>
              <a:rPr lang="en-US" dirty="0"/>
              <a:t>Coolant Heaters </a:t>
            </a:r>
          </a:p>
          <a:p>
            <a:pPr marL="349415" indent="-349415">
              <a:buFont typeface="Arial" panose="020B0604020202020204" pitchFamily="34" charset="0"/>
              <a:buChar char="•"/>
            </a:pPr>
            <a:r>
              <a:rPr lang="en-US" dirty="0"/>
              <a:t>Electric Transportation Refrigeration Units (e-TRUs) </a:t>
            </a:r>
          </a:p>
          <a:p>
            <a:pPr marL="349415" indent="-349415">
              <a:buFont typeface="Arial" panose="020B0604020202020204" pitchFamily="34" charset="0"/>
              <a:buChar char="•"/>
            </a:pPr>
            <a:r>
              <a:rPr lang="en-US" dirty="0"/>
              <a:t>Air heaters</a:t>
            </a:r>
          </a:p>
          <a:p>
            <a:pPr marL="349415" indent="-349415">
              <a:buFont typeface="Arial" panose="020B0604020202020204" pitchFamily="34" charset="0"/>
              <a:buChar char="•"/>
            </a:pPr>
            <a:r>
              <a:rPr lang="en-US" dirty="0"/>
              <a:t>Waste heat recovery systems</a:t>
            </a:r>
          </a:p>
          <a:p>
            <a:pPr marL="349415" indent="-349415">
              <a:buFont typeface="Arial" panose="020B0604020202020204" pitchFamily="34" charset="0"/>
              <a:buChar char="•"/>
            </a:pPr>
            <a:r>
              <a:rPr lang="en-US" dirty="0"/>
              <a:t>Electrical block heaters</a:t>
            </a:r>
          </a:p>
          <a:p>
            <a:pPr marL="349415" indent="-349415">
              <a:buFont typeface="Arial" panose="020B0604020202020204" pitchFamily="34" charset="0"/>
              <a:buChar char="•"/>
            </a:pPr>
            <a:r>
              <a:rPr lang="en-US" dirty="0"/>
              <a:t>Small onboard diesel cabin heaters</a:t>
            </a:r>
          </a:p>
          <a:p>
            <a:pPr marL="349415" indent="-349415">
              <a:buFont typeface="Arial" panose="020B0604020202020204" pitchFamily="34" charset="0"/>
              <a:buChar char="•"/>
            </a:pPr>
            <a:r>
              <a:rPr lang="en-US" dirty="0"/>
              <a:t>Backup battery systems for police cruisers</a:t>
            </a:r>
          </a:p>
          <a:p>
            <a:pPr marL="349415" indent="-349415">
              <a:buFont typeface="Arial" panose="020B0604020202020204" pitchFamily="34" charset="0"/>
              <a:buChar char="•"/>
            </a:pPr>
            <a:r>
              <a:rPr lang="en-US" dirty="0"/>
              <a:t>Battery monitoring systems (i.e. no backup battery) for police cruisers, highway services, construction, etc.</a:t>
            </a:r>
          </a:p>
          <a:p>
            <a:endParaRPr lang="en-US" dirty="0"/>
          </a:p>
        </p:txBody>
      </p:sp>
      <p:sp>
        <p:nvSpPr>
          <p:cNvPr id="4" name="Slide Number Placeholder 3"/>
          <p:cNvSpPr>
            <a:spLocks noGrp="1"/>
          </p:cNvSpPr>
          <p:nvPr>
            <p:ph type="sldNum" sz="quarter" idx="10"/>
          </p:nvPr>
        </p:nvSpPr>
        <p:spPr/>
        <p:txBody>
          <a:bodyPr/>
          <a:lstStyle/>
          <a:p>
            <a:fld id="{29D89440-A892-4BCC-B029-B272EF866E58}" type="slidenum">
              <a:rPr lang="en-US" smtClean="0"/>
              <a:pPr/>
              <a:t>20</a:t>
            </a:fld>
            <a:endParaRPr lang="en-US"/>
          </a:p>
        </p:txBody>
      </p:sp>
    </p:spTree>
    <p:extLst>
      <p:ext uri="{BB962C8B-B14F-4D97-AF65-F5344CB8AC3E}">
        <p14:creationId xmlns:p14="http://schemas.microsoft.com/office/powerpoint/2010/main" val="164128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2">
                    <a:lumMod val="75000"/>
                  </a:schemeClr>
                </a:solidFill>
                <a:cs typeface="Tw Cen MT"/>
              </a:rPr>
              <a:t>The third service category on the contract is </a:t>
            </a:r>
            <a:r>
              <a:rPr lang="en-US" b="1" dirty="0">
                <a:solidFill>
                  <a:schemeClr val="tx2">
                    <a:lumMod val="75000"/>
                  </a:schemeClr>
                </a:solidFill>
                <a:cs typeface="Tw Cen MT"/>
              </a:rPr>
              <a:t>after market conversion technology</a:t>
            </a:r>
            <a:r>
              <a:rPr lang="en-US" dirty="0">
                <a:solidFill>
                  <a:schemeClr val="tx2">
                    <a:lumMod val="75000"/>
                  </a:schemeClr>
                </a:solidFill>
                <a:cs typeface="Tw Cen MT"/>
              </a:rPr>
              <a:t>. This can be a great opportunity to reduce the cost of your fleet’s fuel while keeping an existing vehicle that your city of town employees are used to driving or might be a little attached to. </a:t>
            </a:r>
          </a:p>
          <a:p>
            <a:pPr defTabSz="931774">
              <a:defRPr/>
            </a:pPr>
            <a:endParaRPr lang="en-US" dirty="0">
              <a:solidFill>
                <a:schemeClr val="tx2">
                  <a:lumMod val="75000"/>
                </a:schemeClr>
              </a:solidFill>
              <a:cs typeface="Tw Cen MT"/>
            </a:endParaRPr>
          </a:p>
          <a:p>
            <a:pPr defTabSz="931774">
              <a:defRPr/>
            </a:pPr>
            <a:r>
              <a:rPr lang="en-US" dirty="0">
                <a:solidFill>
                  <a:schemeClr val="tx2">
                    <a:lumMod val="75000"/>
                  </a:schemeClr>
                </a:solidFill>
              </a:rPr>
              <a:t>Simply put, after-market conversion systems </a:t>
            </a:r>
            <a:r>
              <a:rPr lang="en-US" b="1" dirty="0">
                <a:solidFill>
                  <a:schemeClr val="tx2">
                    <a:lumMod val="75000"/>
                  </a:schemeClr>
                </a:solidFill>
              </a:rPr>
              <a:t>modify vehicles </a:t>
            </a:r>
            <a:r>
              <a:rPr lang="en-US" dirty="0">
                <a:solidFill>
                  <a:schemeClr val="tx2">
                    <a:lumMod val="75000"/>
                  </a:schemeClr>
                </a:solidFill>
              </a:rPr>
              <a:t>so that they can run on – or be supplemented by – fuels or technologies other than the ones for which they were originally designed for. In most cases this means </a:t>
            </a:r>
            <a:r>
              <a:rPr lang="en-US" b="1" dirty="0">
                <a:solidFill>
                  <a:schemeClr val="tx2">
                    <a:lumMod val="75000"/>
                  </a:schemeClr>
                </a:solidFill>
              </a:rPr>
              <a:t>hybrid-</a:t>
            </a:r>
            <a:r>
              <a:rPr lang="en-US" b="1" dirty="0" err="1">
                <a:solidFill>
                  <a:schemeClr val="tx2">
                    <a:lumMod val="75000"/>
                  </a:schemeClr>
                </a:solidFill>
              </a:rPr>
              <a:t>izing</a:t>
            </a:r>
            <a:r>
              <a:rPr lang="en-US" b="1" dirty="0">
                <a:solidFill>
                  <a:schemeClr val="tx2">
                    <a:lumMod val="75000"/>
                  </a:schemeClr>
                </a:solidFill>
              </a:rPr>
              <a:t> </a:t>
            </a:r>
            <a:r>
              <a:rPr lang="en-US" dirty="0">
                <a:solidFill>
                  <a:schemeClr val="tx2">
                    <a:lumMod val="75000"/>
                  </a:schemeClr>
                </a:solidFill>
              </a:rPr>
              <a:t>a traditional </a:t>
            </a:r>
            <a:r>
              <a:rPr lang="en-US" b="1" dirty="0">
                <a:solidFill>
                  <a:schemeClr val="tx2">
                    <a:lumMod val="75000"/>
                  </a:schemeClr>
                </a:solidFill>
              </a:rPr>
              <a:t>internal combustion engine vehicle </a:t>
            </a:r>
            <a:r>
              <a:rPr lang="en-US" dirty="0">
                <a:solidFill>
                  <a:schemeClr val="tx2">
                    <a:lumMod val="75000"/>
                  </a:schemeClr>
                </a:solidFill>
              </a:rPr>
              <a:t>so that it is capable of being fueled by </a:t>
            </a:r>
            <a:r>
              <a:rPr lang="en-US" b="1" dirty="0">
                <a:solidFill>
                  <a:schemeClr val="tx2">
                    <a:lumMod val="75000"/>
                  </a:schemeClr>
                </a:solidFill>
              </a:rPr>
              <a:t>electricity</a:t>
            </a:r>
            <a:r>
              <a:rPr lang="en-US" dirty="0">
                <a:solidFill>
                  <a:schemeClr val="tx2">
                    <a:lumMod val="75000"/>
                  </a:schemeClr>
                </a:solidFill>
              </a:rPr>
              <a:t>. </a:t>
            </a:r>
          </a:p>
          <a:p>
            <a:pPr defTabSz="931774">
              <a:defRPr/>
            </a:pPr>
            <a:endParaRPr lang="en-US" dirty="0">
              <a:solidFill>
                <a:schemeClr val="tx2">
                  <a:lumMod val="75000"/>
                </a:schemeClr>
              </a:solidFill>
              <a:cs typeface="Tw Cen MT"/>
            </a:endParaRPr>
          </a:p>
          <a:p>
            <a:pPr defTabSz="931774">
              <a:defRPr/>
            </a:pPr>
            <a:r>
              <a:rPr lang="en-US" dirty="0">
                <a:solidFill>
                  <a:schemeClr val="tx2">
                    <a:lumMod val="75000"/>
                  </a:schemeClr>
                </a:solidFill>
                <a:cs typeface="Tw Cen MT"/>
              </a:rPr>
              <a:t>Each vendor on the contract offers a slightly different form of after market conversion technology, but broadly speaking the conversation technology:</a:t>
            </a:r>
          </a:p>
          <a:p>
            <a:pPr marL="174708" indent="-174708" defTabSz="931774">
              <a:buFont typeface="Arial" panose="020B0604020202020204" pitchFamily="34" charset="0"/>
              <a:buChar char="•"/>
              <a:defRPr/>
            </a:pPr>
            <a:r>
              <a:rPr lang="en-US" dirty="0">
                <a:solidFill>
                  <a:schemeClr val="tx2">
                    <a:lumMod val="75000"/>
                  </a:schemeClr>
                </a:solidFill>
                <a:cs typeface="Tw Cen MT"/>
              </a:rPr>
              <a:t>Can be installed for the </a:t>
            </a:r>
            <a:r>
              <a:rPr lang="en-US" b="1" dirty="0">
                <a:solidFill>
                  <a:schemeClr val="tx2">
                    <a:lumMod val="75000"/>
                  </a:schemeClr>
                </a:solidFill>
                <a:cs typeface="Tw Cen MT"/>
              </a:rPr>
              <a:t>light and medium duty vehicles </a:t>
            </a:r>
            <a:r>
              <a:rPr lang="en-US" dirty="0">
                <a:solidFill>
                  <a:schemeClr val="tx2">
                    <a:lumMod val="75000"/>
                  </a:schemeClr>
                </a:solidFill>
                <a:cs typeface="Tw Cen MT"/>
              </a:rPr>
              <a:t>within your fleet </a:t>
            </a:r>
          </a:p>
          <a:p>
            <a:pPr marL="174708" indent="-174708" defTabSz="931774">
              <a:buFont typeface="Arial" panose="020B0604020202020204" pitchFamily="34" charset="0"/>
              <a:buChar char="•"/>
              <a:defRPr/>
            </a:pPr>
            <a:r>
              <a:rPr lang="en-US" dirty="0">
                <a:solidFill>
                  <a:schemeClr val="tx2">
                    <a:lumMod val="75000"/>
                  </a:schemeClr>
                </a:solidFill>
                <a:cs typeface="Tw Cen MT"/>
              </a:rPr>
              <a:t>Installation also not an inconvenient process - Typically the </a:t>
            </a:r>
            <a:r>
              <a:rPr lang="en-US" b="1" dirty="0">
                <a:solidFill>
                  <a:schemeClr val="tx2">
                    <a:lumMod val="75000"/>
                  </a:schemeClr>
                </a:solidFill>
                <a:cs typeface="Tw Cen MT"/>
              </a:rPr>
              <a:t>amount of vehicle downtime </a:t>
            </a:r>
            <a:r>
              <a:rPr lang="en-US" dirty="0">
                <a:solidFill>
                  <a:schemeClr val="tx2">
                    <a:lumMod val="75000"/>
                  </a:schemeClr>
                </a:solidFill>
                <a:cs typeface="Tw Cen MT"/>
              </a:rPr>
              <a:t>is not more than </a:t>
            </a:r>
            <a:r>
              <a:rPr lang="en-US" b="1" dirty="0">
                <a:solidFill>
                  <a:schemeClr val="tx2">
                    <a:lumMod val="75000"/>
                  </a:schemeClr>
                </a:solidFill>
                <a:cs typeface="Tw Cen MT"/>
              </a:rPr>
              <a:t>one day </a:t>
            </a:r>
            <a:r>
              <a:rPr lang="en-US" dirty="0">
                <a:solidFill>
                  <a:schemeClr val="tx2">
                    <a:lumMod val="75000"/>
                  </a:schemeClr>
                </a:solidFill>
                <a:cs typeface="Tw Cen MT"/>
              </a:rPr>
              <a:t>and can be completed on or off site depending on the vendor. It’s also important to note that in most cases the OEM warranty is not effected. </a:t>
            </a:r>
          </a:p>
          <a:p>
            <a:pPr marL="174708" indent="-174708" defTabSz="931774">
              <a:buFont typeface="Arial" panose="020B0604020202020204" pitchFamily="34" charset="0"/>
              <a:buChar char="•"/>
              <a:defRPr/>
            </a:pPr>
            <a:r>
              <a:rPr lang="en-US" dirty="0">
                <a:solidFill>
                  <a:schemeClr val="tx2">
                    <a:lumMod val="75000"/>
                  </a:schemeClr>
                </a:solidFill>
                <a:cs typeface="Tw Cen MT"/>
              </a:rPr>
              <a:t>And the benefits of the retrofit or up-fit are pretty great – of course, the conversion will reduce your fleet’s impact on the environment. But in addition to that, the </a:t>
            </a:r>
            <a:r>
              <a:rPr lang="en-US" b="1" dirty="0">
                <a:solidFill>
                  <a:schemeClr val="tx2">
                    <a:lumMod val="75000"/>
                  </a:schemeClr>
                </a:solidFill>
                <a:cs typeface="Tw Cen MT"/>
              </a:rPr>
              <a:t>average reduction in fuel consumption </a:t>
            </a:r>
            <a:r>
              <a:rPr lang="en-US" dirty="0">
                <a:solidFill>
                  <a:schemeClr val="tx2">
                    <a:lumMod val="75000"/>
                  </a:schemeClr>
                </a:solidFill>
                <a:cs typeface="Tw Cen MT"/>
              </a:rPr>
              <a:t>experienced is </a:t>
            </a:r>
            <a:r>
              <a:rPr lang="en-US" b="1" dirty="0">
                <a:solidFill>
                  <a:schemeClr val="tx2">
                    <a:lumMod val="75000"/>
                  </a:schemeClr>
                </a:solidFill>
                <a:cs typeface="Tw Cen MT"/>
              </a:rPr>
              <a:t>20-35%</a:t>
            </a:r>
            <a:r>
              <a:rPr lang="en-US" dirty="0">
                <a:solidFill>
                  <a:schemeClr val="tx2">
                    <a:lumMod val="75000"/>
                  </a:schemeClr>
                </a:solidFill>
                <a:cs typeface="Tw Cen MT"/>
              </a:rPr>
              <a:t> which saves money that can then be used for other high priority projects. The fuel savings you experience is dependent on </a:t>
            </a:r>
            <a:r>
              <a:rPr lang="en-US" b="1" dirty="0">
                <a:solidFill>
                  <a:schemeClr val="tx2">
                    <a:lumMod val="75000"/>
                  </a:schemeClr>
                </a:solidFill>
                <a:cs typeface="Tw Cen MT"/>
              </a:rPr>
              <a:t>the amount and type of usage </a:t>
            </a:r>
            <a:r>
              <a:rPr lang="en-US" dirty="0">
                <a:solidFill>
                  <a:schemeClr val="tx2">
                    <a:lumMod val="75000"/>
                  </a:schemeClr>
                </a:solidFill>
                <a:cs typeface="Tw Cen MT"/>
              </a:rPr>
              <a:t>of the vehicle, but the </a:t>
            </a:r>
            <a:r>
              <a:rPr lang="en-US" b="1" dirty="0">
                <a:solidFill>
                  <a:schemeClr val="tx2">
                    <a:lumMod val="75000"/>
                  </a:schemeClr>
                </a:solidFill>
                <a:cs typeface="Tw Cen MT"/>
              </a:rPr>
              <a:t>return on investment breakeven </a:t>
            </a:r>
            <a:r>
              <a:rPr lang="en-US" dirty="0">
                <a:solidFill>
                  <a:schemeClr val="tx2">
                    <a:lumMod val="75000"/>
                  </a:schemeClr>
                </a:solidFill>
                <a:cs typeface="Tw Cen MT"/>
              </a:rPr>
              <a:t>typically occurs after 70,000-130,000 miles are driven.</a:t>
            </a:r>
          </a:p>
          <a:p>
            <a:pPr defTabSz="931774">
              <a:defRPr/>
            </a:pPr>
            <a:endParaRPr lang="en-US" dirty="0">
              <a:solidFill>
                <a:schemeClr val="tx2">
                  <a:lumMod val="75000"/>
                </a:schemeClr>
              </a:solidFill>
              <a:cs typeface="Tw Cen MT"/>
            </a:endParaRPr>
          </a:p>
          <a:p>
            <a:endParaRPr lang="en-US" dirty="0"/>
          </a:p>
        </p:txBody>
      </p:sp>
      <p:sp>
        <p:nvSpPr>
          <p:cNvPr id="4" name="Slide Number Placeholder 3"/>
          <p:cNvSpPr>
            <a:spLocks noGrp="1"/>
          </p:cNvSpPr>
          <p:nvPr>
            <p:ph type="sldNum" sz="quarter" idx="10"/>
          </p:nvPr>
        </p:nvSpPr>
        <p:spPr/>
        <p:txBody>
          <a:bodyPr/>
          <a:lstStyle/>
          <a:p>
            <a:fld id="{29D89440-A892-4BCC-B029-B272EF866E58}" type="slidenum">
              <a:rPr lang="en-US" smtClean="0"/>
              <a:pPr/>
              <a:t>21</a:t>
            </a:fld>
            <a:endParaRPr lang="en-US"/>
          </a:p>
        </p:txBody>
      </p:sp>
    </p:spTree>
    <p:extLst>
      <p:ext uri="{BB962C8B-B14F-4D97-AF65-F5344CB8AC3E}">
        <p14:creationId xmlns:p14="http://schemas.microsoft.com/office/powerpoint/2010/main" val="97048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AA89AE-2701-4809-A849-955410C0E1DD}" type="slidenum">
              <a:rPr lang="en-US" smtClean="0"/>
              <a:t>2</a:t>
            </a:fld>
            <a:endParaRPr lang="en-US"/>
          </a:p>
        </p:txBody>
      </p:sp>
    </p:spTree>
    <p:extLst>
      <p:ext uri="{BB962C8B-B14F-4D97-AF65-F5344CB8AC3E}">
        <p14:creationId xmlns:p14="http://schemas.microsoft.com/office/powerpoint/2010/main" val="1157759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a:t>
            </a:r>
            <a:r>
              <a:rPr lang="en-US" dirty="0" smtClean="0"/>
              <a:t>ow that we’ve covered a quick</a:t>
            </a:r>
            <a:r>
              <a:rPr lang="en-US" baseline="0" dirty="0" smtClean="0"/>
              <a:t> 101 on the services available on the contract – I would like to introduce the selected vendors on the VEH102 contract. There are 11 vendors in total with 7 providing electric vehicle supply equipment, 1 providing anti-idling technology, and 4 offering hybrid retrofit technology. </a:t>
            </a:r>
          </a:p>
          <a:p>
            <a:endParaRPr lang="en-US" baseline="0" dirty="0" smtClean="0"/>
          </a:p>
          <a:p>
            <a:r>
              <a:rPr lang="en-US" baseline="0" dirty="0" smtClean="0"/>
              <a:t>If you are interested in learning more about these vendors please come visit our table and we can direct your to those who are here today. </a:t>
            </a:r>
            <a:endParaRPr lang="en-US" dirty="0"/>
          </a:p>
        </p:txBody>
      </p:sp>
      <p:sp>
        <p:nvSpPr>
          <p:cNvPr id="4" name="Slide Number Placeholder 3"/>
          <p:cNvSpPr>
            <a:spLocks noGrp="1"/>
          </p:cNvSpPr>
          <p:nvPr>
            <p:ph type="sldNum" sz="quarter" idx="10"/>
          </p:nvPr>
        </p:nvSpPr>
        <p:spPr/>
        <p:txBody>
          <a:bodyPr/>
          <a:lstStyle/>
          <a:p>
            <a:fld id="{29D89440-A892-4BCC-B029-B272EF866E58}" type="slidenum">
              <a:rPr lang="en-US" smtClean="0"/>
              <a:pPr/>
              <a:t>22</a:t>
            </a:fld>
            <a:endParaRPr lang="en-US"/>
          </a:p>
        </p:txBody>
      </p:sp>
    </p:spTree>
    <p:extLst>
      <p:ext uri="{BB962C8B-B14F-4D97-AF65-F5344CB8AC3E}">
        <p14:creationId xmlns:p14="http://schemas.microsoft.com/office/powerpoint/2010/main" val="149211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Police Vehicle Cooperative Purchasing</a:t>
            </a:r>
          </a:p>
          <a:p>
            <a:pPr lvl="1"/>
            <a:endParaRPr lang="en-US" dirty="0" smtClean="0"/>
          </a:p>
          <a:p>
            <a:pPr lvl="1"/>
            <a:r>
              <a:rPr lang="en-US" dirty="0" smtClean="0"/>
              <a:t>Fire Apparatus Group Purchasing</a:t>
            </a:r>
          </a:p>
          <a:p>
            <a:pPr lvl="1"/>
            <a:endParaRPr lang="en-US" dirty="0" smtClean="0"/>
          </a:p>
          <a:p>
            <a:pPr lvl="1"/>
            <a:r>
              <a:rPr lang="en-US" dirty="0" smtClean="0"/>
              <a:t>Clean Energy Group Purchasing</a:t>
            </a:r>
          </a:p>
          <a:p>
            <a:pPr lvl="2"/>
            <a:r>
              <a:rPr lang="en-US" dirty="0" smtClean="0"/>
              <a:t>LED streetlights</a:t>
            </a:r>
          </a:p>
          <a:p>
            <a:pPr lvl="2"/>
            <a:r>
              <a:rPr lang="en-US" dirty="0" smtClean="0"/>
              <a:t>ESCOs</a:t>
            </a:r>
          </a:p>
          <a:p>
            <a:pPr lvl="2"/>
            <a:r>
              <a:rPr lang="en-US" dirty="0" smtClean="0"/>
              <a:t>Solar development</a:t>
            </a:r>
          </a:p>
          <a:p>
            <a:pPr lvl="2"/>
            <a:r>
              <a:rPr lang="en-US" dirty="0" smtClean="0"/>
              <a:t>Aggregation </a:t>
            </a:r>
          </a:p>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3</a:t>
            </a:fld>
            <a:endParaRPr lang="en-US"/>
          </a:p>
        </p:txBody>
      </p:sp>
    </p:spTree>
    <p:extLst>
      <p:ext uri="{BB962C8B-B14F-4D97-AF65-F5344CB8AC3E}">
        <p14:creationId xmlns:p14="http://schemas.microsoft.com/office/powerpoint/2010/main" val="393353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Police Vehicle Cooperative Purchasing</a:t>
            </a:r>
          </a:p>
          <a:p>
            <a:pPr lvl="1"/>
            <a:endParaRPr lang="en-US" dirty="0" smtClean="0"/>
          </a:p>
          <a:p>
            <a:pPr lvl="1"/>
            <a:r>
              <a:rPr lang="en-US" dirty="0" smtClean="0"/>
              <a:t>Fire Apparatus Group Purchasing</a:t>
            </a:r>
          </a:p>
          <a:p>
            <a:pPr lvl="1"/>
            <a:endParaRPr lang="en-US" dirty="0" smtClean="0"/>
          </a:p>
          <a:p>
            <a:pPr lvl="1"/>
            <a:r>
              <a:rPr lang="en-US" dirty="0" smtClean="0"/>
              <a:t>Clean Energy Group Purchasing</a:t>
            </a:r>
          </a:p>
          <a:p>
            <a:pPr lvl="2"/>
            <a:r>
              <a:rPr lang="en-US" dirty="0" smtClean="0"/>
              <a:t>LED streetlights</a:t>
            </a:r>
          </a:p>
          <a:p>
            <a:pPr lvl="2"/>
            <a:r>
              <a:rPr lang="en-US" dirty="0" smtClean="0"/>
              <a:t>ESCOs</a:t>
            </a:r>
          </a:p>
          <a:p>
            <a:pPr lvl="2"/>
            <a:r>
              <a:rPr lang="en-US" dirty="0" smtClean="0"/>
              <a:t>Solar development</a:t>
            </a:r>
          </a:p>
          <a:p>
            <a:pPr lvl="2"/>
            <a:r>
              <a:rPr lang="en-US" dirty="0" smtClean="0"/>
              <a:t>Aggregation </a:t>
            </a:r>
          </a:p>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4</a:t>
            </a:fld>
            <a:endParaRPr lang="en-US"/>
          </a:p>
        </p:txBody>
      </p:sp>
    </p:spTree>
    <p:extLst>
      <p:ext uri="{BB962C8B-B14F-4D97-AF65-F5344CB8AC3E}">
        <p14:creationId xmlns:p14="http://schemas.microsoft.com/office/powerpoint/2010/main" val="119168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5</a:t>
            </a:fld>
            <a:endParaRPr lang="en-US"/>
          </a:p>
        </p:txBody>
      </p:sp>
    </p:spTree>
    <p:extLst>
      <p:ext uri="{BB962C8B-B14F-4D97-AF65-F5344CB8AC3E}">
        <p14:creationId xmlns:p14="http://schemas.microsoft.com/office/powerpoint/2010/main" val="200420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6</a:t>
            </a:fld>
            <a:endParaRPr lang="en-US"/>
          </a:p>
        </p:txBody>
      </p:sp>
    </p:spTree>
    <p:extLst>
      <p:ext uri="{BB962C8B-B14F-4D97-AF65-F5344CB8AC3E}">
        <p14:creationId xmlns:p14="http://schemas.microsoft.com/office/powerpoint/2010/main" val="361783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7</a:t>
            </a:fld>
            <a:endParaRPr lang="en-US"/>
          </a:p>
        </p:txBody>
      </p:sp>
    </p:spTree>
    <p:extLst>
      <p:ext uri="{BB962C8B-B14F-4D97-AF65-F5344CB8AC3E}">
        <p14:creationId xmlns:p14="http://schemas.microsoft.com/office/powerpoint/2010/main" val="99364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8CA8EA-B3A7-47C5-BD14-3703640DB442}" type="slidenum">
              <a:rPr lang="en-US" smtClean="0"/>
              <a:pPr/>
              <a:t>8</a:t>
            </a:fld>
            <a:endParaRPr lang="en-US"/>
          </a:p>
        </p:txBody>
      </p:sp>
    </p:spTree>
    <p:extLst>
      <p:ext uri="{BB962C8B-B14F-4D97-AF65-F5344CB8AC3E}">
        <p14:creationId xmlns:p14="http://schemas.microsoft.com/office/powerpoint/2010/main" val="285501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E4AA89AE-2701-4809-A849-955410C0E1DD}" type="slidenum">
              <a:rPr lang="en-US" smtClean="0"/>
              <a:t>9</a:t>
            </a:fld>
            <a:endParaRPr lang="en-US"/>
          </a:p>
        </p:txBody>
      </p:sp>
    </p:spTree>
    <p:extLst>
      <p:ext uri="{BB962C8B-B14F-4D97-AF65-F5344CB8AC3E}">
        <p14:creationId xmlns:p14="http://schemas.microsoft.com/office/powerpoint/2010/main" val="1530040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540690" y="1025718"/>
            <a:ext cx="4762831" cy="1184082"/>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en-US" sz="2000" dirty="0">
              <a:solidFill>
                <a:srgbClr val="393939"/>
              </a:solidFill>
              <a:ea typeface="ＭＳ Ｐゴシック" charset="0"/>
            </a:endParaRPr>
          </a:p>
        </p:txBody>
      </p:sp>
      <p:sp>
        <p:nvSpPr>
          <p:cNvPr id="7" name="Rectangle 5"/>
          <p:cNvSpPr>
            <a:spLocks noChangeArrowheads="1"/>
          </p:cNvSpPr>
          <p:nvPr/>
        </p:nvSpPr>
        <p:spPr bwMode="gray">
          <a:xfrm>
            <a:off x="2162176" y="6408738"/>
            <a:ext cx="47847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endParaRPr lang="en-US" altLang="en-US" sz="1000" dirty="0">
              <a:solidFill>
                <a:srgbClr val="393939"/>
              </a:solidFill>
              <a:latin typeface="Calibri" panose="020F0502020204030204" pitchFamily="34" charset="0"/>
            </a:endParaRPr>
          </a:p>
        </p:txBody>
      </p:sp>
      <p:sp>
        <p:nvSpPr>
          <p:cNvPr id="4" name="Content Placeholder 5"/>
          <p:cNvSpPr>
            <a:spLocks noGrp="1"/>
          </p:cNvSpPr>
          <p:nvPr>
            <p:ph sz="quarter" idx="10"/>
          </p:nvPr>
        </p:nvSpPr>
        <p:spPr>
          <a:xfrm>
            <a:off x="662367" y="2438400"/>
            <a:ext cx="4495800" cy="1371600"/>
          </a:xfrm>
        </p:spPr>
        <p:txBody>
          <a:bodyPr anchor="ctr">
            <a:noAutofit/>
          </a:bodyPr>
          <a:lstStyle>
            <a:lvl1pPr marL="0">
              <a:buNone/>
              <a:defRPr sz="2600" baseline="0">
                <a:solidFill>
                  <a:schemeClr val="tx1"/>
                </a:solidFill>
                <a:latin typeface="+mj-lt"/>
                <a:cs typeface="Arial"/>
              </a:defRPr>
            </a:lvl1pPr>
          </a:lstStyle>
          <a:p>
            <a:pPr lvl="0"/>
            <a:r>
              <a:rPr lang="en-US" smtClean="0"/>
              <a:t>Click to edit Master text styles</a:t>
            </a:r>
          </a:p>
        </p:txBody>
      </p:sp>
      <p:sp>
        <p:nvSpPr>
          <p:cNvPr id="5" name="Content Placeholder 5"/>
          <p:cNvSpPr>
            <a:spLocks noGrp="1"/>
          </p:cNvSpPr>
          <p:nvPr>
            <p:ph sz="quarter" idx="11"/>
          </p:nvPr>
        </p:nvSpPr>
        <p:spPr>
          <a:xfrm>
            <a:off x="662367" y="3810000"/>
            <a:ext cx="4495800" cy="228600"/>
          </a:xfrm>
        </p:spPr>
        <p:txBody>
          <a:bodyPr anchor="b">
            <a:noAutofit/>
          </a:bodyPr>
          <a:lstStyle>
            <a:lvl1pPr marL="0">
              <a:buNone/>
              <a:defRPr sz="1600" baseline="0">
                <a:solidFill>
                  <a:schemeClr val="tx1"/>
                </a:solidFill>
                <a:latin typeface="+mj-lt"/>
                <a:cs typeface="Arial"/>
              </a:defRPr>
            </a:lvl1pPr>
          </a:lstStyle>
          <a:p>
            <a:pPr lvl="0"/>
            <a:r>
              <a:rPr lang="en-US" smtClean="0"/>
              <a:t>Click to edit Master text styles</a:t>
            </a:r>
          </a:p>
        </p:txBody>
      </p:sp>
      <p:sp>
        <p:nvSpPr>
          <p:cNvPr id="6" name="Content Placeholder 5"/>
          <p:cNvSpPr>
            <a:spLocks noGrp="1"/>
          </p:cNvSpPr>
          <p:nvPr>
            <p:ph sz="quarter" idx="12"/>
          </p:nvPr>
        </p:nvSpPr>
        <p:spPr>
          <a:xfrm>
            <a:off x="662367" y="4546890"/>
            <a:ext cx="4495800" cy="298849"/>
          </a:xfrm>
        </p:spPr>
        <p:txBody>
          <a:bodyPr anchor="b">
            <a:noAutofit/>
          </a:bodyPr>
          <a:lstStyle>
            <a:lvl1pPr marL="0">
              <a:buNone/>
              <a:defRPr sz="1200" baseline="0">
                <a:solidFill>
                  <a:schemeClr val="tx1"/>
                </a:solidFill>
                <a:latin typeface="+mj-lt"/>
                <a:cs typeface="Arial"/>
              </a:defRPr>
            </a:lvl1pPr>
          </a:lstStyle>
          <a:p>
            <a:pPr lvl="0"/>
            <a:r>
              <a:rPr lang="en-US" smtClean="0"/>
              <a:t>Click to edit Master text styles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68" y="1143002"/>
            <a:ext cx="4561640" cy="939835"/>
          </a:xfrm>
          <a:prstGeom prst="rect">
            <a:avLst/>
          </a:prstGeom>
        </p:spPr>
      </p:pic>
      <p:sp>
        <p:nvSpPr>
          <p:cNvPr id="9" name="TextBox 5"/>
          <p:cNvSpPr txBox="1">
            <a:spLocks noChangeArrowheads="1"/>
          </p:cNvSpPr>
          <p:nvPr userDrawn="1"/>
        </p:nvSpPr>
        <p:spPr bwMode="auto">
          <a:xfrm>
            <a:off x="4587876" y="6454777"/>
            <a:ext cx="4251325" cy="276225"/>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sz="1200" i="1" dirty="0" smtClean="0">
                <a:solidFill>
                  <a:srgbClr val="F89822"/>
                </a:solidFill>
              </a:rPr>
              <a:t>Simple. Smart. Sustainable.</a:t>
            </a:r>
          </a:p>
        </p:txBody>
      </p:sp>
    </p:spTree>
    <p:extLst>
      <p:ext uri="{BB962C8B-B14F-4D97-AF65-F5344CB8AC3E}">
        <p14:creationId xmlns:p14="http://schemas.microsoft.com/office/powerpoint/2010/main" val="2219319132"/>
      </p:ext>
    </p:extLst>
  </p:cSld>
  <p:clrMapOvr>
    <a:masterClrMapping/>
  </p:clrMapOvr>
  <p:transition spd="med">
    <p:fade/>
  </p:transition>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a:latin typeface="Rockwell" panose="02060603020205020403"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latin typeface="Century Gothic" panose="020B0502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Tw Cen MT" panose="020B0602020104020603" pitchFamily="34" charset="0"/>
              </a:defRPr>
            </a:lvl1pPr>
          </a:lstStyle>
          <a:p>
            <a:fld id="{263665BE-03B6-4EE8-B42E-DFE347AE410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900">
                <a:latin typeface="Tw Cen MT" panose="020B06020201040206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Tw Cen MT" panose="020B0602020104020603" pitchFamily="34" charset="0"/>
              </a:defRPr>
            </a:lvl1pPr>
          </a:lstStyle>
          <a:p>
            <a:fld id="{EA31FADC-477B-440E-98A2-73E674A9FB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8223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lnSpc>
                <a:spcPct val="150000"/>
              </a:lnSpc>
              <a:spcAft>
                <a:spcPts val="0"/>
              </a:spcAft>
              <a:buNone/>
              <a:defRPr>
                <a:solidFill>
                  <a:srgbClr val="002B7F"/>
                </a:solidFill>
                <a:latin typeface="Century Gothic" panose="020B0502020202020204" pitchFamily="34" charset="0"/>
              </a:defRPr>
            </a:lvl1pPr>
            <a:lvl2pPr marL="514337" indent="-171446">
              <a:buClr>
                <a:srgbClr val="56BD2D"/>
              </a:buClr>
              <a:buFont typeface="Source Sans Pro Semibold" panose="020B0603030403020204" pitchFamily="34"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365129"/>
            <a:ext cx="6457949" cy="1325563"/>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628650" y="365129"/>
            <a:ext cx="5829300" cy="1325563"/>
          </a:xfrm>
        </p:spPr>
        <p:txBody>
          <a:bodyPr>
            <a:noAutofit/>
          </a:bodyPr>
          <a:lstStyle>
            <a:lvl1pPr>
              <a:defRPr sz="3750">
                <a:solidFill>
                  <a:schemeClr val="bg1"/>
                </a:solidFill>
                <a:latin typeface="Rockwell" panose="02060603020205020403"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54603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4937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9852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980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6163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0419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841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6122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977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a:defRPr/>
            </a:lvl3pPr>
            <a:lvl4pPr>
              <a:defRPr sz="1400"/>
            </a:lvl4pPr>
            <a:lvl5pPr marL="1050925" indent="-168275">
              <a:buFont typeface="Wingdings" charset="2"/>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5B029005-F573-4443-A3AF-206E159E27C9}"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456928772"/>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2118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1"/>
            <a:ext cx="8534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04800" y="1143001"/>
            <a:ext cx="8534400" cy="22860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8B30D5D1-8393-9C45-B83D-21BB84646A1F}"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291048612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04801" y="1143002"/>
            <a:ext cx="4186238" cy="4862513"/>
          </a:xfrm>
        </p:spPr>
        <p:txBody>
          <a:bodyPr/>
          <a:lstStyle>
            <a:lvl1pPr>
              <a:defRPr sz="2800"/>
            </a:lvl1pPr>
            <a:lvl2pPr>
              <a:defRPr sz="2400"/>
            </a:lvl2pPr>
            <a:lvl3pPr>
              <a:defRPr sz="2000"/>
            </a:lvl3pPr>
            <a:lvl4pPr>
              <a:defRPr sz="1800"/>
            </a:lvl4pPr>
            <a:lvl5pPr marL="1050925" indent="-168275">
              <a:buFont typeface="Wingdings" charset="2"/>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9" y="1143002"/>
            <a:ext cx="4186237" cy="4862513"/>
          </a:xfrm>
        </p:spPr>
        <p:txBody>
          <a:bodyPr/>
          <a:lstStyle>
            <a:lvl1pPr>
              <a:defRPr sz="2800"/>
            </a:lvl1pPr>
            <a:lvl2pPr>
              <a:defRPr sz="2400"/>
            </a:lvl2pPr>
            <a:lvl3pPr>
              <a:defRPr sz="2000"/>
            </a:lvl3pPr>
            <a:lvl4pPr>
              <a:defRPr sz="1800"/>
            </a:lvl4pPr>
            <a:lvl5pPr marL="1050925" indent="-168275">
              <a:buFont typeface="Wingdings" charset="2"/>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DFEC5B22-E92C-9746-A0FB-C8A8CBDA253D}"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2520756292"/>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040" y="82296"/>
            <a:ext cx="7468126" cy="603504"/>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048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782762"/>
            <a:ext cx="4040188" cy="4237038"/>
          </a:xfrm>
        </p:spPr>
        <p:txBody>
          <a:bodyPr/>
          <a:lstStyle>
            <a:lvl1pPr>
              <a:defRPr sz="2400"/>
            </a:lvl1pPr>
            <a:lvl2pPr>
              <a:defRPr sz="2000"/>
            </a:lvl2pPr>
            <a:lvl3pPr>
              <a:defRPr sz="1800"/>
            </a:lvl3pPr>
            <a:lvl4pPr>
              <a:defRPr sz="1600"/>
            </a:lvl4pPr>
            <a:lvl5pPr marL="1050925" indent="-168275">
              <a:buFont typeface="Wingdings"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82762"/>
            <a:ext cx="4041775" cy="4237038"/>
          </a:xfrm>
        </p:spPr>
        <p:txBody>
          <a:bodyPr/>
          <a:lstStyle>
            <a:lvl1pPr>
              <a:defRPr sz="2400"/>
            </a:lvl1pPr>
            <a:lvl2pPr>
              <a:defRPr sz="2000"/>
            </a:lvl2pPr>
            <a:lvl3pPr>
              <a:defRPr sz="1800"/>
            </a:lvl3pPr>
            <a:lvl4pPr>
              <a:defRPr sz="1600"/>
            </a:lvl4pPr>
            <a:lvl5pPr marL="1050925" indent="-168275">
              <a:buFont typeface="Wingdings"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10"/>
          <p:cNvSpPr>
            <a:spLocks noGrp="1" noChangeArrowheads="1"/>
          </p:cNvSpPr>
          <p:nvPr>
            <p:ph type="ftr" sz="quarter" idx="10"/>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CE2763B6-A80B-D549-835B-3B241F5423CF}" type="slidenum">
              <a:rPr lang="de-DE" smtClean="0">
                <a:solidFill>
                  <a:srgbClr val="393939"/>
                </a:solidFill>
              </a:rPr>
              <a:pPr>
                <a:defRPr/>
              </a:pPr>
              <a:t>‹#›</a:t>
            </a:fld>
            <a:endParaRPr lang="de-DE" dirty="0">
              <a:solidFill>
                <a:srgbClr val="393939"/>
              </a:solidFill>
            </a:endParaRPr>
          </a:p>
        </p:txBody>
      </p:sp>
    </p:spTree>
    <p:extLst>
      <p:ext uri="{BB962C8B-B14F-4D97-AF65-F5344CB8AC3E}">
        <p14:creationId xmlns:p14="http://schemas.microsoft.com/office/powerpoint/2010/main" val="3988164638"/>
      </p:ext>
    </p:extLst>
  </p:cSld>
  <p:clrMapOvr>
    <a:masterClrMapping/>
  </p:clrMapOvr>
  <p:transition spd="med">
    <p:fade/>
  </p:transition>
  <p:timing>
    <p:tnLst>
      <p:par>
        <p:cT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1355D390-B3AC-BB47-A7E3-6E7F33839B66}"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3907609455"/>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81460540-F285-874C-AE65-9259B76A3E28}"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138499153"/>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143000"/>
            <a:ext cx="31607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43001"/>
            <a:ext cx="5264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4801" y="2305051"/>
            <a:ext cx="3160713" cy="371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0B2D7FDB-3AAF-5C4F-AD30-1DF59954F90B}"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1216941810"/>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2928" y="5330825"/>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832928" y="1143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832928" y="5897565"/>
            <a:ext cx="5486400" cy="7588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r>
              <a:rPr lang="de-DE" smtClean="0">
                <a:solidFill>
                  <a:srgbClr val="393939"/>
                </a:solidFill>
              </a:rPr>
              <a:t>Page </a:t>
            </a:r>
            <a:r>
              <a:rPr lang="de-DE" smtClean="0">
                <a:solidFill>
                  <a:srgbClr val="393939"/>
                </a:solidFill>
                <a:sym typeface="Wingdings" charset="0"/>
              </a:rPr>
              <a:t></a:t>
            </a:r>
            <a:r>
              <a:rPr lang="de-DE" smtClean="0">
                <a:solidFill>
                  <a:srgbClr val="393939"/>
                </a:solidFill>
              </a:rPr>
              <a:t> </a:t>
            </a:r>
            <a:fld id="{B4B272A4-D6C8-ED4F-8B56-3E70BF57DAB1}" type="slidenum">
              <a:rPr lang="de-DE" smtClean="0">
                <a:solidFill>
                  <a:srgbClr val="393939"/>
                </a:solidFill>
              </a:rPr>
              <a:pPr>
                <a:defRPr/>
              </a:pPr>
              <a:t>‹#›</a:t>
            </a:fld>
            <a:endParaRPr lang="de-DE">
              <a:solidFill>
                <a:srgbClr val="393939"/>
              </a:solidFill>
            </a:endParaRPr>
          </a:p>
        </p:txBody>
      </p:sp>
    </p:spTree>
    <p:extLst>
      <p:ext uri="{BB962C8B-B14F-4D97-AF65-F5344CB8AC3E}">
        <p14:creationId xmlns:p14="http://schemas.microsoft.com/office/powerpoint/2010/main" val="2074488585"/>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1.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theme" Target="../theme/theme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151189" y="0"/>
            <a:ext cx="6010275"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p:txBody>
      </p:sp>
      <p:sp>
        <p:nvSpPr>
          <p:cNvPr id="1028" name="Rectangle 8"/>
          <p:cNvSpPr>
            <a:spLocks noChangeArrowheads="1"/>
          </p:cNvSpPr>
          <p:nvPr/>
        </p:nvSpPr>
        <p:spPr bwMode="gray">
          <a:xfrm>
            <a:off x="0" y="703265"/>
            <a:ext cx="9137650" cy="46037"/>
          </a:xfrm>
          <a:prstGeom prst="rect">
            <a:avLst/>
          </a:prstGeom>
          <a:gradFill rotWithShape="0">
            <a:gsLst>
              <a:gs pos="0">
                <a:srgbClr val="C0C0C0"/>
              </a:gs>
              <a:gs pos="100000">
                <a:srgbClr val="FFFFFF"/>
              </a:gs>
            </a:gsLst>
            <a:lin ang="0" scaled="1"/>
          </a:gradFill>
          <a:ln w="9525">
            <a:noFill/>
            <a:miter lim="800000"/>
            <a:headEnd/>
            <a:tailEnd/>
          </a:ln>
        </p:spPr>
        <p:txBody>
          <a:bodyPr wrap="none" anchor="ctr"/>
          <a:lstStyle/>
          <a:p>
            <a:pPr algn="ctr" eaLnBrk="0" fontAlgn="base" hangingPunct="0">
              <a:spcBef>
                <a:spcPct val="0"/>
              </a:spcBef>
              <a:spcAft>
                <a:spcPct val="0"/>
              </a:spcAft>
            </a:pPr>
            <a:endParaRPr kumimoji="1" lang="en-US" sz="1800" dirty="0">
              <a:solidFill>
                <a:prstClr val="black"/>
              </a:solidFill>
              <a:latin typeface="Arial" pitchFamily="34" charset="0"/>
              <a:ea typeface="新細明體" pitchFamily="18" charset="-120"/>
            </a:endParaRPr>
          </a:p>
        </p:txBody>
      </p:sp>
      <p:sp>
        <p:nvSpPr>
          <p:cNvPr id="1029" name="Rectangle 14"/>
          <p:cNvSpPr>
            <a:spLocks noChangeArrowheads="1"/>
          </p:cNvSpPr>
          <p:nvPr/>
        </p:nvSpPr>
        <p:spPr bwMode="gray">
          <a:xfrm>
            <a:off x="0" y="663575"/>
            <a:ext cx="9144000" cy="46038"/>
          </a:xfrm>
          <a:prstGeom prst="rect">
            <a:avLst/>
          </a:prstGeom>
          <a:gradFill rotWithShape="0">
            <a:gsLst>
              <a:gs pos="0">
                <a:srgbClr val="009900"/>
              </a:gs>
              <a:gs pos="100000">
                <a:srgbClr val="FFFFFF"/>
              </a:gs>
            </a:gsLst>
            <a:lin ang="0" scaled="1"/>
          </a:gradFill>
          <a:ln w="9525">
            <a:noFill/>
            <a:miter lim="800000"/>
            <a:headEnd/>
            <a:tailEnd/>
          </a:ln>
        </p:spPr>
        <p:txBody>
          <a:bodyPr wrap="none" anchor="ctr"/>
          <a:lstStyle/>
          <a:p>
            <a:pPr algn="ctr" eaLnBrk="0" fontAlgn="base" hangingPunct="0">
              <a:spcBef>
                <a:spcPct val="0"/>
              </a:spcBef>
              <a:spcAft>
                <a:spcPct val="0"/>
              </a:spcAft>
            </a:pPr>
            <a:endParaRPr kumimoji="1" lang="en-US" sz="1800" dirty="0">
              <a:solidFill>
                <a:prstClr val="black"/>
              </a:solidFill>
              <a:latin typeface="Arial" pitchFamily="34" charset="0"/>
              <a:ea typeface="新細明體" pitchFamily="18" charset="-120"/>
            </a:endParaRPr>
          </a:p>
        </p:txBody>
      </p:sp>
      <p:sp>
        <p:nvSpPr>
          <p:cNvPr id="17" name="Date Placeholder 3"/>
          <p:cNvSpPr>
            <a:spLocks noGrp="1"/>
          </p:cNvSpPr>
          <p:nvPr>
            <p:ph type="dt" sz="half" idx="2"/>
          </p:nvPr>
        </p:nvSpPr>
        <p:spPr>
          <a:xfrm>
            <a:off x="1" y="6661150"/>
            <a:ext cx="962025" cy="196850"/>
          </a:xfrm>
          <a:prstGeom prst="rect">
            <a:avLst/>
          </a:prstGeom>
        </p:spPr>
        <p:txBody>
          <a:bodyPr vert="horz" lIns="91440" tIns="45720" rIns="91440" bIns="45720" rtlCol="0" anchor="ctr"/>
          <a:lstStyle>
            <a:lvl1pPr algn="l">
              <a:defRPr sz="800" smtClean="0">
                <a:solidFill>
                  <a:schemeClr val="tx1">
                    <a:tint val="75000"/>
                  </a:schemeClr>
                </a:solidFill>
              </a:defRPr>
            </a:lvl1pPr>
          </a:lstStyle>
          <a:p>
            <a:pPr eaLnBrk="0" fontAlgn="base" hangingPunct="0">
              <a:spcBef>
                <a:spcPct val="0"/>
              </a:spcBef>
              <a:spcAft>
                <a:spcPct val="0"/>
              </a:spcAft>
              <a:defRPr/>
            </a:pPr>
            <a:fld id="{724AEB0A-FCBB-45BF-A29F-D9EA43F71606}" type="datetime1">
              <a:rPr lang="en-US">
                <a:solidFill>
                  <a:prstClr val="black">
                    <a:tint val="75000"/>
                  </a:prstClr>
                </a:solidFill>
                <a:latin typeface="Arial" pitchFamily="34" charset="0"/>
                <a:ea typeface="新細明體" pitchFamily="18" charset="-120"/>
              </a:rPr>
              <a:pPr eaLnBrk="0" fontAlgn="base" hangingPunct="0">
                <a:spcBef>
                  <a:spcPct val="0"/>
                </a:spcBef>
                <a:spcAft>
                  <a:spcPct val="0"/>
                </a:spcAft>
                <a:defRPr/>
              </a:pPr>
              <a:t>9/28/2017</a:t>
            </a:fld>
            <a:endParaRPr lang="en-US" dirty="0">
              <a:solidFill>
                <a:prstClr val="black">
                  <a:tint val="75000"/>
                </a:prstClr>
              </a:solidFill>
              <a:latin typeface="Arial" pitchFamily="34" charset="0"/>
              <a:ea typeface="新細明體" pitchFamily="18" charset="-120"/>
            </a:endParaRPr>
          </a:p>
        </p:txBody>
      </p:sp>
      <p:pic>
        <p:nvPicPr>
          <p:cNvPr id="1031" name="图片 19"/>
          <p:cNvPicPr>
            <a:picLocks noChangeAspect="1" noChangeArrowheads="1"/>
          </p:cNvPicPr>
          <p:nvPr/>
        </p:nvPicPr>
        <p:blipFill>
          <a:blip r:embed="rId2" cstate="print"/>
          <a:srcRect/>
          <a:stretch>
            <a:fillRect/>
          </a:stretch>
        </p:blipFill>
        <p:spPr bwMode="auto">
          <a:xfrm>
            <a:off x="1588" y="6446838"/>
            <a:ext cx="9142412" cy="385762"/>
          </a:xfrm>
          <a:prstGeom prst="rect">
            <a:avLst/>
          </a:prstGeom>
          <a:noFill/>
          <a:ln w="9525">
            <a:noFill/>
            <a:miter lim="800000"/>
            <a:headEnd/>
            <a:tailEnd/>
          </a:ln>
        </p:spPr>
      </p:pic>
      <p:sp>
        <p:nvSpPr>
          <p:cNvPr id="18" name="Slide Number Placeholder 5"/>
          <p:cNvSpPr>
            <a:spLocks noGrp="1"/>
          </p:cNvSpPr>
          <p:nvPr>
            <p:ph type="sldNum" sz="quarter" idx="4"/>
          </p:nvPr>
        </p:nvSpPr>
        <p:spPr>
          <a:xfrm>
            <a:off x="8696326" y="6710365"/>
            <a:ext cx="377825" cy="11747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pitchFamily="34" charset="0"/>
              </a:defRPr>
            </a:lvl1pPr>
          </a:lstStyle>
          <a:p>
            <a:pPr eaLnBrk="0" fontAlgn="base" hangingPunct="0">
              <a:spcBef>
                <a:spcPct val="0"/>
              </a:spcBef>
              <a:spcAft>
                <a:spcPct val="0"/>
              </a:spcAft>
            </a:pPr>
            <a:fld id="{BFDA4267-E691-4666-AAC4-CE595F02B974}" type="slidenum">
              <a:rPr lang="en-US">
                <a:ea typeface="新細明體" pitchFamily="18" charset="-120"/>
              </a:rPr>
              <a:pPr eaLnBrk="0" fontAlgn="base" hangingPunct="0">
                <a:spcBef>
                  <a:spcPct val="0"/>
                </a:spcBef>
                <a:spcAft>
                  <a:spcPct val="0"/>
                </a:spcAft>
              </a:pPr>
              <a:t>‹#›</a:t>
            </a:fld>
            <a:endParaRPr lang="en-US" dirty="0">
              <a:ea typeface="新細明體" pitchFamily="18" charset="-120"/>
            </a:endParaRPr>
          </a:p>
        </p:txBody>
      </p:sp>
      <p:sp>
        <p:nvSpPr>
          <p:cNvPr id="13" name="Footer Placeholder 2"/>
          <p:cNvSpPr>
            <a:spLocks noGrp="1"/>
          </p:cNvSpPr>
          <p:nvPr>
            <p:ph type="ftr" sz="quarter" idx="3"/>
          </p:nvPr>
        </p:nvSpPr>
        <p:spPr>
          <a:xfrm>
            <a:off x="4956175" y="6677027"/>
            <a:ext cx="2370138" cy="169863"/>
          </a:xfrm>
          <a:prstGeom prst="rect">
            <a:avLst/>
          </a:prstGeom>
          <a:noFill/>
          <a:ln>
            <a:noFill/>
          </a:ln>
        </p:spPr>
        <p:style>
          <a:lnRef idx="2">
            <a:schemeClr val="accent5"/>
          </a:lnRef>
          <a:fillRef idx="1">
            <a:schemeClr val="lt1"/>
          </a:fillRef>
          <a:effectRef idx="0">
            <a:schemeClr val="accent5"/>
          </a:effectRef>
          <a:fontRef idx="none"/>
        </p:style>
        <p:txBody>
          <a:bodyPr lIns="0" tIns="0" rIns="0" bIns="0"/>
          <a:lstStyle>
            <a:lvl1pPr algn="ctr">
              <a:defRPr sz="1000" b="1" dirty="0" smtClean="0">
                <a:solidFill>
                  <a:schemeClr val="accent1">
                    <a:lumMod val="75000"/>
                  </a:schemeClr>
                </a:solidFill>
              </a:defRPr>
            </a:lvl1pPr>
          </a:lstStyle>
          <a:p>
            <a:pPr eaLnBrk="0" fontAlgn="base" hangingPunct="0">
              <a:spcBef>
                <a:spcPct val="0"/>
              </a:spcBef>
              <a:spcAft>
                <a:spcPct val="0"/>
              </a:spcAft>
              <a:defRPr/>
            </a:pPr>
            <a:r>
              <a:rPr lang="en-US">
                <a:solidFill>
                  <a:srgbClr val="4F81BD">
                    <a:lumMod val="75000"/>
                  </a:srgbClr>
                </a:solidFill>
                <a:latin typeface="Arial" pitchFamily="34" charset="0"/>
                <a:ea typeface="新細明體" pitchFamily="18" charset="-120"/>
              </a:rPr>
              <a:t>Magmotor - US Hybrid 2017 ©</a:t>
            </a:r>
          </a:p>
        </p:txBody>
      </p:sp>
      <p:pic>
        <p:nvPicPr>
          <p:cNvPr id="1034" name="Picture 4"/>
          <p:cNvPicPr>
            <a:picLocks noChangeAspect="1"/>
          </p:cNvPicPr>
          <p:nvPr/>
        </p:nvPicPr>
        <p:blipFill>
          <a:blip r:embed="rId3" cstate="print"/>
          <a:srcRect/>
          <a:stretch>
            <a:fillRect/>
          </a:stretch>
        </p:blipFill>
        <p:spPr bwMode="auto">
          <a:xfrm>
            <a:off x="90489" y="6273802"/>
            <a:ext cx="1806575" cy="481013"/>
          </a:xfrm>
          <a:prstGeom prst="rect">
            <a:avLst/>
          </a:prstGeom>
          <a:noFill/>
          <a:ln w="9525">
            <a:noFill/>
            <a:miter lim="800000"/>
            <a:headEnd/>
            <a:tailEnd/>
          </a:ln>
        </p:spPr>
      </p:pic>
      <p:pic>
        <p:nvPicPr>
          <p:cNvPr id="1035" name="Picture 15" descr="Logo-Magmotor_form.jpg"/>
          <p:cNvPicPr>
            <a:picLocks noChangeAspect="1"/>
          </p:cNvPicPr>
          <p:nvPr/>
        </p:nvPicPr>
        <p:blipFill>
          <a:blip r:embed="rId4" cstate="print"/>
          <a:srcRect/>
          <a:stretch>
            <a:fillRect/>
          </a:stretch>
        </p:blipFill>
        <p:spPr bwMode="auto">
          <a:xfrm>
            <a:off x="39689" y="47625"/>
            <a:ext cx="2574925" cy="590550"/>
          </a:xfrm>
          <a:prstGeom prst="rect">
            <a:avLst/>
          </a:prstGeom>
          <a:noFill/>
          <a:ln w="9525">
            <a:noFill/>
            <a:miter lim="800000"/>
            <a:headEnd/>
            <a:tailEnd/>
          </a:ln>
        </p:spPr>
      </p:pic>
    </p:spTree>
    <p:extLst>
      <p:ext uri="{BB962C8B-B14F-4D97-AF65-F5344CB8AC3E}">
        <p14:creationId xmlns:p14="http://schemas.microsoft.com/office/powerpoint/2010/main" val="2468657931"/>
      </p:ext>
    </p:extLst>
  </p:cSld>
  <p:clrMap bg1="lt1" tx1="dk1" bg2="lt2" tx2="dk2" accent1="accent1" accent2="accent2" accent3="accent3" accent4="accent4" accent5="accent5" accent6="accent6" hlink="hlink" folHlink="folHlink"/>
  <p:hf hdr="0" dt="0"/>
  <p:txStyles>
    <p:titleStyle>
      <a:lvl1pPr algn="ctr" rtl="0" fontAlgn="base">
        <a:spcBef>
          <a:spcPct val="0"/>
        </a:spcBef>
        <a:spcAft>
          <a:spcPct val="0"/>
        </a:spcAft>
        <a:defRPr sz="2400" kern="1200">
          <a:solidFill>
            <a:schemeClr val="tx1"/>
          </a:solidFill>
          <a:latin typeface="+mj-lt"/>
          <a:ea typeface="+mj-ea"/>
          <a:cs typeface="+mj-cs"/>
        </a:defRPr>
      </a:lvl1pPr>
      <a:lvl2pPr algn="ctr" rtl="0" fontAlgn="base">
        <a:spcBef>
          <a:spcPct val="0"/>
        </a:spcBef>
        <a:spcAft>
          <a:spcPct val="0"/>
        </a:spcAft>
        <a:defRPr sz="2400">
          <a:solidFill>
            <a:schemeClr val="tx1"/>
          </a:solidFill>
          <a:latin typeface="Calibri" pitchFamily="34" charset="0"/>
          <a:ea typeface="新細明體" pitchFamily="18" charset="-120"/>
        </a:defRPr>
      </a:lvl2pPr>
      <a:lvl3pPr algn="ctr" rtl="0" fontAlgn="base">
        <a:spcBef>
          <a:spcPct val="0"/>
        </a:spcBef>
        <a:spcAft>
          <a:spcPct val="0"/>
        </a:spcAft>
        <a:defRPr sz="2400">
          <a:solidFill>
            <a:schemeClr val="tx1"/>
          </a:solidFill>
          <a:latin typeface="Calibri" pitchFamily="34" charset="0"/>
          <a:ea typeface="新細明體" pitchFamily="18" charset="-120"/>
        </a:defRPr>
      </a:lvl3pPr>
      <a:lvl4pPr algn="ctr" rtl="0" fontAlgn="base">
        <a:spcBef>
          <a:spcPct val="0"/>
        </a:spcBef>
        <a:spcAft>
          <a:spcPct val="0"/>
        </a:spcAft>
        <a:defRPr sz="2400">
          <a:solidFill>
            <a:schemeClr val="tx1"/>
          </a:solidFill>
          <a:latin typeface="Calibri" pitchFamily="34" charset="0"/>
          <a:ea typeface="新細明體" pitchFamily="18" charset="-120"/>
        </a:defRPr>
      </a:lvl4pPr>
      <a:lvl5pPr algn="ctr" rtl="0" fontAlgn="base">
        <a:spcBef>
          <a:spcPct val="0"/>
        </a:spcBef>
        <a:spcAft>
          <a:spcPct val="0"/>
        </a:spcAft>
        <a:defRPr sz="2400">
          <a:solidFill>
            <a:schemeClr val="tx1"/>
          </a:solidFill>
          <a:latin typeface="Calibri" pitchFamily="34" charset="0"/>
          <a:ea typeface="新細明體" pitchFamily="18" charset="-120"/>
        </a:defRPr>
      </a:lvl5pPr>
      <a:lvl6pPr marL="457200" algn="ctr" rtl="0" fontAlgn="base">
        <a:spcBef>
          <a:spcPct val="0"/>
        </a:spcBef>
        <a:spcAft>
          <a:spcPct val="0"/>
        </a:spcAft>
        <a:defRPr sz="2400">
          <a:solidFill>
            <a:schemeClr val="tx1"/>
          </a:solidFill>
          <a:latin typeface="Calibri" pitchFamily="34" charset="0"/>
          <a:ea typeface="新細明體" pitchFamily="18" charset="-120"/>
        </a:defRPr>
      </a:lvl6pPr>
      <a:lvl7pPr marL="914400" algn="ctr" rtl="0" fontAlgn="base">
        <a:spcBef>
          <a:spcPct val="0"/>
        </a:spcBef>
        <a:spcAft>
          <a:spcPct val="0"/>
        </a:spcAft>
        <a:defRPr sz="2400">
          <a:solidFill>
            <a:schemeClr val="tx1"/>
          </a:solidFill>
          <a:latin typeface="Calibri" pitchFamily="34" charset="0"/>
          <a:ea typeface="新細明體" pitchFamily="18" charset="-120"/>
        </a:defRPr>
      </a:lvl7pPr>
      <a:lvl8pPr marL="1371600" algn="ctr" rtl="0" fontAlgn="base">
        <a:spcBef>
          <a:spcPct val="0"/>
        </a:spcBef>
        <a:spcAft>
          <a:spcPct val="0"/>
        </a:spcAft>
        <a:defRPr sz="2400">
          <a:solidFill>
            <a:schemeClr val="tx1"/>
          </a:solidFill>
          <a:latin typeface="Calibri" pitchFamily="34" charset="0"/>
          <a:ea typeface="新細明體" pitchFamily="18" charset="-120"/>
        </a:defRPr>
      </a:lvl8pPr>
      <a:lvl9pPr marL="1828800" algn="ctr" rtl="0" fontAlgn="base">
        <a:spcBef>
          <a:spcPct val="0"/>
        </a:spcBef>
        <a:spcAft>
          <a:spcPct val="0"/>
        </a:spcAft>
        <a:defRPr sz="2400">
          <a:solidFill>
            <a:schemeClr val="tx1"/>
          </a:solidFill>
          <a:latin typeface="Calibri" pitchFamily="34" charset="0"/>
          <a:ea typeface="新細明體" pitchFamily="18" charset="-120"/>
        </a:defRPr>
      </a:lvl9pPr>
    </p:titleStyle>
    <p:bodyStyle>
      <a:lvl1pPr marL="342900" indent="-342900" algn="l"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1"/>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946902" y="0"/>
            <a:ext cx="2197099" cy="1009816"/>
          </a:xfrm>
          <a:prstGeom prst="rect">
            <a:avLst/>
          </a:prstGeom>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44831" y="213144"/>
            <a:ext cx="792362" cy="458964"/>
          </a:xfrm>
          <a:prstGeom prst="rect">
            <a:avLst/>
          </a:prstGeom>
        </p:spPr>
      </p:pic>
      <p:sp>
        <p:nvSpPr>
          <p:cNvPr id="1026" name="Rectangle 5"/>
          <p:cNvSpPr>
            <a:spLocks noChangeArrowheads="1"/>
          </p:cNvSpPr>
          <p:nvPr/>
        </p:nvSpPr>
        <p:spPr bwMode="gray">
          <a:xfrm>
            <a:off x="2162176" y="6408738"/>
            <a:ext cx="47847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endParaRPr lang="en-US" altLang="en-US" sz="1000">
              <a:solidFill>
                <a:srgbClr val="393939"/>
              </a:solidFill>
              <a:latin typeface="Calibri"/>
            </a:endParaRPr>
          </a:p>
        </p:txBody>
      </p:sp>
      <p:sp>
        <p:nvSpPr>
          <p:cNvPr id="1027" name="Rectangle 7"/>
          <p:cNvSpPr>
            <a:spLocks noGrp="1" noChangeArrowheads="1"/>
          </p:cNvSpPr>
          <p:nvPr>
            <p:ph type="title"/>
          </p:nvPr>
        </p:nvSpPr>
        <p:spPr bwMode="gray">
          <a:xfrm>
            <a:off x="314326" y="142589"/>
            <a:ext cx="7423698"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t>Click to edit Master text styles</a:t>
            </a:r>
          </a:p>
        </p:txBody>
      </p:sp>
      <p:sp>
        <p:nvSpPr>
          <p:cNvPr id="11269" name="Rectangle 10"/>
          <p:cNvSpPr>
            <a:spLocks noGrp="1" noChangeArrowheads="1"/>
          </p:cNvSpPr>
          <p:nvPr>
            <p:ph type="ftr" sz="quarter" idx="3"/>
          </p:nvPr>
        </p:nvSpPr>
        <p:spPr bwMode="gray">
          <a:xfrm>
            <a:off x="219076"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atin typeface="+mj-lt"/>
              </a:defRPr>
            </a:lvl1pPr>
          </a:lstStyle>
          <a:p>
            <a:pPr fontAlgn="base">
              <a:spcBef>
                <a:spcPct val="0"/>
              </a:spcBef>
              <a:spcAft>
                <a:spcPct val="0"/>
              </a:spcAft>
              <a:defRPr/>
            </a:pPr>
            <a:r>
              <a:rPr lang="de-DE" smtClean="0">
                <a:solidFill>
                  <a:srgbClr val="393939"/>
                </a:solidFill>
                <a:ea typeface="ＭＳ Ｐゴシック" charset="0"/>
              </a:rPr>
              <a:t>Page </a:t>
            </a:r>
            <a:r>
              <a:rPr lang="de-DE" smtClean="0">
                <a:solidFill>
                  <a:srgbClr val="393939"/>
                </a:solidFill>
                <a:ea typeface="ＭＳ Ｐゴシック" charset="0"/>
                <a:sym typeface="Wingdings" charset="0"/>
              </a:rPr>
              <a:t></a:t>
            </a:r>
            <a:r>
              <a:rPr lang="de-DE" smtClean="0">
                <a:solidFill>
                  <a:srgbClr val="393939"/>
                </a:solidFill>
                <a:ea typeface="ＭＳ Ｐゴシック" charset="0"/>
              </a:rPr>
              <a:t> </a:t>
            </a:r>
            <a:fld id="{CE2763B6-A80B-D549-835B-3B241F5423CF}" type="slidenum">
              <a:rPr lang="de-DE" smtClean="0">
                <a:solidFill>
                  <a:srgbClr val="393939"/>
                </a:solidFill>
                <a:ea typeface="ＭＳ Ｐゴシック" charset="0"/>
              </a:rPr>
              <a:pPr fontAlgn="base">
                <a:spcBef>
                  <a:spcPct val="0"/>
                </a:spcBef>
                <a:spcAft>
                  <a:spcPct val="0"/>
                </a:spcAft>
                <a:defRPr/>
              </a:pPr>
              <a:t>‹#›</a:t>
            </a:fld>
            <a:endParaRPr lang="de-DE" dirty="0">
              <a:solidFill>
                <a:srgbClr val="393939"/>
              </a:solidFill>
              <a:ea typeface="ＭＳ Ｐゴシック" charset="0"/>
            </a:endParaRPr>
          </a:p>
        </p:txBody>
      </p:sp>
      <p:sp>
        <p:nvSpPr>
          <p:cNvPr id="1029" name="Rectangle 12"/>
          <p:cNvSpPr>
            <a:spLocks noGrp="1" noChangeArrowheads="1"/>
          </p:cNvSpPr>
          <p:nvPr>
            <p:ph type="body" idx="1"/>
          </p:nvPr>
        </p:nvSpPr>
        <p:spPr bwMode="gray">
          <a:xfrm>
            <a:off x="314326" y="1152406"/>
            <a:ext cx="8524875" cy="4853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p:txBody>
      </p:sp>
      <p:sp>
        <p:nvSpPr>
          <p:cNvPr id="10" name="TextBox 5"/>
          <p:cNvSpPr txBox="1">
            <a:spLocks noChangeArrowheads="1"/>
          </p:cNvSpPr>
          <p:nvPr userDrawn="1"/>
        </p:nvSpPr>
        <p:spPr bwMode="auto">
          <a:xfrm>
            <a:off x="4587876" y="6454777"/>
            <a:ext cx="4251325" cy="276225"/>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sz="1200" i="1" dirty="0" smtClean="0">
                <a:solidFill>
                  <a:srgbClr val="F89822"/>
                </a:solidFill>
              </a:rPr>
              <a:t>Simple. Smart. Sustainable.</a:t>
            </a:r>
          </a:p>
        </p:txBody>
      </p:sp>
    </p:spTree>
    <p:extLst>
      <p:ext uri="{BB962C8B-B14F-4D97-AF65-F5344CB8AC3E}">
        <p14:creationId xmlns:p14="http://schemas.microsoft.com/office/powerpoint/2010/main" val="13729671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ransition spd="med">
    <p:fade/>
  </p:transition>
  <p:timing>
    <p:tnLst>
      <p:par>
        <p:cTn id="1" dur="indefinite" restart="never" nodeType="tmRoot"/>
      </p:par>
    </p:tnLst>
  </p:timing>
  <p:hf sldNum="0" hdr="0" dt="0"/>
  <p:txStyles>
    <p:titleStyle>
      <a:lvl1pPr algn="l" rtl="0" eaLnBrk="1" fontAlgn="base" hangingPunct="1">
        <a:lnSpc>
          <a:spcPct val="95000"/>
        </a:lnSpc>
        <a:spcBef>
          <a:spcPct val="0"/>
        </a:spcBef>
        <a:spcAft>
          <a:spcPct val="0"/>
        </a:spcAft>
        <a:defRPr sz="2800">
          <a:solidFill>
            <a:schemeClr val="tx1"/>
          </a:solidFill>
          <a:latin typeface="+mj-lt"/>
          <a:ea typeface="MS PGothic" panose="020B0600070205080204" pitchFamily="34" charset="-128"/>
          <a:cs typeface="Arial"/>
        </a:defRPr>
      </a:lvl1pPr>
      <a:lvl2pPr algn="l" rtl="0" eaLnBrk="1" fontAlgn="base" hangingPunct="1">
        <a:lnSpc>
          <a:spcPct val="95000"/>
        </a:lnSpc>
        <a:spcBef>
          <a:spcPct val="0"/>
        </a:spcBef>
        <a:spcAft>
          <a:spcPct val="0"/>
        </a:spcAft>
        <a:defRPr sz="2600">
          <a:solidFill>
            <a:schemeClr val="tx1"/>
          </a:solidFill>
          <a:latin typeface="Arial" pitchFamily="-111" charset="0"/>
          <a:ea typeface="MS PGothic" panose="020B0600070205080204" pitchFamily="34" charset="-128"/>
          <a:cs typeface="ＭＳ Ｐゴシック" pitchFamily="-111" charset="-128"/>
        </a:defRPr>
      </a:lvl2pPr>
      <a:lvl3pPr algn="l" rtl="0" eaLnBrk="1" fontAlgn="base" hangingPunct="1">
        <a:lnSpc>
          <a:spcPct val="95000"/>
        </a:lnSpc>
        <a:spcBef>
          <a:spcPct val="0"/>
        </a:spcBef>
        <a:spcAft>
          <a:spcPct val="0"/>
        </a:spcAft>
        <a:defRPr sz="2600">
          <a:solidFill>
            <a:schemeClr val="tx1"/>
          </a:solidFill>
          <a:latin typeface="Arial" pitchFamily="-111" charset="0"/>
          <a:ea typeface="MS PGothic" panose="020B0600070205080204" pitchFamily="34" charset="-128"/>
          <a:cs typeface="ＭＳ Ｐゴシック" pitchFamily="-111" charset="-128"/>
        </a:defRPr>
      </a:lvl3pPr>
      <a:lvl4pPr algn="l" rtl="0" eaLnBrk="1" fontAlgn="base" hangingPunct="1">
        <a:lnSpc>
          <a:spcPct val="95000"/>
        </a:lnSpc>
        <a:spcBef>
          <a:spcPct val="0"/>
        </a:spcBef>
        <a:spcAft>
          <a:spcPct val="0"/>
        </a:spcAft>
        <a:defRPr sz="2600">
          <a:solidFill>
            <a:schemeClr val="tx1"/>
          </a:solidFill>
          <a:latin typeface="Arial" pitchFamily="-111" charset="0"/>
          <a:ea typeface="MS PGothic" panose="020B0600070205080204" pitchFamily="34" charset="-128"/>
          <a:cs typeface="ＭＳ Ｐゴシック" pitchFamily="-111" charset="-128"/>
        </a:defRPr>
      </a:lvl4pPr>
      <a:lvl5pPr algn="l" rtl="0" eaLnBrk="1" fontAlgn="base" hangingPunct="1">
        <a:lnSpc>
          <a:spcPct val="95000"/>
        </a:lnSpc>
        <a:spcBef>
          <a:spcPct val="0"/>
        </a:spcBef>
        <a:spcAft>
          <a:spcPct val="0"/>
        </a:spcAft>
        <a:defRPr sz="2600">
          <a:solidFill>
            <a:schemeClr val="tx1"/>
          </a:solidFill>
          <a:latin typeface="Arial" pitchFamily="-111" charset="0"/>
          <a:ea typeface="MS PGothic" panose="020B0600070205080204" pitchFamily="34" charset="-128"/>
          <a:cs typeface="ＭＳ Ｐゴシック" pitchFamily="-111" charset="-128"/>
        </a:defRPr>
      </a:lvl5pPr>
      <a:lvl6pPr marL="457200" algn="l" rtl="0" eaLnBrk="1" fontAlgn="base" hangingPunct="1">
        <a:lnSpc>
          <a:spcPct val="95000"/>
        </a:lnSpc>
        <a:spcBef>
          <a:spcPct val="0"/>
        </a:spcBef>
        <a:spcAft>
          <a:spcPct val="0"/>
        </a:spcAft>
        <a:defRPr sz="2400" b="1">
          <a:solidFill>
            <a:schemeClr val="tx1"/>
          </a:solidFill>
          <a:latin typeface="Arial" pitchFamily="-111" charset="0"/>
        </a:defRPr>
      </a:lvl6pPr>
      <a:lvl7pPr marL="914400" algn="l" rtl="0" eaLnBrk="1" fontAlgn="base" hangingPunct="1">
        <a:lnSpc>
          <a:spcPct val="95000"/>
        </a:lnSpc>
        <a:spcBef>
          <a:spcPct val="0"/>
        </a:spcBef>
        <a:spcAft>
          <a:spcPct val="0"/>
        </a:spcAft>
        <a:defRPr sz="2400" b="1">
          <a:solidFill>
            <a:schemeClr val="tx1"/>
          </a:solidFill>
          <a:latin typeface="Arial" pitchFamily="-111" charset="0"/>
        </a:defRPr>
      </a:lvl7pPr>
      <a:lvl8pPr marL="1371600" algn="l" rtl="0" eaLnBrk="1" fontAlgn="base" hangingPunct="1">
        <a:lnSpc>
          <a:spcPct val="95000"/>
        </a:lnSpc>
        <a:spcBef>
          <a:spcPct val="0"/>
        </a:spcBef>
        <a:spcAft>
          <a:spcPct val="0"/>
        </a:spcAft>
        <a:defRPr sz="2400" b="1">
          <a:solidFill>
            <a:schemeClr val="tx1"/>
          </a:solidFill>
          <a:latin typeface="Arial" pitchFamily="-111" charset="0"/>
        </a:defRPr>
      </a:lvl8pPr>
      <a:lvl9pPr marL="1828800" algn="l" rtl="0" eaLnBrk="1" fontAlgn="base" hangingPunct="1">
        <a:lnSpc>
          <a:spcPct val="95000"/>
        </a:lnSpc>
        <a:spcBef>
          <a:spcPct val="0"/>
        </a:spcBef>
        <a:spcAft>
          <a:spcPct val="0"/>
        </a:spcAft>
        <a:defRPr sz="2400" b="1">
          <a:solidFill>
            <a:schemeClr val="tx1"/>
          </a:solidFill>
          <a:latin typeface="Arial" pitchFamily="-111" charset="0"/>
        </a:defRPr>
      </a:lvl9pPr>
    </p:titleStyle>
    <p:bodyStyle>
      <a:lvl1pPr marL="190500" indent="-190500" algn="l" rtl="0" eaLnBrk="1" fontAlgn="base" hangingPunct="1">
        <a:spcBef>
          <a:spcPct val="60000"/>
        </a:spcBef>
        <a:spcAft>
          <a:spcPct val="0"/>
        </a:spcAft>
        <a:buClr>
          <a:schemeClr val="bg2"/>
        </a:buClr>
        <a:buFont typeface="Wingdings" panose="05000000000000000000" pitchFamily="2" charset="2"/>
        <a:buChar char="§"/>
        <a:defRPr sz="2400">
          <a:solidFill>
            <a:schemeClr val="tx1"/>
          </a:solidFill>
          <a:latin typeface="+mj-lt"/>
          <a:ea typeface="MS PGothic" panose="020B0600070205080204" pitchFamily="34" charset="-128"/>
          <a:cs typeface="Arial"/>
        </a:defRPr>
      </a:lvl1pPr>
      <a:lvl2pPr marL="381000" indent="-188913" algn="l" rtl="0" eaLnBrk="1" fontAlgn="base" hangingPunct="1">
        <a:spcBef>
          <a:spcPct val="30000"/>
        </a:spcBef>
        <a:spcAft>
          <a:spcPct val="0"/>
        </a:spcAft>
        <a:buClr>
          <a:schemeClr val="accent1"/>
        </a:buClr>
        <a:buFont typeface="Wingdings" panose="05000000000000000000" pitchFamily="2" charset="2"/>
        <a:buChar char="§"/>
        <a:defRPr sz="2000">
          <a:solidFill>
            <a:schemeClr val="tx1"/>
          </a:solidFill>
          <a:latin typeface="+mj-lt"/>
          <a:ea typeface="MS PGothic" panose="020B0600070205080204" pitchFamily="34" charset="-128"/>
          <a:cs typeface="Arial"/>
        </a:defRPr>
      </a:lvl2pPr>
      <a:lvl3pPr marL="561975" indent="-179388" algn="l" rtl="0" eaLnBrk="1" fontAlgn="base" hangingPunct="1">
        <a:spcBef>
          <a:spcPct val="30000"/>
        </a:spcBef>
        <a:spcAft>
          <a:spcPct val="0"/>
        </a:spcAft>
        <a:buClr>
          <a:schemeClr val="accent1"/>
        </a:buClr>
        <a:buFont typeface="Wingdings" panose="05000000000000000000" pitchFamily="2" charset="2"/>
        <a:buChar char="§"/>
        <a:defRPr sz="1600">
          <a:solidFill>
            <a:schemeClr val="tx1"/>
          </a:solidFill>
          <a:latin typeface="+mj-lt"/>
          <a:ea typeface="MS PGothic" panose="020B0600070205080204" pitchFamily="34" charset="-128"/>
          <a:cs typeface="Arial"/>
        </a:defRPr>
      </a:lvl3pPr>
      <a:lvl4pPr marL="768350" indent="-204788" algn="l" rtl="0" eaLnBrk="1" fontAlgn="base" hangingPunct="1">
        <a:spcBef>
          <a:spcPct val="30000"/>
        </a:spcBef>
        <a:spcAft>
          <a:spcPct val="0"/>
        </a:spcAft>
        <a:buClr>
          <a:schemeClr val="accent1"/>
        </a:buClr>
        <a:buFont typeface="Wingdings" panose="05000000000000000000" pitchFamily="2" charset="2"/>
        <a:buChar char="§"/>
        <a:defRPr sz="1200">
          <a:solidFill>
            <a:schemeClr val="tx1"/>
          </a:solidFill>
          <a:latin typeface="+mj-lt"/>
          <a:ea typeface="MS PGothic" panose="020B0600070205080204" pitchFamily="34" charset="-128"/>
          <a:cs typeface="Arial"/>
        </a:defRPr>
      </a:lvl4pPr>
      <a:lvl5pPr marL="1050925" indent="-168275" algn="l" rtl="0" eaLnBrk="1" fontAlgn="base" hangingPunct="1">
        <a:spcBef>
          <a:spcPct val="40000"/>
        </a:spcBef>
        <a:spcAft>
          <a:spcPct val="0"/>
        </a:spcAft>
        <a:buClr>
          <a:schemeClr val="accent1"/>
        </a:buClr>
        <a:buFont typeface="Wingdings" panose="05000000000000000000" pitchFamily="2" charset="2"/>
        <a:buChar char="»"/>
        <a:defRPr sz="2000">
          <a:solidFill>
            <a:schemeClr val="tx1"/>
          </a:solidFill>
          <a:latin typeface="+mn-lt"/>
          <a:ea typeface="MS PGothic" panose="020B0600070205080204" pitchFamily="34" charset="-128"/>
        </a:defRPr>
      </a:lvl5pPr>
      <a:lvl6pPr marL="1508125" indent="-168275" algn="l" rtl="0" eaLnBrk="1" fontAlgn="base" hangingPunct="1">
        <a:spcBef>
          <a:spcPct val="40000"/>
        </a:spcBef>
        <a:spcAft>
          <a:spcPct val="0"/>
        </a:spcAft>
        <a:buClr>
          <a:schemeClr val="accent1"/>
        </a:buClr>
        <a:buFont typeface="Wingdings" pitchFamily="-111" charset="2"/>
        <a:buChar char="»"/>
        <a:defRPr sz="2000">
          <a:solidFill>
            <a:schemeClr val="tx1"/>
          </a:solidFill>
          <a:latin typeface="+mn-lt"/>
          <a:ea typeface="ＭＳ Ｐゴシック" pitchFamily="-111" charset="-128"/>
        </a:defRPr>
      </a:lvl6pPr>
      <a:lvl7pPr marL="1965325" indent="-168275" algn="l" rtl="0" eaLnBrk="1" fontAlgn="base" hangingPunct="1">
        <a:spcBef>
          <a:spcPct val="40000"/>
        </a:spcBef>
        <a:spcAft>
          <a:spcPct val="0"/>
        </a:spcAft>
        <a:buClr>
          <a:schemeClr val="accent1"/>
        </a:buClr>
        <a:buFont typeface="Wingdings" pitchFamily="-111" charset="2"/>
        <a:buChar char="»"/>
        <a:defRPr sz="2000">
          <a:solidFill>
            <a:schemeClr val="tx1"/>
          </a:solidFill>
          <a:latin typeface="+mn-lt"/>
          <a:ea typeface="ＭＳ Ｐゴシック" pitchFamily="-111" charset="-128"/>
        </a:defRPr>
      </a:lvl7pPr>
      <a:lvl8pPr marL="2422525" indent="-168275" algn="l" rtl="0" eaLnBrk="1" fontAlgn="base" hangingPunct="1">
        <a:spcBef>
          <a:spcPct val="40000"/>
        </a:spcBef>
        <a:spcAft>
          <a:spcPct val="0"/>
        </a:spcAft>
        <a:buClr>
          <a:schemeClr val="accent1"/>
        </a:buClr>
        <a:buFont typeface="Wingdings" pitchFamily="-111" charset="2"/>
        <a:buChar char="»"/>
        <a:defRPr sz="2000">
          <a:solidFill>
            <a:schemeClr val="tx1"/>
          </a:solidFill>
          <a:latin typeface="+mn-lt"/>
          <a:ea typeface="ＭＳ Ｐゴシック" pitchFamily="-111" charset="-128"/>
        </a:defRPr>
      </a:lvl8pPr>
      <a:lvl9pPr marL="2879725" indent="-168275" algn="l" rtl="0" eaLnBrk="1" fontAlgn="base" hangingPunct="1">
        <a:spcBef>
          <a:spcPct val="40000"/>
        </a:spcBef>
        <a:spcAft>
          <a:spcPct val="0"/>
        </a:spcAft>
        <a:buClr>
          <a:schemeClr val="accent1"/>
        </a:buClr>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pos="192" userDrawn="1">
          <p15:clr>
            <a:srgbClr val="F26B43"/>
          </p15:clr>
        </p15:guide>
        <p15:guide id="4" pos="5568" userDrawn="1">
          <p15:clr>
            <a:srgbClr val="F26B43"/>
          </p15:clr>
        </p15:guide>
        <p15:guide id="5" orient="horz" pos="720" userDrawn="1">
          <p15:clr>
            <a:srgbClr val="F26B43"/>
          </p15:clr>
        </p15:guide>
        <p15:guide id="6" pos="2832" userDrawn="1">
          <p15:clr>
            <a:srgbClr val="F26B43"/>
          </p15:clr>
        </p15:guide>
        <p15:guide id="7" pos="2928" userDrawn="1">
          <p15:clr>
            <a:srgbClr val="F26B43"/>
          </p15:clr>
        </p15:guide>
        <p15:guide id="8" orient="horz" pos="37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3665BE-03B6-4EE8-B42E-DFE347AE410F}" type="datetimeFigureOut">
              <a:rPr lang="en-US" smtClean="0">
                <a:solidFill>
                  <a:prstClr val="black">
                    <a:tint val="75000"/>
                  </a:prstClr>
                </a:solidFill>
              </a:rPr>
              <a:pPr/>
              <a:t>9/28/2017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31FADC-477B-440E-98A2-73E674A9F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4453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mailto:cpeterson@mapc.org"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8.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1.xml"/><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BBF2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9900" y="1889098"/>
            <a:ext cx="8204200" cy="1790700"/>
          </a:xfrm>
        </p:spPr>
        <p:txBody>
          <a:bodyPr>
            <a:normAutofit fontScale="90000"/>
          </a:bodyPr>
          <a:lstStyle/>
          <a:p>
            <a:r>
              <a:rPr lang="en-US" dirty="0" smtClean="0">
                <a:solidFill>
                  <a:schemeClr val="bg1"/>
                </a:solidFill>
              </a:rPr>
              <a:t>Purchasing Programs &amp; Funding Opportunities</a:t>
            </a:r>
            <a:br>
              <a:rPr lang="en-US" dirty="0" smtClean="0">
                <a:solidFill>
                  <a:schemeClr val="bg1"/>
                </a:solidFill>
              </a:rPr>
            </a:br>
            <a:r>
              <a:rPr lang="en-US" sz="3100" b="0" dirty="0" smtClean="0">
                <a:solidFill>
                  <a:schemeClr val="bg1"/>
                </a:solidFill>
              </a:rPr>
              <a:t>How to Transition Your Fleet to Alternative Fuels</a:t>
            </a:r>
            <a:br>
              <a:rPr lang="en-US" sz="3100" b="0" dirty="0" smtClean="0">
                <a:solidFill>
                  <a:schemeClr val="bg1"/>
                </a:solidFill>
              </a:rPr>
            </a:br>
            <a:endParaRPr lang="en-US" sz="2325" b="0" dirty="0">
              <a:solidFill>
                <a:schemeClr val="bg1"/>
              </a:solidFill>
            </a:endParaRPr>
          </a:p>
        </p:txBody>
      </p:sp>
      <p:sp>
        <p:nvSpPr>
          <p:cNvPr id="3" name="Subtitle 2"/>
          <p:cNvSpPr>
            <a:spLocks noGrp="1"/>
          </p:cNvSpPr>
          <p:nvPr>
            <p:ph type="subTitle" idx="1"/>
          </p:nvPr>
        </p:nvSpPr>
        <p:spPr>
          <a:xfrm>
            <a:off x="658678" y="3679798"/>
            <a:ext cx="7826644" cy="2075824"/>
          </a:xfrm>
        </p:spPr>
        <p:txBody>
          <a:bodyPr>
            <a:normAutofit/>
          </a:bodyPr>
          <a:lstStyle/>
          <a:p>
            <a:r>
              <a:rPr lang="en-US" dirty="0" smtClean="0">
                <a:solidFill>
                  <a:srgbClr val="002B7F"/>
                </a:solidFill>
              </a:rPr>
              <a:t>Metropolitan Area Planning Council (MAPC)</a:t>
            </a:r>
            <a:endParaRPr lang="en-US" sz="1800" dirty="0">
              <a:solidFill>
                <a:schemeClr val="bg1"/>
              </a:solidFill>
              <a:latin typeface="+mj-lt"/>
            </a:endParaRPr>
          </a:p>
          <a:p>
            <a:endParaRPr lang="en-US" sz="1800" dirty="0" smtClean="0">
              <a:solidFill>
                <a:schemeClr val="bg1"/>
              </a:solidFill>
              <a:latin typeface="+mj-lt"/>
            </a:endParaRPr>
          </a:p>
          <a:p>
            <a:r>
              <a:rPr lang="en-US" sz="1800" dirty="0" smtClean="0">
                <a:solidFill>
                  <a:schemeClr val="bg1"/>
                </a:solidFill>
                <a:latin typeface="+mj-lt"/>
              </a:rPr>
              <a:t>October 2, </a:t>
            </a:r>
            <a:r>
              <a:rPr lang="en-US" sz="1800" dirty="0">
                <a:solidFill>
                  <a:schemeClr val="bg1"/>
                </a:solidFill>
                <a:latin typeface="+mj-lt"/>
              </a:rPr>
              <a:t>2017</a:t>
            </a:r>
          </a:p>
          <a:p>
            <a:r>
              <a:rPr lang="en-US" sz="1800" dirty="0" err="1" smtClean="0">
                <a:solidFill>
                  <a:schemeClr val="bg1"/>
                </a:solidFill>
                <a:latin typeface="+mj-lt"/>
              </a:rPr>
              <a:t>AltWheels</a:t>
            </a:r>
            <a:r>
              <a:rPr lang="en-US" sz="1800" dirty="0" smtClean="0">
                <a:solidFill>
                  <a:schemeClr val="bg1"/>
                </a:solidFill>
                <a:latin typeface="+mj-lt"/>
              </a:rPr>
              <a:t> Conference</a:t>
            </a:r>
            <a:endParaRPr lang="en-US" sz="1800" dirty="0">
              <a:solidFill>
                <a:schemeClr val="bg1"/>
              </a:solidFill>
              <a:latin typeface="+mj-lt"/>
            </a:endParaRPr>
          </a:p>
          <a:p>
            <a:endParaRPr lang="en-US" dirty="0"/>
          </a:p>
        </p:txBody>
      </p:sp>
      <p:pic>
        <p:nvPicPr>
          <p:cNvPr id="4" name="Picture 3" descr="C:\Users\Taylor Markwith\Documents\Grants\AATA\Communications\F4F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432" y="5945997"/>
            <a:ext cx="2656466" cy="735992"/>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53" y="6037507"/>
            <a:ext cx="1215887" cy="671143"/>
          </a:xfrm>
          <a:prstGeom prst="rect">
            <a:avLst/>
          </a:prstGeom>
        </p:spPr>
      </p:pic>
    </p:spTree>
    <p:extLst>
      <p:ext uri="{BB962C8B-B14F-4D97-AF65-F5344CB8AC3E}">
        <p14:creationId xmlns:p14="http://schemas.microsoft.com/office/powerpoint/2010/main" val="3220836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VEHICLE TYPES</a:t>
            </a:r>
            <a:endParaRPr lang="en-US" b="1" dirty="0">
              <a:solidFill>
                <a:srgbClr val="E9BA20"/>
              </a:solidFill>
            </a:endParaRPr>
          </a:p>
        </p:txBody>
      </p:sp>
      <p:pic>
        <p:nvPicPr>
          <p:cNvPr id="4" name="Picture 3"/>
          <p:cNvPicPr>
            <a:picLocks noChangeAspect="1"/>
          </p:cNvPicPr>
          <p:nvPr/>
        </p:nvPicPr>
        <p:blipFill>
          <a:blip r:embed="rId3"/>
          <a:stretch>
            <a:fillRect/>
          </a:stretch>
        </p:blipFill>
        <p:spPr>
          <a:xfrm>
            <a:off x="642936" y="1412878"/>
            <a:ext cx="7789864" cy="5760689"/>
          </a:xfrm>
          <a:prstGeom prst="rect">
            <a:avLst/>
          </a:prstGeom>
        </p:spPr>
      </p:pic>
      <p:pic>
        <p:nvPicPr>
          <p:cNvPr id="5" name="Shape 335"/>
          <p:cNvPicPr preferRelativeResize="0"/>
          <p:nvPr/>
        </p:nvPicPr>
        <p:blipFill rotWithShape="1">
          <a:blip r:embed="rId4">
            <a:alphaModFix/>
          </a:blip>
          <a:srcRect/>
          <a:stretch/>
        </p:blipFill>
        <p:spPr>
          <a:xfrm>
            <a:off x="7924800" y="6121226"/>
            <a:ext cx="1064149" cy="587022"/>
          </a:xfrm>
          <a:prstGeom prst="rect">
            <a:avLst/>
          </a:prstGeom>
          <a:noFill/>
          <a:ln>
            <a:noFill/>
          </a:ln>
        </p:spPr>
      </p:pic>
    </p:spTree>
    <p:extLst>
      <p:ext uri="{BB962C8B-B14F-4D97-AF65-F5344CB8AC3E}">
        <p14:creationId xmlns:p14="http://schemas.microsoft.com/office/powerpoint/2010/main" val="2298524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VEHICLE TYPES</a:t>
            </a:r>
            <a:endParaRPr lang="en-US" b="1" dirty="0">
              <a:solidFill>
                <a:srgbClr val="E9BA20"/>
              </a:solidFill>
            </a:endParaRPr>
          </a:p>
        </p:txBody>
      </p:sp>
      <p:pic>
        <p:nvPicPr>
          <p:cNvPr id="7" name="Picture 6"/>
          <p:cNvPicPr>
            <a:picLocks noChangeAspect="1"/>
          </p:cNvPicPr>
          <p:nvPr/>
        </p:nvPicPr>
        <p:blipFill>
          <a:blip r:embed="rId3"/>
          <a:stretch>
            <a:fillRect/>
          </a:stretch>
        </p:blipFill>
        <p:spPr>
          <a:xfrm>
            <a:off x="628650" y="1374779"/>
            <a:ext cx="8002461" cy="5673721"/>
          </a:xfrm>
          <a:prstGeom prst="rect">
            <a:avLst/>
          </a:prstGeom>
        </p:spPr>
      </p:pic>
      <p:pic>
        <p:nvPicPr>
          <p:cNvPr id="4" name="Shape 335"/>
          <p:cNvPicPr preferRelativeResize="0"/>
          <p:nvPr/>
        </p:nvPicPr>
        <p:blipFill rotWithShape="1">
          <a:blip r:embed="rId4">
            <a:alphaModFix/>
          </a:blip>
          <a:srcRect/>
          <a:stretch/>
        </p:blipFill>
        <p:spPr>
          <a:xfrm>
            <a:off x="7924800" y="71618"/>
            <a:ext cx="1064149" cy="587022"/>
          </a:xfrm>
          <a:prstGeom prst="rect">
            <a:avLst/>
          </a:prstGeom>
          <a:noFill/>
          <a:ln>
            <a:noFill/>
          </a:ln>
        </p:spPr>
      </p:pic>
    </p:spTree>
    <p:extLst>
      <p:ext uri="{BB962C8B-B14F-4D97-AF65-F5344CB8AC3E}">
        <p14:creationId xmlns:p14="http://schemas.microsoft.com/office/powerpoint/2010/main" val="864955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PROCESS &amp; TIMELINE</a:t>
            </a:r>
            <a:endParaRPr lang="en-US" b="1" dirty="0">
              <a:solidFill>
                <a:srgbClr val="E9BA20"/>
              </a:solidFill>
            </a:endParaRPr>
          </a:p>
        </p:txBody>
      </p:sp>
      <p:sp>
        <p:nvSpPr>
          <p:cNvPr id="2" name="TextBox 1"/>
          <p:cNvSpPr txBox="1"/>
          <p:nvPr/>
        </p:nvSpPr>
        <p:spPr>
          <a:xfrm>
            <a:off x="2693324" y="2177934"/>
            <a:ext cx="6450676" cy="4093428"/>
          </a:xfrm>
          <a:prstGeom prst="rect">
            <a:avLst/>
          </a:prstGeom>
          <a:noFill/>
        </p:spPr>
        <p:txBody>
          <a:bodyPr wrap="square" rtlCol="0">
            <a:spAutoFit/>
          </a:bodyPr>
          <a:lstStyle/>
          <a:p>
            <a:r>
              <a:rPr lang="en-US" sz="2000" dirty="0" smtClean="0"/>
              <a:t>Public entities submit Letters of Interest &amp; Vehicle Interest Lists</a:t>
            </a:r>
          </a:p>
          <a:p>
            <a:endParaRPr lang="en-US" sz="2000" dirty="0" smtClean="0"/>
          </a:p>
          <a:p>
            <a:r>
              <a:rPr lang="en-US" sz="2000" dirty="0" smtClean="0"/>
              <a:t>MAPC collects vehicle specifications for </a:t>
            </a:r>
            <a:r>
              <a:rPr lang="en-US" sz="2000" b="1" dirty="0" smtClean="0"/>
              <a:t>ROUND 1</a:t>
            </a:r>
          </a:p>
          <a:p>
            <a:endParaRPr lang="en-US" sz="2000" dirty="0" smtClean="0"/>
          </a:p>
          <a:p>
            <a:r>
              <a:rPr lang="en-US" sz="2000" dirty="0" smtClean="0"/>
              <a:t>MAPC partners with OSD and DOER on </a:t>
            </a:r>
            <a:r>
              <a:rPr lang="en-US" sz="2000" b="1" dirty="0" smtClean="0"/>
              <a:t>ROUND 1</a:t>
            </a:r>
          </a:p>
          <a:p>
            <a:endParaRPr lang="en-US" sz="2000" dirty="0"/>
          </a:p>
          <a:p>
            <a:r>
              <a:rPr lang="en-US" sz="2000" dirty="0" smtClean="0"/>
              <a:t>MAPC/DOER issue Statement of Work to XL Hybrids</a:t>
            </a:r>
          </a:p>
          <a:p>
            <a:endParaRPr lang="en-US" sz="2000" dirty="0"/>
          </a:p>
          <a:p>
            <a:r>
              <a:rPr lang="en-US" sz="2000" dirty="0" smtClean="0"/>
              <a:t>30 day accelerated discount window closes 8/25</a:t>
            </a:r>
          </a:p>
          <a:p>
            <a:endParaRPr lang="en-US" sz="2000" i="1" dirty="0"/>
          </a:p>
          <a:p>
            <a:r>
              <a:rPr lang="en-US" sz="2000" b="1" dirty="0" smtClean="0">
                <a:solidFill>
                  <a:srgbClr val="FF0000"/>
                </a:solidFill>
              </a:rPr>
              <a:t>60 day accelerated discount window closes </a:t>
            </a:r>
            <a:r>
              <a:rPr lang="en-US" sz="2000" b="1" dirty="0" smtClean="0">
                <a:solidFill>
                  <a:srgbClr val="FF0000"/>
                </a:solidFill>
              </a:rPr>
              <a:t>10/25</a:t>
            </a:r>
            <a:endParaRPr lang="en-US" sz="2000" b="1" dirty="0" smtClean="0">
              <a:solidFill>
                <a:srgbClr val="FF0000"/>
              </a:solidFill>
            </a:endParaRPr>
          </a:p>
          <a:p>
            <a:endParaRPr lang="en-US" sz="2000" b="1" dirty="0">
              <a:solidFill>
                <a:srgbClr val="FF0000"/>
              </a:solidFill>
            </a:endParaRPr>
          </a:p>
          <a:p>
            <a:r>
              <a:rPr lang="en-US" sz="2000" dirty="0" smtClean="0"/>
              <a:t>Bulk </a:t>
            </a:r>
            <a:r>
              <a:rPr lang="en-US" sz="2000" dirty="0" smtClean="0"/>
              <a:t>Pricing </a:t>
            </a:r>
            <a:r>
              <a:rPr lang="en-US" sz="2000" dirty="0" smtClean="0"/>
              <a:t>Agreement with XL Hybrids closes 1/27/18 </a:t>
            </a:r>
            <a:endParaRPr lang="en-US" sz="2000" dirty="0"/>
          </a:p>
        </p:txBody>
      </p:sp>
      <p:sp>
        <p:nvSpPr>
          <p:cNvPr id="4" name="Rectangle 3"/>
          <p:cNvSpPr/>
          <p:nvPr/>
        </p:nvSpPr>
        <p:spPr>
          <a:xfrm>
            <a:off x="156835" y="2194559"/>
            <a:ext cx="2220608" cy="4093428"/>
          </a:xfrm>
          <a:prstGeom prst="rect">
            <a:avLst/>
          </a:prstGeom>
        </p:spPr>
        <p:txBody>
          <a:bodyPr wrap="none">
            <a:spAutoFit/>
          </a:bodyPr>
          <a:lstStyle/>
          <a:p>
            <a:pPr algn="r"/>
            <a:r>
              <a:rPr lang="en-US" sz="2000" b="1" dirty="0" smtClean="0">
                <a:solidFill>
                  <a:srgbClr val="002B7F"/>
                </a:solidFill>
              </a:rPr>
              <a:t>FEBRUARY – APRIL</a:t>
            </a:r>
          </a:p>
          <a:p>
            <a:pPr algn="r"/>
            <a:endParaRPr lang="en-US" sz="2000" b="1" dirty="0" smtClean="0">
              <a:solidFill>
                <a:srgbClr val="002B7F"/>
              </a:solidFill>
            </a:endParaRPr>
          </a:p>
          <a:p>
            <a:pPr algn="r"/>
            <a:r>
              <a:rPr lang="en-US" sz="2000" b="1" dirty="0" smtClean="0">
                <a:solidFill>
                  <a:srgbClr val="002B7F"/>
                </a:solidFill>
              </a:rPr>
              <a:t>MAY</a:t>
            </a:r>
          </a:p>
          <a:p>
            <a:pPr algn="r"/>
            <a:endParaRPr lang="en-US" sz="2000" b="1" dirty="0" smtClean="0">
              <a:solidFill>
                <a:srgbClr val="002B7F"/>
              </a:solidFill>
            </a:endParaRPr>
          </a:p>
          <a:p>
            <a:pPr algn="r"/>
            <a:r>
              <a:rPr lang="en-US" sz="2000" b="1" dirty="0" smtClean="0">
                <a:solidFill>
                  <a:srgbClr val="002B7F"/>
                </a:solidFill>
              </a:rPr>
              <a:t>JUNE</a:t>
            </a:r>
          </a:p>
          <a:p>
            <a:pPr algn="r"/>
            <a:endParaRPr lang="en-US" sz="2000" b="1" dirty="0" smtClean="0">
              <a:solidFill>
                <a:srgbClr val="002B7F"/>
              </a:solidFill>
            </a:endParaRPr>
          </a:p>
          <a:p>
            <a:pPr algn="r"/>
            <a:r>
              <a:rPr lang="en-US" sz="2000" b="1" dirty="0" smtClean="0">
                <a:solidFill>
                  <a:srgbClr val="002B7F"/>
                </a:solidFill>
              </a:rPr>
              <a:t>JULY</a:t>
            </a:r>
          </a:p>
          <a:p>
            <a:pPr algn="r"/>
            <a:endParaRPr lang="en-US" sz="2000" b="1" dirty="0" smtClean="0">
              <a:solidFill>
                <a:srgbClr val="002B7F"/>
              </a:solidFill>
            </a:endParaRPr>
          </a:p>
          <a:p>
            <a:pPr algn="r"/>
            <a:r>
              <a:rPr lang="en-US" sz="2000" b="1" dirty="0" smtClean="0">
                <a:solidFill>
                  <a:srgbClr val="002B7F"/>
                </a:solidFill>
              </a:rPr>
              <a:t>AUGUST</a:t>
            </a:r>
            <a:endParaRPr lang="en-US" sz="2000" b="1" dirty="0">
              <a:solidFill>
                <a:srgbClr val="002B7F"/>
              </a:solidFill>
            </a:endParaRPr>
          </a:p>
          <a:p>
            <a:pPr algn="r"/>
            <a:endParaRPr lang="en-US" sz="2000" i="1" dirty="0" smtClean="0">
              <a:solidFill>
                <a:srgbClr val="002B7F"/>
              </a:solidFill>
            </a:endParaRPr>
          </a:p>
          <a:p>
            <a:pPr algn="r"/>
            <a:r>
              <a:rPr lang="en-US" sz="2000" b="1" dirty="0" smtClean="0">
                <a:solidFill>
                  <a:srgbClr val="002B7F"/>
                </a:solidFill>
              </a:rPr>
              <a:t>OCTOBER</a:t>
            </a:r>
          </a:p>
          <a:p>
            <a:pPr algn="r"/>
            <a:endParaRPr lang="en-US" sz="2000" i="1" dirty="0">
              <a:solidFill>
                <a:srgbClr val="002B7F"/>
              </a:solidFill>
            </a:endParaRPr>
          </a:p>
          <a:p>
            <a:pPr algn="r"/>
            <a:r>
              <a:rPr lang="en-US" sz="2000" b="1" dirty="0" smtClean="0">
                <a:solidFill>
                  <a:srgbClr val="002B7F"/>
                </a:solidFill>
              </a:rPr>
              <a:t>JANUARY 2018</a:t>
            </a:r>
            <a:endParaRPr lang="en-US" sz="2000" b="1" dirty="0"/>
          </a:p>
        </p:txBody>
      </p:sp>
      <p:cxnSp>
        <p:nvCxnSpPr>
          <p:cNvPr id="6" name="Straight Connector 5"/>
          <p:cNvCxnSpPr/>
          <p:nvPr/>
        </p:nvCxnSpPr>
        <p:spPr>
          <a:xfrm>
            <a:off x="2529150" y="1873514"/>
            <a:ext cx="0" cy="4572000"/>
          </a:xfrm>
          <a:prstGeom prst="line">
            <a:avLst/>
          </a:prstGeom>
          <a:ln>
            <a:solidFill>
              <a:srgbClr val="002B7F"/>
            </a:solidFill>
            <a:prstDash val="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458490" y="2310939"/>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8490" y="2931186"/>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62647" y="3560620"/>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62647" y="4180867"/>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6926" y="4755775"/>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58490" y="6005456"/>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56926" y="5385209"/>
            <a:ext cx="137160" cy="137160"/>
          </a:xfrm>
          <a:prstGeom prst="ellipse">
            <a:avLst/>
          </a:prstGeom>
          <a:solidFill>
            <a:srgbClr val="002B7F"/>
          </a:solidFill>
          <a:ln>
            <a:solidFill>
              <a:srgbClr val="00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Shape 335"/>
          <p:cNvPicPr preferRelativeResize="0"/>
          <p:nvPr/>
        </p:nvPicPr>
        <p:blipFill rotWithShape="1">
          <a:blip r:embed="rId3">
            <a:alphaModFix/>
          </a:blip>
          <a:srcRect/>
          <a:stretch/>
        </p:blipFill>
        <p:spPr>
          <a:xfrm>
            <a:off x="7945821" y="71618"/>
            <a:ext cx="1064149" cy="587022"/>
          </a:xfrm>
          <a:prstGeom prst="rect">
            <a:avLst/>
          </a:prstGeom>
          <a:noFill/>
          <a:ln>
            <a:noFill/>
          </a:ln>
        </p:spPr>
      </p:pic>
    </p:spTree>
    <p:extLst>
      <p:ext uri="{BB962C8B-B14F-4D97-AF65-F5344CB8AC3E}">
        <p14:creationId xmlns:p14="http://schemas.microsoft.com/office/powerpoint/2010/main" val="4187903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ELIGIBLE ENTITIES</a:t>
            </a:r>
            <a:endParaRPr lang="en-US" b="1" dirty="0">
              <a:solidFill>
                <a:srgbClr val="E9BA20"/>
              </a:solidFill>
            </a:endParaRPr>
          </a:p>
        </p:txBody>
      </p:sp>
      <p:sp>
        <p:nvSpPr>
          <p:cNvPr id="9" name="TextBox 8"/>
          <p:cNvSpPr txBox="1"/>
          <p:nvPr/>
        </p:nvSpPr>
        <p:spPr>
          <a:xfrm>
            <a:off x="634323" y="3091223"/>
            <a:ext cx="1578576"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Municipalities</a:t>
            </a:r>
            <a:endParaRPr lang="en-US" sz="1600" dirty="0">
              <a:solidFill>
                <a:srgbClr val="002B7F"/>
              </a:solidFill>
              <a:latin typeface="Century Gothic" panose="020B0502020202020204" pitchFamily="34" charset="0"/>
            </a:endParaRPr>
          </a:p>
        </p:txBody>
      </p:sp>
      <p:sp>
        <p:nvSpPr>
          <p:cNvPr id="10" name="TextBox 9"/>
          <p:cNvSpPr txBox="1"/>
          <p:nvPr/>
        </p:nvSpPr>
        <p:spPr>
          <a:xfrm>
            <a:off x="628650" y="3546820"/>
            <a:ext cx="1814481"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State agencies</a:t>
            </a:r>
            <a:endParaRPr lang="en-US" sz="1600" dirty="0">
              <a:solidFill>
                <a:srgbClr val="002B7F"/>
              </a:solidFill>
              <a:latin typeface="Century Gothic" panose="020B0502020202020204" pitchFamily="34" charset="0"/>
            </a:endParaRPr>
          </a:p>
        </p:txBody>
      </p:sp>
      <p:sp>
        <p:nvSpPr>
          <p:cNvPr id="11" name="TextBox 10"/>
          <p:cNvSpPr txBox="1"/>
          <p:nvPr/>
        </p:nvSpPr>
        <p:spPr>
          <a:xfrm>
            <a:off x="628650" y="2104384"/>
            <a:ext cx="7789636" cy="523220"/>
          </a:xfrm>
          <a:prstGeom prst="rect">
            <a:avLst/>
          </a:prstGeom>
          <a:solidFill>
            <a:srgbClr val="002B7F"/>
          </a:solidFill>
        </p:spPr>
        <p:txBody>
          <a:bodyPr wrap="square" rtlCol="0">
            <a:spAutoFit/>
          </a:bodyPr>
          <a:lstStyle/>
          <a:p>
            <a:pPr algn="ctr"/>
            <a:r>
              <a:rPr lang="en-US" sz="2800" b="1" dirty="0" smtClean="0">
                <a:solidFill>
                  <a:schemeClr val="bg1"/>
                </a:solidFill>
                <a:latin typeface="Century Gothic" panose="020B0502020202020204" pitchFamily="34" charset="0"/>
              </a:rPr>
              <a:t>PUBLIC ENTITIES NATIONWIDE </a:t>
            </a:r>
            <a:endParaRPr lang="en-US" sz="2800" dirty="0">
              <a:solidFill>
                <a:schemeClr val="bg1"/>
              </a:solidFill>
              <a:latin typeface="Century Gothic" panose="020B0502020202020204" pitchFamily="34" charset="0"/>
            </a:endParaRPr>
          </a:p>
        </p:txBody>
      </p:sp>
      <p:sp>
        <p:nvSpPr>
          <p:cNvPr id="12" name="TextBox 11"/>
          <p:cNvSpPr txBox="1"/>
          <p:nvPr/>
        </p:nvSpPr>
        <p:spPr>
          <a:xfrm>
            <a:off x="4049365" y="3546820"/>
            <a:ext cx="1889638"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Public schools</a:t>
            </a:r>
            <a:endParaRPr lang="en-US" sz="1600" dirty="0">
              <a:solidFill>
                <a:srgbClr val="002B7F"/>
              </a:solidFill>
              <a:latin typeface="Century Gothic" panose="020B0502020202020204" pitchFamily="34" charset="0"/>
            </a:endParaRPr>
          </a:p>
        </p:txBody>
      </p:sp>
      <p:sp>
        <p:nvSpPr>
          <p:cNvPr id="13" name="TextBox 12"/>
          <p:cNvSpPr txBox="1"/>
          <p:nvPr/>
        </p:nvSpPr>
        <p:spPr>
          <a:xfrm>
            <a:off x="4049365" y="3091223"/>
            <a:ext cx="1889638"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Public libraries</a:t>
            </a:r>
            <a:endParaRPr lang="en-US" sz="1600" dirty="0">
              <a:solidFill>
                <a:srgbClr val="002B7F"/>
              </a:solidFill>
              <a:latin typeface="Century Gothic" panose="020B0502020202020204" pitchFamily="34" charset="0"/>
            </a:endParaRPr>
          </a:p>
        </p:txBody>
      </p:sp>
      <p:sp>
        <p:nvSpPr>
          <p:cNvPr id="14" name="TextBox 13"/>
          <p:cNvSpPr txBox="1"/>
          <p:nvPr/>
        </p:nvSpPr>
        <p:spPr>
          <a:xfrm>
            <a:off x="4049365" y="4002417"/>
            <a:ext cx="1889638"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Public higher ed. </a:t>
            </a:r>
            <a:endParaRPr lang="en-US" sz="1600" dirty="0">
              <a:solidFill>
                <a:srgbClr val="002B7F"/>
              </a:solidFill>
              <a:latin typeface="Century Gothic" panose="020B0502020202020204" pitchFamily="34" charset="0"/>
            </a:endParaRPr>
          </a:p>
        </p:txBody>
      </p:sp>
      <p:sp>
        <p:nvSpPr>
          <p:cNvPr id="15" name="TextBox 14"/>
          <p:cNvSpPr txBox="1"/>
          <p:nvPr/>
        </p:nvSpPr>
        <p:spPr>
          <a:xfrm>
            <a:off x="4049365" y="4458014"/>
            <a:ext cx="1889638" cy="338554"/>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Public hospitals</a:t>
            </a:r>
            <a:endParaRPr lang="en-US" sz="1600" dirty="0">
              <a:solidFill>
                <a:srgbClr val="002B7F"/>
              </a:solidFill>
              <a:latin typeface="Century Gothic" panose="020B0502020202020204" pitchFamily="34" charset="0"/>
            </a:endParaRPr>
          </a:p>
        </p:txBody>
      </p:sp>
      <p:sp>
        <p:nvSpPr>
          <p:cNvPr id="16" name="TextBox 15"/>
          <p:cNvSpPr txBox="1"/>
          <p:nvPr/>
        </p:nvSpPr>
        <p:spPr>
          <a:xfrm>
            <a:off x="4049365" y="4913611"/>
            <a:ext cx="3396464" cy="338554"/>
          </a:xfrm>
          <a:prstGeom prst="rect">
            <a:avLst/>
          </a:prstGeom>
          <a:noFill/>
        </p:spPr>
        <p:txBody>
          <a:bodyPr wrap="square" rtlCol="0">
            <a:spAutoFit/>
          </a:bodyPr>
          <a:lstStyle/>
          <a:p>
            <a:r>
              <a:rPr lang="en-US" sz="1600" b="1" smtClean="0">
                <a:solidFill>
                  <a:srgbClr val="002B7F"/>
                </a:solidFill>
                <a:latin typeface="Century Gothic" panose="020B0502020202020204" pitchFamily="34" charset="0"/>
              </a:rPr>
              <a:t>Public purchasing cooperatives</a:t>
            </a:r>
            <a:endParaRPr lang="en-US" sz="1600" dirty="0">
              <a:solidFill>
                <a:srgbClr val="002B7F"/>
              </a:solidFill>
              <a:latin typeface="Century Gothic" panose="020B0502020202020204" pitchFamily="34" charset="0"/>
            </a:endParaRPr>
          </a:p>
        </p:txBody>
      </p:sp>
      <p:sp>
        <p:nvSpPr>
          <p:cNvPr id="17" name="TextBox 16"/>
          <p:cNvSpPr txBox="1"/>
          <p:nvPr/>
        </p:nvSpPr>
        <p:spPr>
          <a:xfrm>
            <a:off x="4049365" y="5369208"/>
            <a:ext cx="3396464" cy="584775"/>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Non-profit certified orgs. working with Massachusetts</a:t>
            </a:r>
            <a:endParaRPr lang="en-US" sz="1600" dirty="0">
              <a:solidFill>
                <a:srgbClr val="002B7F"/>
              </a:solidFill>
              <a:latin typeface="Century Gothic" panose="020B0502020202020204" pitchFamily="34" charset="0"/>
            </a:endParaRPr>
          </a:p>
        </p:txBody>
      </p:sp>
      <p:sp>
        <p:nvSpPr>
          <p:cNvPr id="18" name="TextBox 17"/>
          <p:cNvSpPr txBox="1"/>
          <p:nvPr/>
        </p:nvSpPr>
        <p:spPr>
          <a:xfrm>
            <a:off x="628650" y="3982610"/>
            <a:ext cx="3072493" cy="584775"/>
          </a:xfrm>
          <a:prstGeom prst="rect">
            <a:avLst/>
          </a:prstGeom>
          <a:noFill/>
        </p:spPr>
        <p:txBody>
          <a:bodyPr wrap="square" rtlCol="0">
            <a:spAutoFit/>
          </a:bodyPr>
          <a:lstStyle/>
          <a:p>
            <a:r>
              <a:rPr lang="en-US" sz="1600" b="1" dirty="0" smtClean="0">
                <a:solidFill>
                  <a:srgbClr val="002B7F"/>
                </a:solidFill>
                <a:latin typeface="Century Gothic" panose="020B0502020202020204" pitchFamily="34" charset="0"/>
              </a:rPr>
              <a:t>Ind. public authorities/quasi-public agencies</a:t>
            </a:r>
            <a:endParaRPr lang="en-US" sz="1600" dirty="0">
              <a:solidFill>
                <a:srgbClr val="002B7F"/>
              </a:solidFill>
              <a:latin typeface="Century Gothic" panose="020B0502020202020204" pitchFamily="34" charset="0"/>
            </a:endParaRPr>
          </a:p>
        </p:txBody>
      </p:sp>
      <p:pic>
        <p:nvPicPr>
          <p:cNvPr id="19" name="Shape 335"/>
          <p:cNvPicPr preferRelativeResize="0"/>
          <p:nvPr/>
        </p:nvPicPr>
        <p:blipFill rotWithShape="1">
          <a:blip r:embed="rId3">
            <a:alphaModFix/>
          </a:blip>
          <a:srcRect/>
          <a:stretch/>
        </p:blipFill>
        <p:spPr>
          <a:xfrm>
            <a:off x="7924800" y="6121226"/>
            <a:ext cx="1064149" cy="587022"/>
          </a:xfrm>
          <a:prstGeom prst="rect">
            <a:avLst/>
          </a:prstGeom>
          <a:noFill/>
          <a:ln>
            <a:noFill/>
          </a:ln>
        </p:spPr>
      </p:pic>
    </p:spTree>
    <p:extLst>
      <p:ext uri="{BB962C8B-B14F-4D97-AF65-F5344CB8AC3E}">
        <p14:creationId xmlns:p14="http://schemas.microsoft.com/office/powerpoint/2010/main" val="1007273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49" y="365129"/>
            <a:ext cx="7750579" cy="1325563"/>
          </a:xfrm>
          <a:solidFill>
            <a:schemeClr val="bg1"/>
          </a:solidFill>
        </p:spPr>
        <p:txBody>
          <a:bodyPr/>
          <a:lstStyle/>
          <a:p>
            <a:r>
              <a:rPr lang="en-US" b="1" dirty="0" smtClean="0">
                <a:solidFill>
                  <a:srgbClr val="E9BA20"/>
                </a:solidFill>
              </a:rPr>
              <a:t>GROUP PURCHASE BENEFITS</a:t>
            </a:r>
            <a:endParaRPr lang="en-US" b="1" dirty="0">
              <a:solidFill>
                <a:srgbClr val="E9BA20"/>
              </a:solidFill>
            </a:endParaRPr>
          </a:p>
        </p:txBody>
      </p:sp>
      <p:sp>
        <p:nvSpPr>
          <p:cNvPr id="2" name="TextBox 1"/>
          <p:cNvSpPr txBox="1"/>
          <p:nvPr/>
        </p:nvSpPr>
        <p:spPr>
          <a:xfrm>
            <a:off x="628649" y="4804229"/>
            <a:ext cx="2235199" cy="646331"/>
          </a:xfrm>
          <a:prstGeom prst="rect">
            <a:avLst/>
          </a:prstGeom>
          <a:noFill/>
        </p:spPr>
        <p:txBody>
          <a:bodyPr wrap="square" rtlCol="0">
            <a:spAutoFit/>
          </a:bodyPr>
          <a:lstStyle/>
          <a:p>
            <a:pPr algn="ctr"/>
            <a:r>
              <a:rPr lang="en-US" dirty="0">
                <a:latin typeface="Century Gothic" charset="0"/>
                <a:ea typeface="Century Gothic" charset="0"/>
                <a:cs typeface="Century Gothic" charset="0"/>
              </a:rPr>
              <a:t>A</a:t>
            </a:r>
            <a:r>
              <a:rPr lang="en-US" dirty="0" smtClean="0">
                <a:latin typeface="Century Gothic" charset="0"/>
                <a:ea typeface="Century Gothic" charset="0"/>
                <a:cs typeface="Century Gothic" charset="0"/>
              </a:rPr>
              <a:t>ccess bulk discounts.</a:t>
            </a:r>
            <a:endParaRPr lang="en-US" dirty="0">
              <a:latin typeface="Century Gothic" charset="0"/>
              <a:ea typeface="Century Gothic" charset="0"/>
              <a:cs typeface="Century Gothic" charset="0"/>
            </a:endParaRPr>
          </a:p>
        </p:txBody>
      </p:sp>
      <p:sp>
        <p:nvSpPr>
          <p:cNvPr id="4" name="TextBox 3"/>
          <p:cNvSpPr txBox="1"/>
          <p:nvPr/>
        </p:nvSpPr>
        <p:spPr>
          <a:xfrm>
            <a:off x="3435788" y="4804229"/>
            <a:ext cx="2133600" cy="646331"/>
          </a:xfrm>
          <a:prstGeom prst="rect">
            <a:avLst/>
          </a:prstGeom>
          <a:noFill/>
        </p:spPr>
        <p:txBody>
          <a:bodyPr wrap="square" rtlCol="0">
            <a:spAutoFit/>
          </a:bodyPr>
          <a:lstStyle/>
          <a:p>
            <a:pPr algn="ctr"/>
            <a:r>
              <a:rPr lang="en-US" dirty="0" smtClean="0">
                <a:latin typeface="Century Gothic" charset="0"/>
                <a:ea typeface="Century Gothic" charset="0"/>
                <a:cs typeface="Century Gothic" charset="0"/>
              </a:rPr>
              <a:t>Save time &amp; money.</a:t>
            </a:r>
            <a:endParaRPr lang="en-US" dirty="0">
              <a:latin typeface="Century Gothic" charset="0"/>
              <a:ea typeface="Century Gothic" charset="0"/>
              <a:cs typeface="Century Gothic" charset="0"/>
            </a:endParaRPr>
          </a:p>
        </p:txBody>
      </p:sp>
      <p:sp>
        <p:nvSpPr>
          <p:cNvPr id="5" name="TextBox 4"/>
          <p:cNvSpPr txBox="1"/>
          <p:nvPr/>
        </p:nvSpPr>
        <p:spPr>
          <a:xfrm>
            <a:off x="6141328" y="4804229"/>
            <a:ext cx="2039234" cy="646331"/>
          </a:xfrm>
          <a:prstGeom prst="rect">
            <a:avLst/>
          </a:prstGeom>
          <a:noFill/>
        </p:spPr>
        <p:txBody>
          <a:bodyPr wrap="square" rtlCol="0">
            <a:spAutoFit/>
          </a:bodyPr>
          <a:lstStyle/>
          <a:p>
            <a:pPr algn="ctr"/>
            <a:r>
              <a:rPr lang="en-US" dirty="0" smtClean="0">
                <a:latin typeface="Century Gothic" charset="0"/>
                <a:ea typeface="Century Gothic" charset="0"/>
                <a:cs typeface="Century Gothic" charset="0"/>
              </a:rPr>
              <a:t>Lead by example.</a:t>
            </a:r>
            <a:endParaRPr lang="en-US" dirty="0">
              <a:latin typeface="Century Gothic" charset="0"/>
              <a:ea typeface="Century Gothic" charset="0"/>
              <a:cs typeface="Century Gothic"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863" y="2774043"/>
            <a:ext cx="1418770" cy="14187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109" y="2553592"/>
            <a:ext cx="1859672" cy="18596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686" y="2680168"/>
            <a:ext cx="1527159" cy="1527159"/>
          </a:xfrm>
          <a:prstGeom prst="rect">
            <a:avLst/>
          </a:prstGeom>
        </p:spPr>
      </p:pic>
      <p:pic>
        <p:nvPicPr>
          <p:cNvPr id="11" name="Shape 335"/>
          <p:cNvPicPr preferRelativeResize="0"/>
          <p:nvPr/>
        </p:nvPicPr>
        <p:blipFill rotWithShape="1">
          <a:blip r:embed="rId6">
            <a:alphaModFix/>
          </a:blip>
          <a:srcRect/>
          <a:stretch/>
        </p:blipFill>
        <p:spPr>
          <a:xfrm>
            <a:off x="7924800" y="6121226"/>
            <a:ext cx="1064149" cy="587022"/>
          </a:xfrm>
          <a:prstGeom prst="rect">
            <a:avLst/>
          </a:prstGeom>
          <a:noFill/>
          <a:ln>
            <a:noFill/>
          </a:ln>
        </p:spPr>
      </p:pic>
    </p:spTree>
    <p:extLst>
      <p:ext uri="{BB962C8B-B14F-4D97-AF65-F5344CB8AC3E}">
        <p14:creationId xmlns:p14="http://schemas.microsoft.com/office/powerpoint/2010/main" val="2401909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2023239"/>
            <a:ext cx="2072509" cy="3021726"/>
          </a:xfrm>
        </p:spPr>
        <p:txBody>
          <a:bodyPr anchor="ctr">
            <a:normAutofit fontScale="77500" lnSpcReduction="20000"/>
          </a:bodyPr>
          <a:lstStyle/>
          <a:p>
            <a:endParaRPr lang="en-US" sz="2800" dirty="0" smtClean="0"/>
          </a:p>
          <a:p>
            <a:endParaRPr lang="en-US" sz="2800" dirty="0"/>
          </a:p>
          <a:p>
            <a:r>
              <a:rPr lang="en-US" sz="2800" b="1" dirty="0"/>
              <a:t>25</a:t>
            </a:r>
            <a:r>
              <a:rPr lang="en-US" sz="2800" dirty="0"/>
              <a:t> Class 2 HEV </a:t>
            </a:r>
            <a:r>
              <a:rPr lang="en-US" sz="2800" dirty="0" smtClean="0"/>
              <a:t>Retrofits </a:t>
            </a:r>
            <a:r>
              <a:rPr lang="en-US" sz="2800" dirty="0"/>
              <a:t>(GM, </a:t>
            </a:r>
            <a:r>
              <a:rPr lang="en-US" sz="2800" dirty="0" smtClean="0"/>
              <a:t>Ford </a:t>
            </a:r>
            <a:r>
              <a:rPr lang="en-US" sz="2800" dirty="0"/>
              <a:t>vans) </a:t>
            </a:r>
          </a:p>
        </p:txBody>
      </p:sp>
      <p:sp>
        <p:nvSpPr>
          <p:cNvPr id="3" name="Title 2"/>
          <p:cNvSpPr>
            <a:spLocks noGrp="1"/>
          </p:cNvSpPr>
          <p:nvPr>
            <p:ph type="title"/>
          </p:nvPr>
        </p:nvSpPr>
        <p:spPr/>
        <p:txBody>
          <a:bodyPr/>
          <a:lstStyle/>
          <a:p>
            <a:endParaRPr lang="en-US"/>
          </a:p>
        </p:txBody>
      </p:sp>
      <p:sp>
        <p:nvSpPr>
          <p:cNvPr id="4" name="Title 2"/>
          <p:cNvSpPr txBox="1">
            <a:spLocks/>
          </p:cNvSpPr>
          <p:nvPr/>
        </p:nvSpPr>
        <p:spPr>
          <a:xfrm>
            <a:off x="628649" y="365129"/>
            <a:ext cx="7750579" cy="1325563"/>
          </a:xfrm>
          <a:prstGeom prst="rect">
            <a:avLst/>
          </a:prstGeom>
          <a:solidFill>
            <a:schemeClr val="bg1"/>
          </a:solidFill>
        </p:spPr>
        <p:txBody>
          <a:bodyPr vert="horz" lIns="91440" tIns="45720" rIns="91440" bIns="45720" rtlCol="0" anchor="ctr">
            <a:noAutofit/>
          </a:bodyPr>
          <a:lstStyle>
            <a:lvl1pPr algn="l" defTabSz="685783" rtl="0" eaLnBrk="1" latinLnBrk="0" hangingPunct="1">
              <a:lnSpc>
                <a:spcPct val="90000"/>
              </a:lnSpc>
              <a:spcBef>
                <a:spcPct val="0"/>
              </a:spcBef>
              <a:buNone/>
              <a:defRPr sz="3750" kern="1200">
                <a:solidFill>
                  <a:schemeClr val="bg1"/>
                </a:solidFill>
                <a:latin typeface="Rockwell" panose="02060603020205020403" pitchFamily="18" charset="0"/>
                <a:ea typeface="+mj-ea"/>
                <a:cs typeface="+mj-cs"/>
              </a:defRPr>
            </a:lvl1pPr>
          </a:lstStyle>
          <a:p>
            <a:r>
              <a:rPr lang="en-US" b="1" dirty="0" smtClean="0">
                <a:solidFill>
                  <a:srgbClr val="E9BA20"/>
                </a:solidFill>
              </a:rPr>
              <a:t>GROUP PURCHASE RESULTS</a:t>
            </a:r>
            <a:endParaRPr lang="en-US" b="1" dirty="0">
              <a:solidFill>
                <a:srgbClr val="E9BA20"/>
              </a:solidFill>
            </a:endParaRPr>
          </a:p>
        </p:txBody>
      </p:sp>
      <p:sp>
        <p:nvSpPr>
          <p:cNvPr id="5" name="Content Placeholder 1"/>
          <p:cNvSpPr txBox="1">
            <a:spLocks/>
          </p:cNvSpPr>
          <p:nvPr/>
        </p:nvSpPr>
        <p:spPr>
          <a:xfrm>
            <a:off x="3216157" y="2312278"/>
            <a:ext cx="2354321" cy="3300247"/>
          </a:xfrm>
          <a:prstGeom prst="rect">
            <a:avLst/>
          </a:prstGeom>
        </p:spPr>
        <p:txBody>
          <a:bodyPr vert="horz" lIns="91440" tIns="45720" rIns="91440" bIns="45720" rtlCol="0" anchor="ctr">
            <a:normAutofit fontScale="55000" lnSpcReduction="20000"/>
          </a:bodyPr>
          <a:lstStyle>
            <a:lvl1pPr marL="0" indent="0" algn="l" defTabSz="685783" rtl="0" eaLnBrk="1" latinLnBrk="0" hangingPunct="1">
              <a:lnSpc>
                <a:spcPct val="150000"/>
              </a:lnSpc>
              <a:spcBef>
                <a:spcPts val="750"/>
              </a:spcBef>
              <a:spcAft>
                <a:spcPts val="0"/>
              </a:spcAft>
              <a:buFont typeface="Arial" panose="020B0604020202020204" pitchFamily="34" charset="0"/>
              <a:buNone/>
              <a:defRPr sz="2100" kern="1200">
                <a:solidFill>
                  <a:srgbClr val="002B7F"/>
                </a:solidFill>
                <a:latin typeface="Century Gothic" panose="020B0502020202020204" pitchFamily="34" charset="0"/>
                <a:ea typeface="+mn-ea"/>
                <a:cs typeface="+mn-cs"/>
              </a:defRPr>
            </a:lvl1pPr>
            <a:lvl2pPr marL="514337" indent="-171446" algn="l" defTabSz="685783" rtl="0" eaLnBrk="1" latinLnBrk="0" hangingPunct="1">
              <a:lnSpc>
                <a:spcPct val="90000"/>
              </a:lnSpc>
              <a:spcBef>
                <a:spcPts val="375"/>
              </a:spcBef>
              <a:buClr>
                <a:srgbClr val="56BD2D"/>
              </a:buClr>
              <a:buFont typeface="Source Sans Pro Semibold" panose="020B0603030403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smtClean="0"/>
          </a:p>
          <a:p>
            <a:endParaRPr lang="en-US" sz="3500" dirty="0" smtClean="0"/>
          </a:p>
          <a:p>
            <a:r>
              <a:rPr lang="en-US" sz="4000" b="1" dirty="0"/>
              <a:t>1</a:t>
            </a:r>
            <a:r>
              <a:rPr lang="en-US" sz="4000" dirty="0"/>
              <a:t> Class 3-6 HEV</a:t>
            </a:r>
          </a:p>
          <a:p>
            <a:r>
              <a:rPr lang="en-US" sz="4000" dirty="0" smtClean="0"/>
              <a:t>Retrofits (GM,</a:t>
            </a:r>
          </a:p>
          <a:p>
            <a:r>
              <a:rPr lang="en-US" sz="4000" dirty="0" smtClean="0"/>
              <a:t>Ford, or Isuzu</a:t>
            </a:r>
          </a:p>
          <a:p>
            <a:r>
              <a:rPr lang="en-US" sz="4000" dirty="0" smtClean="0"/>
              <a:t>Chassis</a:t>
            </a:r>
            <a:r>
              <a:rPr lang="en-US" sz="4000" dirty="0"/>
              <a:t>)</a:t>
            </a:r>
          </a:p>
          <a:p>
            <a:endParaRPr lang="en-US" sz="2800" dirty="0"/>
          </a:p>
        </p:txBody>
      </p:sp>
      <p:sp>
        <p:nvSpPr>
          <p:cNvPr id="7" name="Equal 6"/>
          <p:cNvSpPr/>
          <p:nvPr/>
        </p:nvSpPr>
        <p:spPr>
          <a:xfrm>
            <a:off x="5444359" y="3867807"/>
            <a:ext cx="1013591" cy="56755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lus 7"/>
          <p:cNvSpPr/>
          <p:nvPr/>
        </p:nvSpPr>
        <p:spPr>
          <a:xfrm>
            <a:off x="2301767" y="3794237"/>
            <a:ext cx="746227" cy="6621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6687844" y="2921873"/>
            <a:ext cx="2072509" cy="1087820"/>
          </a:xfrm>
          <a:prstGeom prst="rect">
            <a:avLst/>
          </a:prstGeom>
        </p:spPr>
        <p:txBody>
          <a:bodyPr vert="horz" lIns="91440" tIns="45720" rIns="91440" bIns="45720" rtlCol="0" anchor="ctr">
            <a:noAutofit/>
          </a:bodyPr>
          <a:lstStyle>
            <a:lvl1pPr marL="0" indent="0" algn="l" defTabSz="685783" rtl="0" eaLnBrk="1" latinLnBrk="0" hangingPunct="1">
              <a:lnSpc>
                <a:spcPct val="150000"/>
              </a:lnSpc>
              <a:spcBef>
                <a:spcPts val="750"/>
              </a:spcBef>
              <a:spcAft>
                <a:spcPts val="0"/>
              </a:spcAft>
              <a:buFont typeface="Arial" panose="020B0604020202020204" pitchFamily="34" charset="0"/>
              <a:buNone/>
              <a:defRPr sz="2100" kern="1200">
                <a:solidFill>
                  <a:srgbClr val="002B7F"/>
                </a:solidFill>
                <a:latin typeface="Century Gothic" panose="020B0502020202020204" pitchFamily="34" charset="0"/>
                <a:ea typeface="+mn-ea"/>
                <a:cs typeface="+mn-cs"/>
              </a:defRPr>
            </a:lvl1pPr>
            <a:lvl2pPr marL="514337" indent="-171446" algn="l" defTabSz="685783" rtl="0" eaLnBrk="1" latinLnBrk="0" hangingPunct="1">
              <a:lnSpc>
                <a:spcPct val="90000"/>
              </a:lnSpc>
              <a:spcBef>
                <a:spcPts val="375"/>
              </a:spcBef>
              <a:buClr>
                <a:srgbClr val="56BD2D"/>
              </a:buClr>
              <a:buFont typeface="Source Sans Pro Semibold" panose="020B0603030403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3200" dirty="0" smtClean="0"/>
          </a:p>
          <a:p>
            <a:endParaRPr lang="en-US" sz="3200" dirty="0" smtClean="0"/>
          </a:p>
          <a:p>
            <a:r>
              <a:rPr lang="en-US" sz="3200" dirty="0" smtClean="0"/>
              <a:t>11 – 19% discount</a:t>
            </a:r>
          </a:p>
          <a:p>
            <a:r>
              <a:rPr lang="en-US" sz="3200" dirty="0" smtClean="0"/>
              <a:t>($1000s)</a:t>
            </a:r>
            <a:endParaRPr lang="en-US" sz="3200" dirty="0"/>
          </a:p>
        </p:txBody>
      </p:sp>
      <p:pic>
        <p:nvPicPr>
          <p:cNvPr id="10" name="Picture 9"/>
          <p:cNvPicPr>
            <a:picLocks noChangeAspect="1"/>
          </p:cNvPicPr>
          <p:nvPr/>
        </p:nvPicPr>
        <p:blipFill>
          <a:blip r:embed="rId2"/>
          <a:stretch>
            <a:fillRect/>
          </a:stretch>
        </p:blipFill>
        <p:spPr>
          <a:xfrm>
            <a:off x="585456" y="2023239"/>
            <a:ext cx="1571625" cy="971550"/>
          </a:xfrm>
          <a:prstGeom prst="rect">
            <a:avLst/>
          </a:prstGeom>
        </p:spPr>
      </p:pic>
      <p:pic>
        <p:nvPicPr>
          <p:cNvPr id="11" name="Picture 10"/>
          <p:cNvPicPr>
            <a:picLocks noChangeAspect="1"/>
          </p:cNvPicPr>
          <p:nvPr/>
        </p:nvPicPr>
        <p:blipFill>
          <a:blip r:embed="rId3"/>
          <a:stretch>
            <a:fillRect/>
          </a:stretch>
        </p:blipFill>
        <p:spPr>
          <a:xfrm>
            <a:off x="3215166" y="2023239"/>
            <a:ext cx="1933575" cy="876300"/>
          </a:xfrm>
          <a:prstGeom prst="rect">
            <a:avLst/>
          </a:prstGeom>
        </p:spPr>
      </p:pic>
      <p:pic>
        <p:nvPicPr>
          <p:cNvPr id="12" name="Picture 11"/>
          <p:cNvPicPr>
            <a:picLocks noChangeAspect="1"/>
          </p:cNvPicPr>
          <p:nvPr/>
        </p:nvPicPr>
        <p:blipFill>
          <a:blip r:embed="rId4"/>
          <a:stretch>
            <a:fillRect/>
          </a:stretch>
        </p:blipFill>
        <p:spPr>
          <a:xfrm>
            <a:off x="7028985" y="1714827"/>
            <a:ext cx="849484" cy="1406745"/>
          </a:xfrm>
          <a:prstGeom prst="rect">
            <a:avLst/>
          </a:prstGeom>
        </p:spPr>
      </p:pic>
      <p:pic>
        <p:nvPicPr>
          <p:cNvPr id="13" name="Shape 335"/>
          <p:cNvPicPr preferRelativeResize="0"/>
          <p:nvPr/>
        </p:nvPicPr>
        <p:blipFill rotWithShape="1">
          <a:blip r:embed="rId5">
            <a:alphaModFix/>
          </a:blip>
          <a:srcRect/>
          <a:stretch/>
        </p:blipFill>
        <p:spPr>
          <a:xfrm>
            <a:off x="7967117" y="6152757"/>
            <a:ext cx="1064149" cy="587022"/>
          </a:xfrm>
          <a:prstGeom prst="rect">
            <a:avLst/>
          </a:prstGeom>
          <a:noFill/>
          <a:ln>
            <a:noFill/>
          </a:ln>
        </p:spPr>
      </p:pic>
    </p:spTree>
    <p:extLst>
      <p:ext uri="{BB962C8B-B14F-4D97-AF65-F5344CB8AC3E}">
        <p14:creationId xmlns:p14="http://schemas.microsoft.com/office/powerpoint/2010/main" val="3665593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1BE41"/>
        </a:solidFill>
        <a:effectLst/>
      </p:bgPr>
    </p:bg>
    <p:spTree>
      <p:nvGrpSpPr>
        <p:cNvPr id="1" name="Shape 333"/>
        <p:cNvGrpSpPr/>
        <p:nvPr/>
      </p:nvGrpSpPr>
      <p:grpSpPr>
        <a:xfrm>
          <a:off x="0" y="0"/>
          <a:ext cx="0" cy="0"/>
          <a:chOff x="0" y="0"/>
          <a:chExt cx="0" cy="0"/>
        </a:xfrm>
      </p:grpSpPr>
      <p:sp>
        <p:nvSpPr>
          <p:cNvPr id="334" name="Shape 334"/>
          <p:cNvSpPr txBox="1"/>
          <p:nvPr/>
        </p:nvSpPr>
        <p:spPr>
          <a:xfrm>
            <a:off x="1250045" y="2163675"/>
            <a:ext cx="6569150" cy="2828739"/>
          </a:xfrm>
          <a:prstGeom prst="rect">
            <a:avLst/>
          </a:prstGeom>
          <a:noFill/>
          <a:ln>
            <a:noFill/>
          </a:ln>
        </p:spPr>
        <p:txBody>
          <a:bodyPr wrap="square" lIns="68569" tIns="34275" rIns="68569" bIns="34275" anchor="t" anchorCtr="0">
            <a:noAutofit/>
          </a:bodyPr>
          <a:lstStyle/>
          <a:p>
            <a:pPr algn="ctr">
              <a:buSzPct val="25000"/>
            </a:pPr>
            <a:r>
              <a:rPr lang="en-US" sz="3600" b="1" dirty="0" smtClean="0">
                <a:solidFill>
                  <a:schemeClr val="bg1"/>
                </a:solidFill>
                <a:latin typeface="Rockwell"/>
                <a:ea typeface="Rockwell"/>
                <a:cs typeface="Rockwell"/>
                <a:sym typeface="Questrial"/>
              </a:rPr>
              <a:t>Thank </a:t>
            </a:r>
            <a:r>
              <a:rPr lang="en-US" sz="3600" b="1" dirty="0">
                <a:solidFill>
                  <a:schemeClr val="bg1"/>
                </a:solidFill>
                <a:latin typeface="Rockwell"/>
                <a:ea typeface="Rockwell"/>
                <a:cs typeface="Rockwell"/>
                <a:sym typeface="Questrial"/>
              </a:rPr>
              <a:t>You!</a:t>
            </a:r>
          </a:p>
          <a:p>
            <a:pPr algn="ctr"/>
            <a:endParaRPr sz="2700" b="1" dirty="0">
              <a:solidFill>
                <a:schemeClr val="bg1"/>
              </a:solidFill>
              <a:latin typeface="Questrial"/>
              <a:ea typeface="Questrial"/>
              <a:cs typeface="Questrial"/>
              <a:sym typeface="Questrial"/>
            </a:endParaRPr>
          </a:p>
          <a:p>
            <a:pPr algn="ctr">
              <a:buSzPct val="25000"/>
            </a:pPr>
            <a:r>
              <a:rPr lang="en-US" sz="2800" b="1" dirty="0">
                <a:solidFill>
                  <a:schemeClr val="bg1"/>
                </a:solidFill>
                <a:latin typeface="Century Gothic" panose="020B0502020202020204" pitchFamily="34" charset="0"/>
                <a:ea typeface="Rockwell"/>
                <a:cs typeface="Rockwell"/>
                <a:sym typeface="Rockwell"/>
              </a:rPr>
              <a:t>Cammy Peterson</a:t>
            </a:r>
          </a:p>
          <a:p>
            <a:pPr algn="ctr">
              <a:buSzPct val="25000"/>
            </a:pPr>
            <a:r>
              <a:rPr lang="en-US" sz="2800" b="1" dirty="0">
                <a:solidFill>
                  <a:schemeClr val="bg1"/>
                </a:solidFill>
                <a:latin typeface="Century Gothic" panose="020B0502020202020204" pitchFamily="34" charset="0"/>
                <a:ea typeface="Rockwell"/>
                <a:cs typeface="Rockwell"/>
                <a:sym typeface="Rockwell"/>
              </a:rPr>
              <a:t>Director of Clean Energy</a:t>
            </a:r>
            <a:br>
              <a:rPr lang="en-US" sz="2800" b="1" dirty="0">
                <a:solidFill>
                  <a:schemeClr val="bg1"/>
                </a:solidFill>
                <a:latin typeface="Century Gothic" panose="020B0502020202020204" pitchFamily="34" charset="0"/>
                <a:ea typeface="Rockwell"/>
                <a:cs typeface="Rockwell"/>
                <a:sym typeface="Rockwell"/>
              </a:rPr>
            </a:br>
            <a:r>
              <a:rPr lang="en-US" sz="2800" dirty="0">
                <a:solidFill>
                  <a:schemeClr val="bg1"/>
                </a:solidFill>
                <a:latin typeface="Century Gothic" panose="020B0502020202020204" pitchFamily="34" charset="0"/>
                <a:ea typeface="Rockwell"/>
                <a:cs typeface="Rockwell"/>
                <a:sym typeface="Rockwell"/>
              </a:rPr>
              <a:t>cpeterson@mapc.org</a:t>
            </a:r>
            <a:endParaRPr lang="en-US" sz="2800" dirty="0">
              <a:solidFill>
                <a:schemeClr val="bg1"/>
              </a:solidFill>
              <a:latin typeface="Century Gothic" panose="020B0502020202020204" pitchFamily="34" charset="0"/>
              <a:ea typeface="Rockwell"/>
              <a:cs typeface="Rockwell"/>
              <a:sym typeface="Rockwell"/>
              <a:hlinkClick r:id="rId3"/>
            </a:endParaRPr>
          </a:p>
          <a:p>
            <a:pPr algn="ctr">
              <a:buSzPct val="25000"/>
            </a:pPr>
            <a:r>
              <a:rPr lang="en-US" sz="2800" dirty="0" smtClean="0">
                <a:solidFill>
                  <a:schemeClr val="bg1"/>
                </a:solidFill>
                <a:latin typeface="Century Gothic" panose="020B0502020202020204" pitchFamily="34" charset="0"/>
                <a:ea typeface="Rockwell"/>
                <a:cs typeface="Rockwell"/>
                <a:sym typeface="Rockwell"/>
              </a:rPr>
              <a:t>617-933-0791</a:t>
            </a:r>
            <a:endParaRPr sz="2700" b="1" dirty="0">
              <a:solidFill>
                <a:srgbClr val="1E4E79"/>
              </a:solidFill>
              <a:latin typeface="Rockwell"/>
              <a:ea typeface="Rockwell"/>
              <a:cs typeface="Rockwell"/>
              <a:sym typeface="Rockwe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53" y="6037507"/>
            <a:ext cx="1215887" cy="671143"/>
          </a:xfrm>
          <a:prstGeom prst="rect">
            <a:avLst/>
          </a:prstGeom>
        </p:spPr>
      </p:pic>
    </p:spTree>
    <p:extLst>
      <p:ext uri="{BB962C8B-B14F-4D97-AF65-F5344CB8AC3E}">
        <p14:creationId xmlns:p14="http://schemas.microsoft.com/office/powerpoint/2010/main" val="1870900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4110" y="3184634"/>
            <a:ext cx="4656083" cy="369332"/>
          </a:xfrm>
          <a:prstGeom prst="rect">
            <a:avLst/>
          </a:prstGeom>
          <a:noFill/>
        </p:spPr>
        <p:txBody>
          <a:bodyPr wrap="square" rtlCol="0">
            <a:spAutoFit/>
          </a:bodyPr>
          <a:lstStyle/>
          <a:p>
            <a:pPr algn="ctr"/>
            <a:r>
              <a:rPr lang="en-US" dirty="0" smtClean="0"/>
              <a:t>APPENDICES</a:t>
            </a:r>
            <a:endParaRPr lang="en-US" dirty="0"/>
          </a:p>
        </p:txBody>
      </p:sp>
    </p:spTree>
    <p:extLst>
      <p:ext uri="{BB962C8B-B14F-4D97-AF65-F5344CB8AC3E}">
        <p14:creationId xmlns:p14="http://schemas.microsoft.com/office/powerpoint/2010/main" val="2919370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7852F6-CF0B-4B1C-ADEA-28BD383E2D83}" type="slidenum">
              <a:rPr lang="en-US" smtClean="0">
                <a:solidFill>
                  <a:srgbClr val="2E2B21">
                    <a:lumMod val="90000"/>
                    <a:lumOff val="10000"/>
                  </a:srgbClr>
                </a:solidFill>
              </a:rPr>
              <a:pPr>
                <a:defRPr/>
              </a:pPr>
              <a:t>18</a:t>
            </a:fld>
            <a:endParaRPr lang="en-US" dirty="0">
              <a:solidFill>
                <a:srgbClr val="2E2B21">
                  <a:lumMod val="90000"/>
                  <a:lumOff val="10000"/>
                </a:srgbClr>
              </a:solidFill>
            </a:endParaRPr>
          </a:p>
        </p:txBody>
      </p:sp>
      <p:graphicFrame>
        <p:nvGraphicFramePr>
          <p:cNvPr id="6" name="Chart 5"/>
          <p:cNvGraphicFramePr/>
          <p:nvPr>
            <p:extLst/>
          </p:nvPr>
        </p:nvGraphicFramePr>
        <p:xfrm>
          <a:off x="4572000" y="1905254"/>
          <a:ext cx="3859778" cy="31476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nvPr>
        </p:nvGraphicFramePr>
        <p:xfrm>
          <a:off x="714375" y="1905254"/>
          <a:ext cx="3267727" cy="314764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714375" y="1095830"/>
            <a:ext cx="7715250" cy="525208"/>
          </a:xfrm>
          <a:prstGeom prst="rect">
            <a:avLst/>
          </a:prstGeom>
          <a:solidFill>
            <a:srgbClr val="92D050">
              <a:alpha val="41000"/>
            </a:srgbClr>
          </a:solidFill>
          <a:effectLst>
            <a:glow>
              <a:schemeClr val="accent1">
                <a:alpha val="74000"/>
              </a:schemeClr>
            </a:glow>
          </a:effectLst>
        </p:spPr>
        <p:txBody>
          <a:bodyPr wrap="square" rtlCol="0">
            <a:spAutoFit/>
          </a:bodyPr>
          <a:lstStyle/>
          <a:p>
            <a:pPr algn="ctr" fontAlgn="base">
              <a:spcBef>
                <a:spcPct val="0"/>
              </a:spcBef>
              <a:spcAft>
                <a:spcPct val="0"/>
              </a:spcAft>
            </a:pPr>
            <a:r>
              <a:rPr lang="en-US" sz="2813" dirty="0">
                <a:solidFill>
                  <a:srgbClr val="354093"/>
                </a:solidFill>
                <a:cs typeface="Arial" charset="0"/>
              </a:rPr>
              <a:t>ALTERNATIVE FUEL ADOPTION IN MASSACHUSETTS</a:t>
            </a:r>
            <a:endParaRPr lang="en-US" sz="2813" dirty="0">
              <a:solidFill>
                <a:srgbClr val="354093"/>
              </a:solidFill>
              <a:cs typeface="Arial" charset="0"/>
            </a:endParaRPr>
          </a:p>
        </p:txBody>
      </p:sp>
      <p:pic>
        <p:nvPicPr>
          <p:cNvPr id="7" name="Picture 6"/>
          <p:cNvPicPr>
            <a:picLocks noChangeAspect="1"/>
          </p:cNvPicPr>
          <p:nvPr/>
        </p:nvPicPr>
        <p:blipFill>
          <a:blip r:embed="rId5" cstate="print"/>
          <a:stretch>
            <a:fillRect/>
          </a:stretch>
        </p:blipFill>
        <p:spPr>
          <a:xfrm>
            <a:off x="8062546" y="5244723"/>
            <a:ext cx="795704" cy="465514"/>
          </a:xfrm>
          <a:prstGeom prst="rect">
            <a:avLst/>
          </a:prstGeom>
          <a:effectLst>
            <a:softEdge rad="0"/>
          </a:effectLst>
        </p:spPr>
      </p:pic>
      <p:pic>
        <p:nvPicPr>
          <p:cNvPr id="8" name="Picture 7"/>
          <p:cNvPicPr>
            <a:picLocks noChangeAspect="1"/>
          </p:cNvPicPr>
          <p:nvPr/>
        </p:nvPicPr>
        <p:blipFill rotWithShape="1">
          <a:blip r:embed="rId6" cstate="print"/>
          <a:srcRect t="16359" b="26752"/>
          <a:stretch/>
        </p:blipFill>
        <p:spPr>
          <a:xfrm>
            <a:off x="7095392" y="5244724"/>
            <a:ext cx="897996" cy="510860"/>
          </a:xfrm>
          <a:prstGeom prst="rect">
            <a:avLst/>
          </a:prstGeom>
          <a:effectLst>
            <a:softEdge rad="0"/>
          </a:effectLst>
        </p:spPr>
      </p:pic>
      <p:pic>
        <p:nvPicPr>
          <p:cNvPr id="9" name="Picture 12"/>
          <p:cNvPicPr>
            <a:picLocks noChangeAspect="1"/>
          </p:cNvPicPr>
          <p:nvPr/>
        </p:nvPicPr>
        <p:blipFill rotWithShape="1">
          <a:blip r:embed="rId7" cstate="print"/>
          <a:srcRect b="18087"/>
          <a:stretch/>
        </p:blipFill>
        <p:spPr bwMode="auto">
          <a:xfrm>
            <a:off x="6198577" y="5244723"/>
            <a:ext cx="896816" cy="468156"/>
          </a:xfrm>
          <a:prstGeom prst="rect">
            <a:avLst/>
          </a:prstGeom>
          <a:noFill/>
          <a:ln w="9525">
            <a:noFill/>
            <a:miter lim="800000"/>
            <a:headEnd/>
            <a:tailEnd/>
          </a:ln>
          <a:effectLst>
            <a:softEdge rad="0"/>
          </a:effectLst>
        </p:spPr>
      </p:pic>
      <p:sp>
        <p:nvSpPr>
          <p:cNvPr id="10" name="Rectangle 9"/>
          <p:cNvSpPr/>
          <p:nvPr/>
        </p:nvSpPr>
        <p:spPr>
          <a:xfrm>
            <a:off x="714376" y="5639899"/>
            <a:ext cx="5449034" cy="3428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69789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4375" y="1095830"/>
            <a:ext cx="7715250" cy="525208"/>
          </a:xfrm>
          <a:prstGeom prst="rect">
            <a:avLst/>
          </a:prstGeom>
          <a:solidFill>
            <a:srgbClr val="92D050">
              <a:alpha val="41000"/>
            </a:srgbClr>
          </a:solidFill>
          <a:effectLst>
            <a:glow>
              <a:schemeClr val="accent1">
                <a:alpha val="74000"/>
              </a:schemeClr>
            </a:glow>
          </a:effectLst>
        </p:spPr>
        <p:txBody>
          <a:bodyPr wrap="square" rtlCol="0">
            <a:spAutoFit/>
          </a:bodyPr>
          <a:lstStyle/>
          <a:p>
            <a:pPr algn="ctr" fontAlgn="base">
              <a:spcBef>
                <a:spcPct val="0"/>
              </a:spcBef>
              <a:spcAft>
                <a:spcPct val="0"/>
              </a:spcAft>
            </a:pPr>
            <a:r>
              <a:rPr lang="en-US" sz="2813" dirty="0">
                <a:solidFill>
                  <a:srgbClr val="354093"/>
                </a:solidFill>
                <a:cs typeface="Arial" charset="0"/>
              </a:rPr>
              <a:t>ELECTRIC VEHICLE SUPPLY EQUIPMENT</a:t>
            </a:r>
            <a:endParaRPr lang="en-US" sz="2813" dirty="0">
              <a:solidFill>
                <a:srgbClr val="354093"/>
              </a:solidFill>
              <a:cs typeface="Arial" charset="0"/>
            </a:endParaRPr>
          </a:p>
        </p:txBody>
      </p:sp>
      <p:sp>
        <p:nvSpPr>
          <p:cNvPr id="7" name="Slide Number Placeholder 1"/>
          <p:cNvSpPr>
            <a:spLocks noGrp="1"/>
          </p:cNvSpPr>
          <p:nvPr>
            <p:ph type="sldNum" sz="quarter" idx="12"/>
          </p:nvPr>
        </p:nvSpPr>
        <p:spPr>
          <a:xfrm>
            <a:off x="8128398" y="5710237"/>
            <a:ext cx="729853" cy="205979"/>
          </a:xfrm>
        </p:spPr>
        <p:txBody>
          <a:bodyPr/>
          <a:lstStyle/>
          <a:p>
            <a:pPr algn="r">
              <a:defRPr/>
            </a:pPr>
            <a:r>
              <a:rPr lang="en-US" dirty="0">
                <a:solidFill>
                  <a:srgbClr val="2E2B21">
                    <a:lumMod val="90000"/>
                    <a:lumOff val="10000"/>
                  </a:srgbClr>
                </a:solidFill>
              </a:rPr>
              <a:t>5</a:t>
            </a:r>
          </a:p>
        </p:txBody>
      </p:sp>
      <p:sp>
        <p:nvSpPr>
          <p:cNvPr id="8" name="Content Placeholder 2"/>
          <p:cNvSpPr txBox="1">
            <a:spLocks noChangeAspect="1"/>
          </p:cNvSpPr>
          <p:nvPr/>
        </p:nvSpPr>
        <p:spPr>
          <a:xfrm>
            <a:off x="3466069" y="4442827"/>
            <a:ext cx="1575486" cy="511752"/>
          </a:xfrm>
          <a:prstGeom prst="rect">
            <a:avLst/>
          </a:prstGeom>
        </p:spPr>
        <p:txBody>
          <a:bodyPr vert="horz" lIns="51435" tIns="25718" rIns="51435" bIns="25718" rtlCol="0">
            <a:normAutofit/>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30 mins </a:t>
            </a:r>
            <a:endParaRPr lang="en-US" dirty="0">
              <a:solidFill>
                <a:schemeClr val="tx2">
                  <a:lumMod val="75000"/>
                </a:schemeClr>
              </a:solidFill>
              <a:cs typeface="Tw Cen MT"/>
            </a:endParaRPr>
          </a:p>
        </p:txBody>
      </p:sp>
      <p:pic>
        <p:nvPicPr>
          <p:cNvPr id="2" name="Picture 1"/>
          <p:cNvPicPr>
            <a:picLocks noChangeAspect="1"/>
          </p:cNvPicPr>
          <p:nvPr/>
        </p:nvPicPr>
        <p:blipFill rotWithShape="1">
          <a:blip r:embed="rId3" cstate="print"/>
          <a:srcRect l="32040" t="20243" r="53624" b="71513"/>
          <a:stretch/>
        </p:blipFill>
        <p:spPr>
          <a:xfrm>
            <a:off x="714375" y="1711497"/>
            <a:ext cx="2265885" cy="732899"/>
          </a:xfrm>
          <a:prstGeom prst="rect">
            <a:avLst/>
          </a:prstGeom>
        </p:spPr>
      </p:pic>
      <p:pic>
        <p:nvPicPr>
          <p:cNvPr id="6" name="Picture 5"/>
          <p:cNvPicPr>
            <a:picLocks noChangeAspect="1"/>
          </p:cNvPicPr>
          <p:nvPr/>
        </p:nvPicPr>
        <p:blipFill rotWithShape="1">
          <a:blip r:embed="rId3" cstate="print"/>
          <a:srcRect l="32040" t="41994" r="53624" b="50310"/>
          <a:stretch/>
        </p:blipFill>
        <p:spPr>
          <a:xfrm>
            <a:off x="714375" y="3006218"/>
            <a:ext cx="2263604" cy="683547"/>
          </a:xfrm>
          <a:prstGeom prst="rect">
            <a:avLst/>
          </a:prstGeom>
        </p:spPr>
      </p:pic>
      <p:pic>
        <p:nvPicPr>
          <p:cNvPr id="9" name="Picture 8"/>
          <p:cNvPicPr>
            <a:picLocks noChangeAspect="1"/>
          </p:cNvPicPr>
          <p:nvPr/>
        </p:nvPicPr>
        <p:blipFill rotWithShape="1">
          <a:blip r:embed="rId3" cstate="print"/>
          <a:srcRect l="32040" t="69243" r="53624" b="20326"/>
          <a:stretch/>
        </p:blipFill>
        <p:spPr>
          <a:xfrm>
            <a:off x="714375" y="4235493"/>
            <a:ext cx="2263604" cy="926422"/>
          </a:xfrm>
          <a:prstGeom prst="rect">
            <a:avLst/>
          </a:prstGeom>
        </p:spPr>
      </p:pic>
      <p:sp>
        <p:nvSpPr>
          <p:cNvPr id="10" name="Content Placeholder 2"/>
          <p:cNvSpPr txBox="1">
            <a:spLocks noChangeAspect="1"/>
          </p:cNvSpPr>
          <p:nvPr/>
        </p:nvSpPr>
        <p:spPr>
          <a:xfrm>
            <a:off x="3466069" y="3092116"/>
            <a:ext cx="1575486" cy="511752"/>
          </a:xfrm>
          <a:prstGeom prst="rect">
            <a:avLst/>
          </a:prstGeom>
        </p:spPr>
        <p:txBody>
          <a:bodyPr vert="horz" lIns="51435" tIns="25718" rIns="51435" bIns="25718" rtlCol="0">
            <a:normAutofit/>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4-8 hours </a:t>
            </a:r>
            <a:endParaRPr lang="en-US" dirty="0">
              <a:solidFill>
                <a:schemeClr val="tx2">
                  <a:lumMod val="75000"/>
                </a:schemeClr>
              </a:solidFill>
              <a:cs typeface="Tw Cen MT"/>
            </a:endParaRPr>
          </a:p>
        </p:txBody>
      </p:sp>
      <p:sp>
        <p:nvSpPr>
          <p:cNvPr id="11" name="Content Placeholder 2"/>
          <p:cNvSpPr txBox="1">
            <a:spLocks noChangeAspect="1"/>
          </p:cNvSpPr>
          <p:nvPr/>
        </p:nvSpPr>
        <p:spPr>
          <a:xfrm>
            <a:off x="3466069" y="1822070"/>
            <a:ext cx="1575486" cy="511752"/>
          </a:xfrm>
          <a:prstGeom prst="rect">
            <a:avLst/>
          </a:prstGeom>
        </p:spPr>
        <p:txBody>
          <a:bodyPr vert="horz" lIns="51435" tIns="25718" rIns="51435" bIns="25718" rtlCol="0">
            <a:normAutofit/>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8-20+ hours </a:t>
            </a:r>
            <a:endParaRPr lang="en-US" dirty="0">
              <a:solidFill>
                <a:schemeClr val="tx2">
                  <a:lumMod val="75000"/>
                </a:schemeClr>
              </a:solidFill>
              <a:cs typeface="Tw Cen MT"/>
            </a:endParaRPr>
          </a:p>
        </p:txBody>
      </p:sp>
      <p:sp>
        <p:nvSpPr>
          <p:cNvPr id="13" name="Content Placeholder 2"/>
          <p:cNvSpPr txBox="1">
            <a:spLocks noChangeAspect="1"/>
          </p:cNvSpPr>
          <p:nvPr/>
        </p:nvSpPr>
        <p:spPr>
          <a:xfrm>
            <a:off x="5319584" y="4062806"/>
            <a:ext cx="3110041" cy="1187166"/>
          </a:xfrm>
          <a:prstGeom prst="rect">
            <a:avLst/>
          </a:prstGeom>
        </p:spPr>
        <p:txBody>
          <a:bodyPr vert="horz" lIns="51435" tIns="25718" rIns="51435" bIns="25718" rtlCol="0">
            <a:normAutofit fontScale="775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Applications make most sense along highways at rest areas for a short duration charge that provides range for long distance travel </a:t>
            </a:r>
            <a:endParaRPr lang="en-US" dirty="0">
              <a:solidFill>
                <a:schemeClr val="tx2">
                  <a:lumMod val="75000"/>
                </a:schemeClr>
              </a:solidFill>
              <a:cs typeface="Tw Cen MT"/>
            </a:endParaRPr>
          </a:p>
        </p:txBody>
      </p:sp>
      <p:sp>
        <p:nvSpPr>
          <p:cNvPr id="14" name="Content Placeholder 2"/>
          <p:cNvSpPr txBox="1">
            <a:spLocks noChangeAspect="1"/>
          </p:cNvSpPr>
          <p:nvPr/>
        </p:nvSpPr>
        <p:spPr>
          <a:xfrm>
            <a:off x="5319584" y="2896464"/>
            <a:ext cx="3110041" cy="903056"/>
          </a:xfrm>
          <a:prstGeom prst="rect">
            <a:avLst/>
          </a:prstGeom>
        </p:spPr>
        <p:txBody>
          <a:bodyPr vert="horz" lIns="51435" tIns="25718" rIns="51435" bIns="25718" rtlCol="0">
            <a:normAutofit fontScale="775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Most practical municipal applications, can add 10-25 miles of range in one hour of charging</a:t>
            </a:r>
            <a:endParaRPr lang="en-US" dirty="0">
              <a:solidFill>
                <a:schemeClr val="tx2">
                  <a:lumMod val="75000"/>
                </a:schemeClr>
              </a:solidFill>
              <a:cs typeface="Tw Cen MT"/>
            </a:endParaRPr>
          </a:p>
        </p:txBody>
      </p:sp>
      <p:sp>
        <p:nvSpPr>
          <p:cNvPr id="15" name="Content Placeholder 2"/>
          <p:cNvSpPr txBox="1">
            <a:spLocks noChangeAspect="1"/>
          </p:cNvSpPr>
          <p:nvPr/>
        </p:nvSpPr>
        <p:spPr>
          <a:xfrm>
            <a:off x="5319584" y="1717354"/>
            <a:ext cx="3110041" cy="721183"/>
          </a:xfrm>
          <a:prstGeom prst="rect">
            <a:avLst/>
          </a:prstGeom>
        </p:spPr>
        <p:txBody>
          <a:bodyPr vert="horz" lIns="51435" tIns="25718" rIns="51435" bIns="25718" rtlCol="0">
            <a:normAutofit fontScale="775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Overnight charging for vehicles that will travel under 40 miles during the day </a:t>
            </a:r>
            <a:endParaRPr lang="en-US" dirty="0">
              <a:solidFill>
                <a:schemeClr val="tx2">
                  <a:lumMod val="75000"/>
                </a:schemeClr>
              </a:solidFill>
              <a:cs typeface="Tw Cen MT"/>
            </a:endParaRPr>
          </a:p>
        </p:txBody>
      </p:sp>
      <p:sp>
        <p:nvSpPr>
          <p:cNvPr id="16" name="Content Placeholder 2"/>
          <p:cNvSpPr txBox="1">
            <a:spLocks noChangeAspect="1"/>
          </p:cNvSpPr>
          <p:nvPr/>
        </p:nvSpPr>
        <p:spPr>
          <a:xfrm>
            <a:off x="494791" y="5161914"/>
            <a:ext cx="2923531" cy="255876"/>
          </a:xfrm>
          <a:prstGeom prst="rect">
            <a:avLst/>
          </a:prstGeom>
        </p:spPr>
        <p:txBody>
          <a:bodyPr vert="horz" lIns="51435" tIns="25718" rIns="51435" bIns="25718" rtlCol="0">
            <a:normAutofit/>
          </a:bodyPr>
          <a:lstStyle/>
          <a:p>
            <a:pPr marL="130370" algn="ctr" defTabSz="514337" fontAlgn="base">
              <a:lnSpc>
                <a:spcPct val="150000"/>
              </a:lnSpc>
              <a:spcBef>
                <a:spcPct val="0"/>
              </a:spcBef>
              <a:spcAft>
                <a:spcPct val="0"/>
              </a:spcAft>
              <a:defRPr/>
            </a:pPr>
            <a:r>
              <a:rPr lang="en-US" sz="750" dirty="0">
                <a:solidFill>
                  <a:schemeClr val="tx2">
                    <a:lumMod val="75000"/>
                  </a:schemeClr>
                </a:solidFill>
                <a:cs typeface="Tw Cen MT"/>
              </a:rPr>
              <a:t>Image source: “Accommodating Garage Orphans” WXY, 2015 </a:t>
            </a:r>
            <a:endParaRPr lang="en-US" sz="750" dirty="0">
              <a:solidFill>
                <a:schemeClr val="tx2">
                  <a:lumMod val="75000"/>
                </a:schemeClr>
              </a:solidFill>
              <a:cs typeface="Tw Cen MT"/>
            </a:endParaRPr>
          </a:p>
        </p:txBody>
      </p:sp>
      <p:cxnSp>
        <p:nvCxnSpPr>
          <p:cNvPr id="17" name="Straight Connector 16"/>
          <p:cNvCxnSpPr/>
          <p:nvPr/>
        </p:nvCxnSpPr>
        <p:spPr>
          <a:xfrm>
            <a:off x="537072" y="2755767"/>
            <a:ext cx="811221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7072" y="3960315"/>
            <a:ext cx="811221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stretch>
            <a:fillRect/>
          </a:stretch>
        </p:blipFill>
        <p:spPr>
          <a:xfrm>
            <a:off x="8062546" y="5244723"/>
            <a:ext cx="795704" cy="465514"/>
          </a:xfrm>
          <a:prstGeom prst="rect">
            <a:avLst/>
          </a:prstGeom>
          <a:effectLst>
            <a:softEdge rad="0"/>
          </a:effectLst>
        </p:spPr>
      </p:pic>
      <p:pic>
        <p:nvPicPr>
          <p:cNvPr id="20" name="Picture 19"/>
          <p:cNvPicPr>
            <a:picLocks noChangeAspect="1"/>
          </p:cNvPicPr>
          <p:nvPr/>
        </p:nvPicPr>
        <p:blipFill rotWithShape="1">
          <a:blip r:embed="rId5" cstate="print"/>
          <a:srcRect t="16359" b="26752"/>
          <a:stretch/>
        </p:blipFill>
        <p:spPr>
          <a:xfrm>
            <a:off x="7095392" y="5244724"/>
            <a:ext cx="897996" cy="510860"/>
          </a:xfrm>
          <a:prstGeom prst="rect">
            <a:avLst/>
          </a:prstGeom>
          <a:effectLst>
            <a:softEdge rad="0"/>
          </a:effectLst>
        </p:spPr>
      </p:pic>
      <p:pic>
        <p:nvPicPr>
          <p:cNvPr id="21" name="Picture 12"/>
          <p:cNvPicPr>
            <a:picLocks noChangeAspect="1"/>
          </p:cNvPicPr>
          <p:nvPr/>
        </p:nvPicPr>
        <p:blipFill rotWithShape="1">
          <a:blip r:embed="rId6" cstate="print"/>
          <a:srcRect b="18087"/>
          <a:stretch/>
        </p:blipFill>
        <p:spPr bwMode="auto">
          <a:xfrm>
            <a:off x="6198577" y="5244723"/>
            <a:ext cx="896816" cy="468156"/>
          </a:xfrm>
          <a:prstGeom prst="rect">
            <a:avLst/>
          </a:prstGeom>
          <a:noFill/>
          <a:ln w="9525">
            <a:noFill/>
            <a:miter lim="800000"/>
            <a:headEnd/>
            <a:tailEnd/>
          </a:ln>
          <a:effectLst>
            <a:softEdge rad="0"/>
          </a:effectLst>
        </p:spPr>
      </p:pic>
      <p:sp>
        <p:nvSpPr>
          <p:cNvPr id="22" name="Rectangle 21"/>
          <p:cNvSpPr/>
          <p:nvPr/>
        </p:nvSpPr>
        <p:spPr>
          <a:xfrm>
            <a:off x="714376" y="5639899"/>
            <a:ext cx="5449034" cy="3428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38673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MAPC: ABOUT US</a:t>
            </a:r>
            <a:endParaRPr lang="en-US" b="1" dirty="0">
              <a:solidFill>
                <a:srgbClr val="E9BA20"/>
              </a:solidFill>
            </a:endParaRPr>
          </a:p>
        </p:txBody>
      </p:sp>
      <p:pic>
        <p:nvPicPr>
          <p:cNvPr id="4" name="Picture 3"/>
          <p:cNvPicPr>
            <a:picLocks noChangeAspect="1"/>
          </p:cNvPicPr>
          <p:nvPr/>
        </p:nvPicPr>
        <p:blipFill rotWithShape="1">
          <a:blip r:embed="rId3" cstate="print">
            <a:duotone>
              <a:schemeClr val="accent6">
                <a:shade val="45000"/>
                <a:satMod val="135000"/>
              </a:schemeClr>
              <a:prstClr val="white"/>
            </a:duotone>
          </a:blip>
          <a:srcRect l="1777" t="525" b="-1"/>
          <a:stretch/>
        </p:blipFill>
        <p:spPr>
          <a:xfrm>
            <a:off x="3645525" y="1701974"/>
            <a:ext cx="5498475" cy="5143500"/>
          </a:xfrm>
          <a:prstGeom prst="rect">
            <a:avLst/>
          </a:prstGeom>
          <a:noFill/>
          <a:ln>
            <a:noFill/>
          </a:ln>
        </p:spPr>
      </p:pic>
      <p:sp>
        <p:nvSpPr>
          <p:cNvPr id="5" name="Content Placeholder 2"/>
          <p:cNvSpPr>
            <a:spLocks noGrp="1"/>
          </p:cNvSpPr>
          <p:nvPr>
            <p:ph idx="1"/>
          </p:nvPr>
        </p:nvSpPr>
        <p:spPr>
          <a:xfrm>
            <a:off x="-1" y="1715321"/>
            <a:ext cx="3645526" cy="3263504"/>
          </a:xfrm>
        </p:spPr>
        <p:txBody>
          <a:bodyPr>
            <a:normAutofit/>
          </a:bodyPr>
          <a:lstStyle/>
          <a:p>
            <a:pPr lvl="1"/>
            <a:endParaRPr lang="en-US" sz="2000" dirty="0" smtClean="0"/>
          </a:p>
          <a:p>
            <a:pPr lvl="1"/>
            <a:endParaRPr lang="en-US" sz="2000" dirty="0"/>
          </a:p>
          <a:p>
            <a:pPr lvl="1"/>
            <a:r>
              <a:rPr lang="en-US" sz="2000" dirty="0" smtClean="0"/>
              <a:t>Regional Planning Agency</a:t>
            </a:r>
            <a:endParaRPr lang="en-US" sz="2000" dirty="0"/>
          </a:p>
          <a:p>
            <a:pPr lvl="1"/>
            <a:r>
              <a:rPr lang="en-US" sz="2000" dirty="0" smtClean="0"/>
              <a:t>101 cities and towns</a:t>
            </a:r>
          </a:p>
          <a:p>
            <a:pPr lvl="1"/>
            <a:r>
              <a:rPr lang="en-US" sz="2000" dirty="0"/>
              <a:t>9</a:t>
            </a:r>
            <a:r>
              <a:rPr lang="en-US" sz="2000" dirty="0" smtClean="0"/>
              <a:t>0</a:t>
            </a:r>
            <a:r>
              <a:rPr lang="en-US" sz="2000" dirty="0" smtClean="0"/>
              <a:t>+ employees</a:t>
            </a:r>
          </a:p>
          <a:p>
            <a:pPr lvl="1"/>
            <a:r>
              <a:rPr lang="en-US" sz="2000" dirty="0" smtClean="0"/>
              <a:t>Wide range of planning expertise</a:t>
            </a:r>
          </a:p>
          <a:p>
            <a:pPr lvl="1"/>
            <a:endParaRPr lang="en-US" sz="2000" dirty="0"/>
          </a:p>
        </p:txBody>
      </p:sp>
      <p:pic>
        <p:nvPicPr>
          <p:cNvPr id="6" name="Picture 5"/>
          <p:cNvPicPr>
            <a:picLocks noChangeAspect="1"/>
          </p:cNvPicPr>
          <p:nvPr/>
        </p:nvPicPr>
        <p:blipFill>
          <a:blip r:embed="rId4" cstate="print"/>
          <a:stretch>
            <a:fillRect/>
          </a:stretch>
        </p:blipFill>
        <p:spPr>
          <a:xfrm>
            <a:off x="295017" y="5133400"/>
            <a:ext cx="2465202" cy="1570025"/>
          </a:xfrm>
          <a:prstGeom prst="rect">
            <a:avLst/>
          </a:prstGeom>
        </p:spPr>
      </p:pic>
    </p:spTree>
    <p:extLst>
      <p:ext uri="{BB962C8B-B14F-4D97-AF65-F5344CB8AC3E}">
        <p14:creationId xmlns:p14="http://schemas.microsoft.com/office/powerpoint/2010/main" val="3109476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4375" y="1095830"/>
            <a:ext cx="7715250" cy="525208"/>
          </a:xfrm>
          <a:prstGeom prst="rect">
            <a:avLst/>
          </a:prstGeom>
          <a:solidFill>
            <a:srgbClr val="92D050">
              <a:alpha val="41000"/>
            </a:srgbClr>
          </a:solidFill>
          <a:effectLst>
            <a:glow>
              <a:schemeClr val="accent1">
                <a:alpha val="74000"/>
              </a:schemeClr>
            </a:glow>
          </a:effectLst>
        </p:spPr>
        <p:txBody>
          <a:bodyPr wrap="square" rtlCol="0">
            <a:spAutoFit/>
          </a:bodyPr>
          <a:lstStyle/>
          <a:p>
            <a:pPr algn="ctr" fontAlgn="base">
              <a:spcBef>
                <a:spcPct val="0"/>
              </a:spcBef>
              <a:spcAft>
                <a:spcPct val="0"/>
              </a:spcAft>
            </a:pPr>
            <a:r>
              <a:rPr lang="en-US" sz="2813" dirty="0">
                <a:solidFill>
                  <a:srgbClr val="354093"/>
                </a:solidFill>
                <a:cs typeface="Arial" charset="0"/>
              </a:rPr>
              <a:t>ANTI-IDLING TECHNOLOGY</a:t>
            </a:r>
            <a:endParaRPr lang="en-US" sz="2813" dirty="0">
              <a:solidFill>
                <a:srgbClr val="354093"/>
              </a:solidFill>
              <a:cs typeface="Arial" charset="0"/>
            </a:endParaRPr>
          </a:p>
        </p:txBody>
      </p:sp>
      <p:sp>
        <p:nvSpPr>
          <p:cNvPr id="7" name="Slide Number Placeholder 1"/>
          <p:cNvSpPr>
            <a:spLocks noGrp="1"/>
          </p:cNvSpPr>
          <p:nvPr>
            <p:ph type="sldNum" sz="quarter" idx="12"/>
          </p:nvPr>
        </p:nvSpPr>
        <p:spPr>
          <a:xfrm>
            <a:off x="8128398" y="5710237"/>
            <a:ext cx="729853" cy="205979"/>
          </a:xfrm>
        </p:spPr>
        <p:txBody>
          <a:bodyPr/>
          <a:lstStyle/>
          <a:p>
            <a:pPr algn="r">
              <a:defRPr/>
            </a:pPr>
            <a:r>
              <a:rPr lang="en-US" dirty="0">
                <a:solidFill>
                  <a:srgbClr val="2E2B21">
                    <a:lumMod val="90000"/>
                    <a:lumOff val="10000"/>
                  </a:srgbClr>
                </a:solidFill>
              </a:rPr>
              <a:t>5</a:t>
            </a:r>
          </a:p>
        </p:txBody>
      </p:sp>
      <p:pic>
        <p:nvPicPr>
          <p:cNvPr id="2" name="Picture 1"/>
          <p:cNvPicPr>
            <a:picLocks noChangeAspect="1"/>
          </p:cNvPicPr>
          <p:nvPr/>
        </p:nvPicPr>
        <p:blipFill>
          <a:blip r:embed="rId3" cstate="print"/>
          <a:stretch>
            <a:fillRect/>
          </a:stretch>
        </p:blipFill>
        <p:spPr>
          <a:xfrm>
            <a:off x="4306740" y="1637840"/>
            <a:ext cx="1188566" cy="890277"/>
          </a:xfrm>
          <a:prstGeom prst="rect">
            <a:avLst/>
          </a:prstGeom>
        </p:spPr>
      </p:pic>
      <p:pic>
        <p:nvPicPr>
          <p:cNvPr id="3" name="Picture 2"/>
          <p:cNvPicPr>
            <a:picLocks noChangeAspect="1"/>
          </p:cNvPicPr>
          <p:nvPr/>
        </p:nvPicPr>
        <p:blipFill>
          <a:blip r:embed="rId4" cstate="print"/>
          <a:stretch>
            <a:fillRect/>
          </a:stretch>
        </p:blipFill>
        <p:spPr>
          <a:xfrm>
            <a:off x="4376680" y="3772924"/>
            <a:ext cx="1048684" cy="785501"/>
          </a:xfrm>
          <a:prstGeom prst="rect">
            <a:avLst/>
          </a:prstGeom>
        </p:spPr>
      </p:pic>
      <p:pic>
        <p:nvPicPr>
          <p:cNvPr id="4" name="Picture 3"/>
          <p:cNvPicPr>
            <a:picLocks noChangeAspect="1"/>
          </p:cNvPicPr>
          <p:nvPr/>
        </p:nvPicPr>
        <p:blipFill>
          <a:blip r:embed="rId5" cstate="print"/>
          <a:stretch>
            <a:fillRect/>
          </a:stretch>
        </p:blipFill>
        <p:spPr>
          <a:xfrm>
            <a:off x="4413749" y="2770090"/>
            <a:ext cx="974544" cy="729968"/>
          </a:xfrm>
          <a:prstGeom prst="rect">
            <a:avLst/>
          </a:prstGeom>
        </p:spPr>
      </p:pic>
      <p:pic>
        <p:nvPicPr>
          <p:cNvPr id="5" name="Picture 4"/>
          <p:cNvPicPr>
            <a:picLocks noChangeAspect="1"/>
          </p:cNvPicPr>
          <p:nvPr/>
        </p:nvPicPr>
        <p:blipFill>
          <a:blip r:embed="rId6" cstate="print"/>
          <a:stretch>
            <a:fillRect/>
          </a:stretch>
        </p:blipFill>
        <p:spPr>
          <a:xfrm>
            <a:off x="4301383" y="4719212"/>
            <a:ext cx="1199279" cy="836571"/>
          </a:xfrm>
          <a:prstGeom prst="rect">
            <a:avLst/>
          </a:prstGeom>
        </p:spPr>
      </p:pic>
      <p:sp>
        <p:nvSpPr>
          <p:cNvPr id="10" name="Content Placeholder 2"/>
          <p:cNvSpPr txBox="1">
            <a:spLocks noChangeAspect="1"/>
          </p:cNvSpPr>
          <p:nvPr/>
        </p:nvSpPr>
        <p:spPr>
          <a:xfrm>
            <a:off x="5671752" y="1727189"/>
            <a:ext cx="2757874" cy="890277"/>
          </a:xfrm>
          <a:prstGeom prst="rect">
            <a:avLst/>
          </a:prstGeom>
        </p:spPr>
        <p:txBody>
          <a:bodyPr vert="horz" lIns="51435" tIns="25718" rIns="51435" bIns="25718" rtlCol="0">
            <a:normAutofit fontScale="775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Power Management System (0.2)</a:t>
            </a:r>
          </a:p>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Heat Recovery System (0.1)</a:t>
            </a:r>
          </a:p>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Battery APU (0.6)</a:t>
            </a:r>
            <a:endParaRPr lang="en-US" dirty="0">
              <a:solidFill>
                <a:schemeClr val="tx2">
                  <a:lumMod val="75000"/>
                </a:schemeClr>
              </a:solidFill>
              <a:cs typeface="Tw Cen MT"/>
            </a:endParaRPr>
          </a:p>
        </p:txBody>
      </p:sp>
      <p:sp>
        <p:nvSpPr>
          <p:cNvPr id="11" name="Content Placeholder 2"/>
          <p:cNvSpPr txBox="1">
            <a:spLocks noChangeAspect="1"/>
          </p:cNvSpPr>
          <p:nvPr/>
        </p:nvSpPr>
        <p:spPr>
          <a:xfrm>
            <a:off x="5671752" y="3059843"/>
            <a:ext cx="2757874" cy="329162"/>
          </a:xfrm>
          <a:prstGeom prst="rect">
            <a:avLst/>
          </a:prstGeom>
        </p:spPr>
        <p:txBody>
          <a:bodyPr vert="horz" lIns="51435" tIns="25718" rIns="51435" bIns="25718" rtlCol="0">
            <a:normAutofit fontScale="775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Diesel APU (2.9)</a:t>
            </a:r>
            <a:endParaRPr lang="en-US" dirty="0">
              <a:solidFill>
                <a:schemeClr val="tx2">
                  <a:lumMod val="75000"/>
                </a:schemeClr>
              </a:solidFill>
              <a:cs typeface="Tw Cen MT"/>
            </a:endParaRPr>
          </a:p>
        </p:txBody>
      </p:sp>
      <p:sp>
        <p:nvSpPr>
          <p:cNvPr id="13" name="Content Placeholder 2"/>
          <p:cNvSpPr txBox="1">
            <a:spLocks noChangeAspect="1"/>
          </p:cNvSpPr>
          <p:nvPr/>
        </p:nvSpPr>
        <p:spPr>
          <a:xfrm>
            <a:off x="5671752" y="3954884"/>
            <a:ext cx="2757874" cy="600282"/>
          </a:xfrm>
          <a:prstGeom prst="rect">
            <a:avLst/>
          </a:prstGeom>
        </p:spPr>
        <p:txBody>
          <a:bodyPr vert="horz" lIns="51435" tIns="25718" rIns="51435" bIns="25718" rtlCol="0">
            <a:normAutofit fontScale="70000" lnSpcReduction="20000"/>
          </a:bodyPr>
          <a:lstStyle/>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Battery Power Pack (2-8)</a:t>
            </a:r>
          </a:p>
          <a:p>
            <a:pPr marL="130370" algn="ctr" defTabSz="514337" fontAlgn="base">
              <a:lnSpc>
                <a:spcPct val="150000"/>
              </a:lnSpc>
              <a:spcBef>
                <a:spcPct val="0"/>
              </a:spcBef>
              <a:spcAft>
                <a:spcPct val="0"/>
              </a:spcAft>
              <a:defRPr/>
            </a:pPr>
            <a:r>
              <a:rPr lang="en-US" dirty="0">
                <a:solidFill>
                  <a:schemeClr val="tx2">
                    <a:lumMod val="75000"/>
                  </a:schemeClr>
                </a:solidFill>
                <a:cs typeface="Tw Cen MT"/>
              </a:rPr>
              <a:t>Electrified Parking Space (2.5)</a:t>
            </a:r>
          </a:p>
        </p:txBody>
      </p:sp>
      <p:sp>
        <p:nvSpPr>
          <p:cNvPr id="9" name="Rectangle 8"/>
          <p:cNvSpPr/>
          <p:nvPr/>
        </p:nvSpPr>
        <p:spPr>
          <a:xfrm>
            <a:off x="5671752" y="4819182"/>
            <a:ext cx="2757874" cy="386644"/>
          </a:xfrm>
          <a:prstGeom prst="rect">
            <a:avLst/>
          </a:prstGeom>
        </p:spPr>
        <p:txBody>
          <a:bodyPr wrap="square">
            <a:spAutoFit/>
          </a:bodyPr>
          <a:lstStyle/>
          <a:p>
            <a:pPr marL="130370" algn="ctr" defTabSz="514337" fontAlgn="base">
              <a:lnSpc>
                <a:spcPct val="150000"/>
              </a:lnSpc>
              <a:spcBef>
                <a:spcPct val="0"/>
              </a:spcBef>
              <a:spcAft>
                <a:spcPct val="0"/>
              </a:spcAft>
              <a:defRPr/>
            </a:pPr>
            <a:r>
              <a:rPr lang="en-US" sz="1275" dirty="0">
                <a:solidFill>
                  <a:schemeClr val="tx2">
                    <a:lumMod val="75000"/>
                  </a:schemeClr>
                </a:solidFill>
                <a:cs typeface="Tw Cen MT"/>
              </a:rPr>
              <a:t>Battery </a:t>
            </a:r>
            <a:r>
              <a:rPr lang="en-US" sz="1275" dirty="0">
                <a:solidFill>
                  <a:schemeClr val="tx2">
                    <a:lumMod val="75000"/>
                  </a:schemeClr>
                </a:solidFill>
                <a:cs typeface="Tw Cen MT"/>
              </a:rPr>
              <a:t>APU (3.8)</a:t>
            </a:r>
            <a:endParaRPr lang="en-US" sz="1275" dirty="0">
              <a:solidFill>
                <a:schemeClr val="tx2">
                  <a:lumMod val="75000"/>
                </a:schemeClr>
              </a:solidFill>
              <a:cs typeface="Tw Cen MT"/>
            </a:endParaRPr>
          </a:p>
        </p:txBody>
      </p:sp>
      <p:sp>
        <p:nvSpPr>
          <p:cNvPr id="15" name="Content Placeholder 2"/>
          <p:cNvSpPr txBox="1">
            <a:spLocks noChangeAspect="1"/>
          </p:cNvSpPr>
          <p:nvPr/>
        </p:nvSpPr>
        <p:spPr>
          <a:xfrm>
            <a:off x="714375" y="1764793"/>
            <a:ext cx="3086896" cy="772976"/>
          </a:xfrm>
          <a:prstGeom prst="rect">
            <a:avLst/>
          </a:prstGeom>
        </p:spPr>
        <p:txBody>
          <a:bodyPr vert="horz" lIns="51435" tIns="25718" rIns="51435" bIns="25718" rtlCol="0">
            <a:normAutofit fontScale="70000" lnSpcReduction="20000"/>
          </a:bodyPr>
          <a:lstStyle/>
          <a:p>
            <a:pPr marL="130370" algn="ctr" defTabSz="514337" fontAlgn="base">
              <a:lnSpc>
                <a:spcPct val="110000"/>
              </a:lnSpc>
              <a:spcBef>
                <a:spcPct val="0"/>
              </a:spcBef>
              <a:spcAft>
                <a:spcPct val="0"/>
              </a:spcAft>
              <a:defRPr/>
            </a:pPr>
            <a:r>
              <a:rPr lang="en-US" dirty="0">
                <a:solidFill>
                  <a:schemeClr val="tx2">
                    <a:lumMod val="75000"/>
                  </a:schemeClr>
                </a:solidFill>
                <a:cs typeface="Tw Cen MT"/>
              </a:rPr>
              <a:t>Use of lights, radios, computers, radar and video cameras while monitoring traffic, assisting at accident scenes, writing reports, etc.</a:t>
            </a:r>
            <a:endParaRPr lang="en-US" dirty="0">
              <a:solidFill>
                <a:schemeClr val="tx2">
                  <a:lumMod val="75000"/>
                </a:schemeClr>
              </a:solidFill>
              <a:cs typeface="Tw Cen MT"/>
            </a:endParaRPr>
          </a:p>
        </p:txBody>
      </p:sp>
      <p:sp>
        <p:nvSpPr>
          <p:cNvPr id="16" name="Content Placeholder 2"/>
          <p:cNvSpPr txBox="1">
            <a:spLocks noChangeAspect="1"/>
          </p:cNvSpPr>
          <p:nvPr/>
        </p:nvSpPr>
        <p:spPr>
          <a:xfrm>
            <a:off x="714375" y="2655071"/>
            <a:ext cx="3086896" cy="1044233"/>
          </a:xfrm>
          <a:prstGeom prst="rect">
            <a:avLst/>
          </a:prstGeom>
        </p:spPr>
        <p:txBody>
          <a:bodyPr vert="horz" lIns="51435" tIns="25718" rIns="51435" bIns="25718" rtlCol="0">
            <a:normAutofit fontScale="70000" lnSpcReduction="20000"/>
          </a:bodyPr>
          <a:lstStyle/>
          <a:p>
            <a:pPr marL="130370" algn="ctr" defTabSz="514337" fontAlgn="base">
              <a:lnSpc>
                <a:spcPct val="120000"/>
              </a:lnSpc>
              <a:spcBef>
                <a:spcPct val="0"/>
              </a:spcBef>
              <a:spcAft>
                <a:spcPct val="0"/>
              </a:spcAft>
              <a:defRPr/>
            </a:pPr>
            <a:r>
              <a:rPr lang="en-US" dirty="0">
                <a:solidFill>
                  <a:schemeClr val="tx2">
                    <a:lumMod val="75000"/>
                  </a:schemeClr>
                </a:solidFill>
                <a:cs typeface="Tw Cen MT"/>
              </a:rPr>
              <a:t>80% of fire truck dispatches are for medical emergencies or accidents, use of lights and other accessories while idled on call, water pumping requires additional power. </a:t>
            </a:r>
            <a:endParaRPr lang="en-US" dirty="0">
              <a:solidFill>
                <a:schemeClr val="tx2">
                  <a:lumMod val="75000"/>
                </a:schemeClr>
              </a:solidFill>
              <a:cs typeface="Tw Cen MT"/>
            </a:endParaRPr>
          </a:p>
        </p:txBody>
      </p:sp>
      <p:sp>
        <p:nvSpPr>
          <p:cNvPr id="17" name="Content Placeholder 2"/>
          <p:cNvSpPr txBox="1">
            <a:spLocks noChangeAspect="1"/>
          </p:cNvSpPr>
          <p:nvPr/>
        </p:nvSpPr>
        <p:spPr>
          <a:xfrm>
            <a:off x="714374" y="3944859"/>
            <a:ext cx="3086897" cy="774043"/>
          </a:xfrm>
          <a:prstGeom prst="rect">
            <a:avLst/>
          </a:prstGeom>
        </p:spPr>
        <p:txBody>
          <a:bodyPr vert="horz" lIns="51435" tIns="25718" rIns="51435" bIns="25718" rtlCol="0">
            <a:normAutofit fontScale="62500" lnSpcReduction="20000"/>
          </a:bodyPr>
          <a:lstStyle/>
          <a:p>
            <a:pPr marL="130370" algn="ctr" defTabSz="514337" fontAlgn="base">
              <a:lnSpc>
                <a:spcPct val="120000"/>
              </a:lnSpc>
              <a:spcBef>
                <a:spcPct val="0"/>
              </a:spcBef>
              <a:spcAft>
                <a:spcPct val="0"/>
              </a:spcAft>
              <a:defRPr/>
            </a:pPr>
            <a:r>
              <a:rPr lang="en-US" dirty="0">
                <a:solidFill>
                  <a:schemeClr val="tx2">
                    <a:lumMod val="75000"/>
                  </a:schemeClr>
                </a:solidFill>
                <a:cs typeface="Tw Cen MT"/>
              </a:rPr>
              <a:t>Use of lighting, communications, </a:t>
            </a:r>
            <a:r>
              <a:rPr lang="en-US" dirty="0">
                <a:solidFill>
                  <a:schemeClr val="tx2">
                    <a:lumMod val="75000"/>
                  </a:schemeClr>
                </a:solidFill>
                <a:cs typeface="Tw Cen MT"/>
              </a:rPr>
              <a:t>refrigeration, </a:t>
            </a:r>
            <a:r>
              <a:rPr lang="en-US" dirty="0">
                <a:solidFill>
                  <a:schemeClr val="tx2">
                    <a:lumMod val="75000"/>
                  </a:schemeClr>
                </a:solidFill>
                <a:cs typeface="Tw Cen MT"/>
              </a:rPr>
              <a:t>life support, heating and cooling while waiting for </a:t>
            </a:r>
            <a:r>
              <a:rPr lang="en-US" dirty="0">
                <a:solidFill>
                  <a:schemeClr val="tx2">
                    <a:lumMod val="75000"/>
                  </a:schemeClr>
                </a:solidFill>
                <a:cs typeface="Tw Cen MT"/>
              </a:rPr>
              <a:t>an Emergency </a:t>
            </a:r>
            <a:r>
              <a:rPr lang="en-US" dirty="0">
                <a:solidFill>
                  <a:schemeClr val="tx2">
                    <a:lumMod val="75000"/>
                  </a:schemeClr>
                </a:solidFill>
                <a:cs typeface="Tw Cen MT"/>
              </a:rPr>
              <a:t>Call</a:t>
            </a:r>
          </a:p>
        </p:txBody>
      </p:sp>
      <p:sp>
        <p:nvSpPr>
          <p:cNvPr id="18" name="Rectangle 17"/>
          <p:cNvSpPr/>
          <p:nvPr/>
        </p:nvSpPr>
        <p:spPr>
          <a:xfrm>
            <a:off x="714375" y="4897911"/>
            <a:ext cx="2757874" cy="680956"/>
          </a:xfrm>
          <a:prstGeom prst="rect">
            <a:avLst/>
          </a:prstGeom>
        </p:spPr>
        <p:txBody>
          <a:bodyPr wrap="square">
            <a:spAutoFit/>
          </a:bodyPr>
          <a:lstStyle/>
          <a:p>
            <a:pPr marL="130370" algn="ctr" defTabSz="514337" fontAlgn="base">
              <a:spcBef>
                <a:spcPct val="0"/>
              </a:spcBef>
              <a:spcAft>
                <a:spcPct val="0"/>
              </a:spcAft>
              <a:defRPr/>
            </a:pPr>
            <a:r>
              <a:rPr lang="en-US" sz="1275" dirty="0">
                <a:solidFill>
                  <a:schemeClr val="tx2">
                    <a:lumMod val="75000"/>
                  </a:schemeClr>
                </a:solidFill>
                <a:cs typeface="Tw Cen MT"/>
              </a:rPr>
              <a:t>Frequent stops for deliveries and pickups, use of heating and cooling while idling</a:t>
            </a:r>
            <a:endParaRPr lang="en-US" sz="1275" dirty="0">
              <a:solidFill>
                <a:schemeClr val="tx2">
                  <a:lumMod val="75000"/>
                </a:schemeClr>
              </a:solidFill>
              <a:cs typeface="Tw Cen MT"/>
            </a:endParaRPr>
          </a:p>
        </p:txBody>
      </p:sp>
      <p:cxnSp>
        <p:nvCxnSpPr>
          <p:cNvPr id="20" name="Straight Connector 19"/>
          <p:cNvCxnSpPr/>
          <p:nvPr/>
        </p:nvCxnSpPr>
        <p:spPr>
          <a:xfrm>
            <a:off x="515123" y="2598931"/>
            <a:ext cx="811221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1301" y="3714128"/>
            <a:ext cx="811221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0569" y="4779898"/>
            <a:ext cx="811221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cstate="print"/>
          <a:stretch>
            <a:fillRect/>
          </a:stretch>
        </p:blipFill>
        <p:spPr>
          <a:xfrm>
            <a:off x="8062546" y="5244723"/>
            <a:ext cx="795704" cy="465514"/>
          </a:xfrm>
          <a:prstGeom prst="rect">
            <a:avLst/>
          </a:prstGeom>
          <a:effectLst>
            <a:softEdge rad="0"/>
          </a:effectLst>
        </p:spPr>
      </p:pic>
      <p:pic>
        <p:nvPicPr>
          <p:cNvPr id="21" name="Picture 20"/>
          <p:cNvPicPr>
            <a:picLocks noChangeAspect="1"/>
          </p:cNvPicPr>
          <p:nvPr/>
        </p:nvPicPr>
        <p:blipFill rotWithShape="1">
          <a:blip r:embed="rId8" cstate="print"/>
          <a:srcRect t="16359" b="26752"/>
          <a:stretch/>
        </p:blipFill>
        <p:spPr>
          <a:xfrm>
            <a:off x="7095392" y="5244724"/>
            <a:ext cx="897996" cy="510860"/>
          </a:xfrm>
          <a:prstGeom prst="rect">
            <a:avLst/>
          </a:prstGeom>
          <a:effectLst>
            <a:softEdge rad="0"/>
          </a:effectLst>
        </p:spPr>
      </p:pic>
      <p:pic>
        <p:nvPicPr>
          <p:cNvPr id="24" name="Picture 12"/>
          <p:cNvPicPr>
            <a:picLocks noChangeAspect="1"/>
          </p:cNvPicPr>
          <p:nvPr/>
        </p:nvPicPr>
        <p:blipFill rotWithShape="1">
          <a:blip r:embed="rId9" cstate="print"/>
          <a:srcRect b="18087"/>
          <a:stretch/>
        </p:blipFill>
        <p:spPr bwMode="auto">
          <a:xfrm>
            <a:off x="6198577" y="5244723"/>
            <a:ext cx="896816" cy="468156"/>
          </a:xfrm>
          <a:prstGeom prst="rect">
            <a:avLst/>
          </a:prstGeom>
          <a:noFill/>
          <a:ln w="9525">
            <a:noFill/>
            <a:miter lim="800000"/>
            <a:headEnd/>
            <a:tailEnd/>
          </a:ln>
          <a:effectLst>
            <a:softEdge rad="0"/>
          </a:effectLst>
        </p:spPr>
      </p:pic>
      <p:sp>
        <p:nvSpPr>
          <p:cNvPr id="25" name="Rectangle 24"/>
          <p:cNvSpPr/>
          <p:nvPr/>
        </p:nvSpPr>
        <p:spPr>
          <a:xfrm>
            <a:off x="714376" y="5639899"/>
            <a:ext cx="5449034" cy="3428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0332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4375" y="1095830"/>
            <a:ext cx="7715250" cy="525208"/>
          </a:xfrm>
          <a:prstGeom prst="rect">
            <a:avLst/>
          </a:prstGeom>
          <a:solidFill>
            <a:srgbClr val="92D050">
              <a:alpha val="41000"/>
            </a:srgbClr>
          </a:solidFill>
          <a:effectLst>
            <a:glow>
              <a:schemeClr val="accent1">
                <a:alpha val="74000"/>
              </a:schemeClr>
            </a:glow>
          </a:effectLst>
        </p:spPr>
        <p:txBody>
          <a:bodyPr wrap="square" rtlCol="0">
            <a:spAutoFit/>
          </a:bodyPr>
          <a:lstStyle/>
          <a:p>
            <a:pPr algn="ctr" fontAlgn="base">
              <a:spcBef>
                <a:spcPct val="0"/>
              </a:spcBef>
              <a:spcAft>
                <a:spcPct val="0"/>
              </a:spcAft>
            </a:pPr>
            <a:r>
              <a:rPr lang="en-US" sz="2813" dirty="0">
                <a:solidFill>
                  <a:srgbClr val="354093"/>
                </a:solidFill>
                <a:cs typeface="Arial" charset="0"/>
              </a:rPr>
              <a:t>HYBRID RETROFIT TECHNOLOGY</a:t>
            </a:r>
            <a:endParaRPr lang="en-US" sz="2813" dirty="0">
              <a:solidFill>
                <a:srgbClr val="354093"/>
              </a:solidFill>
              <a:cs typeface="Arial" charset="0"/>
            </a:endParaRPr>
          </a:p>
        </p:txBody>
      </p:sp>
      <p:sp>
        <p:nvSpPr>
          <p:cNvPr id="7" name="Slide Number Placeholder 1"/>
          <p:cNvSpPr>
            <a:spLocks noGrp="1"/>
          </p:cNvSpPr>
          <p:nvPr>
            <p:ph type="sldNum" sz="quarter" idx="12"/>
          </p:nvPr>
        </p:nvSpPr>
        <p:spPr>
          <a:xfrm>
            <a:off x="8128398" y="5710237"/>
            <a:ext cx="729853" cy="205979"/>
          </a:xfrm>
        </p:spPr>
        <p:txBody>
          <a:bodyPr/>
          <a:lstStyle/>
          <a:p>
            <a:pPr algn="r">
              <a:defRPr/>
            </a:pPr>
            <a:r>
              <a:rPr lang="en-US" dirty="0">
                <a:solidFill>
                  <a:srgbClr val="2E2B21">
                    <a:lumMod val="90000"/>
                    <a:lumOff val="10000"/>
                  </a:srgbClr>
                </a:solidFill>
              </a:rPr>
              <a:t>5</a:t>
            </a:r>
          </a:p>
        </p:txBody>
      </p:sp>
      <p:sp>
        <p:nvSpPr>
          <p:cNvPr id="8" name="Content Placeholder 2"/>
          <p:cNvSpPr txBox="1">
            <a:spLocks noChangeAspect="1"/>
          </p:cNvSpPr>
          <p:nvPr/>
        </p:nvSpPr>
        <p:spPr>
          <a:xfrm>
            <a:off x="796065" y="4213340"/>
            <a:ext cx="2143125" cy="867968"/>
          </a:xfrm>
          <a:prstGeom prst="rect">
            <a:avLst/>
          </a:prstGeom>
        </p:spPr>
        <p:txBody>
          <a:bodyPr vert="horz" lIns="51435" tIns="25718" rIns="51435" bIns="25718" rtlCol="0">
            <a:normAutofit lnSpcReduction="10000"/>
          </a:bodyPr>
          <a:lstStyle/>
          <a:p>
            <a:pPr marL="130370" algn="ctr" defTabSz="514337" fontAlgn="base">
              <a:spcBef>
                <a:spcPct val="0"/>
              </a:spcBef>
              <a:spcAft>
                <a:spcPct val="0"/>
              </a:spcAft>
              <a:defRPr/>
            </a:pPr>
            <a:r>
              <a:rPr lang="en-US" dirty="0">
                <a:solidFill>
                  <a:schemeClr val="tx2">
                    <a:lumMod val="75000"/>
                  </a:schemeClr>
                </a:solidFill>
                <a:cs typeface="Tw Cen MT"/>
              </a:rPr>
              <a:t>Light &amp; medium duty vehicles for retrofit or up-fit</a:t>
            </a:r>
          </a:p>
        </p:txBody>
      </p:sp>
      <p:sp>
        <p:nvSpPr>
          <p:cNvPr id="5" name="Content Placeholder 2"/>
          <p:cNvSpPr txBox="1">
            <a:spLocks noChangeAspect="1"/>
          </p:cNvSpPr>
          <p:nvPr/>
        </p:nvSpPr>
        <p:spPr>
          <a:xfrm>
            <a:off x="5761725" y="4215937"/>
            <a:ext cx="2971801" cy="622440"/>
          </a:xfrm>
          <a:prstGeom prst="rect">
            <a:avLst/>
          </a:prstGeom>
        </p:spPr>
        <p:txBody>
          <a:bodyPr vert="horz" lIns="51435" tIns="25718" rIns="51435" bIns="25718" rtlCol="0">
            <a:noAutofit/>
          </a:bodyPr>
          <a:lstStyle/>
          <a:p>
            <a:pPr marL="383967" indent="-253597" algn="ctr" defTabSz="514337" fontAlgn="base">
              <a:spcBef>
                <a:spcPct val="0"/>
              </a:spcBef>
              <a:spcAft>
                <a:spcPct val="0"/>
              </a:spcAft>
              <a:defRPr/>
            </a:pPr>
            <a:r>
              <a:rPr lang="en-US" dirty="0">
                <a:solidFill>
                  <a:schemeClr val="tx2">
                    <a:lumMod val="75000"/>
                  </a:schemeClr>
                </a:solidFill>
                <a:cs typeface="Tw Cen MT"/>
              </a:rPr>
              <a:t>20-35% reduction in fuel consumption – depending on vehicle type and usage.</a:t>
            </a:r>
          </a:p>
          <a:p>
            <a:pPr marL="383967" indent="-253597" algn="ctr" defTabSz="514337" fontAlgn="base">
              <a:spcBef>
                <a:spcPct val="0"/>
              </a:spcBef>
              <a:spcAft>
                <a:spcPct val="0"/>
              </a:spcAft>
              <a:defRPr/>
            </a:pPr>
            <a:endParaRPr lang="en-US" dirty="0">
              <a:solidFill>
                <a:schemeClr val="tx2">
                  <a:lumMod val="75000"/>
                </a:schemeClr>
              </a:solidFill>
              <a:cs typeface="Tw Cen MT"/>
            </a:endParaRPr>
          </a:p>
        </p:txBody>
      </p:sp>
      <p:sp>
        <p:nvSpPr>
          <p:cNvPr id="3" name="Rectangle 2"/>
          <p:cNvSpPr/>
          <p:nvPr/>
        </p:nvSpPr>
        <p:spPr>
          <a:xfrm>
            <a:off x="3196477" y="4213339"/>
            <a:ext cx="2521537" cy="1200329"/>
          </a:xfrm>
          <a:prstGeom prst="rect">
            <a:avLst/>
          </a:prstGeom>
        </p:spPr>
        <p:txBody>
          <a:bodyPr wrap="square">
            <a:spAutoFit/>
          </a:bodyPr>
          <a:lstStyle/>
          <a:p>
            <a:pPr marL="383967" indent="-253597" algn="ctr" defTabSz="514337" fontAlgn="base">
              <a:spcBef>
                <a:spcPct val="0"/>
              </a:spcBef>
              <a:spcAft>
                <a:spcPct val="0"/>
              </a:spcAft>
              <a:defRPr/>
            </a:pPr>
            <a:r>
              <a:rPr lang="en-US" dirty="0">
                <a:solidFill>
                  <a:srgbClr val="605B4F">
                    <a:lumMod val="75000"/>
                  </a:srgbClr>
                </a:solidFill>
                <a:cs typeface="Tw Cen MT"/>
              </a:rPr>
              <a:t>Vehicle downtime for installation minimal – typically one day on or offsite</a:t>
            </a:r>
            <a:endParaRPr lang="en-US" dirty="0">
              <a:solidFill>
                <a:srgbClr val="605B4F">
                  <a:lumMod val="75000"/>
                </a:srgbClr>
              </a:solidFill>
              <a:cs typeface="Tw Cen MT"/>
            </a:endParaRPr>
          </a:p>
        </p:txBody>
      </p:sp>
      <p:sp>
        <p:nvSpPr>
          <p:cNvPr id="9" name="Content Placeholder 2"/>
          <p:cNvSpPr txBox="1">
            <a:spLocks noChangeAspect="1"/>
          </p:cNvSpPr>
          <p:nvPr/>
        </p:nvSpPr>
        <p:spPr>
          <a:xfrm>
            <a:off x="714375" y="1919424"/>
            <a:ext cx="7715249" cy="353065"/>
          </a:xfrm>
          <a:prstGeom prst="rect">
            <a:avLst/>
          </a:prstGeom>
        </p:spPr>
        <p:txBody>
          <a:bodyPr vert="horz" lIns="51435" tIns="25718" rIns="51435" bIns="25718" rtlCol="0">
            <a:normAutofit/>
          </a:bodyPr>
          <a:lstStyle/>
          <a:p>
            <a:pPr marL="130370" algn="ctr" defTabSz="514337" fontAlgn="base">
              <a:spcBef>
                <a:spcPct val="0"/>
              </a:spcBef>
              <a:spcAft>
                <a:spcPct val="0"/>
              </a:spcAft>
              <a:defRPr/>
            </a:pPr>
            <a:r>
              <a:rPr lang="en-US" i="1" dirty="0">
                <a:solidFill>
                  <a:schemeClr val="tx2">
                    <a:lumMod val="75000"/>
                  </a:schemeClr>
                </a:solidFill>
                <a:cs typeface="Tw Cen MT"/>
              </a:rPr>
              <a:t>Keep your favorite ride, while saving money and reducing your carbon footprint.</a:t>
            </a:r>
          </a:p>
        </p:txBody>
      </p:sp>
      <p:pic>
        <p:nvPicPr>
          <p:cNvPr id="4" name="Picture 3"/>
          <p:cNvPicPr>
            <a:picLocks noChangeAspect="1"/>
          </p:cNvPicPr>
          <p:nvPr/>
        </p:nvPicPr>
        <p:blipFill>
          <a:blip r:embed="rId3" cstate="print"/>
          <a:stretch>
            <a:fillRect/>
          </a:stretch>
        </p:blipFill>
        <p:spPr>
          <a:xfrm>
            <a:off x="1045719" y="2858372"/>
            <a:ext cx="1679896" cy="1056613"/>
          </a:xfrm>
          <a:prstGeom prst="rect">
            <a:avLst/>
          </a:prstGeom>
        </p:spPr>
      </p:pic>
      <p:pic>
        <p:nvPicPr>
          <p:cNvPr id="10" name="Picture 9"/>
          <p:cNvPicPr>
            <a:picLocks noChangeAspect="1"/>
          </p:cNvPicPr>
          <p:nvPr/>
        </p:nvPicPr>
        <p:blipFill>
          <a:blip r:embed="rId4" cstate="print"/>
          <a:stretch>
            <a:fillRect/>
          </a:stretch>
        </p:blipFill>
        <p:spPr>
          <a:xfrm>
            <a:off x="3958751" y="2773336"/>
            <a:ext cx="1226498" cy="1226498"/>
          </a:xfrm>
          <a:prstGeom prst="rect">
            <a:avLst/>
          </a:prstGeom>
        </p:spPr>
      </p:pic>
      <p:pic>
        <p:nvPicPr>
          <p:cNvPr id="11" name="Picture 10"/>
          <p:cNvPicPr>
            <a:picLocks noChangeAspect="1"/>
          </p:cNvPicPr>
          <p:nvPr/>
        </p:nvPicPr>
        <p:blipFill>
          <a:blip r:embed="rId5" cstate="print"/>
          <a:stretch>
            <a:fillRect/>
          </a:stretch>
        </p:blipFill>
        <p:spPr>
          <a:xfrm>
            <a:off x="6666484" y="2752156"/>
            <a:ext cx="1268857" cy="1268857"/>
          </a:xfrm>
          <a:prstGeom prst="rect">
            <a:avLst/>
          </a:prstGeom>
        </p:spPr>
      </p:pic>
      <p:cxnSp>
        <p:nvCxnSpPr>
          <p:cNvPr id="13" name="Straight Connector 12"/>
          <p:cNvCxnSpPr/>
          <p:nvPr/>
        </p:nvCxnSpPr>
        <p:spPr>
          <a:xfrm flipV="1">
            <a:off x="5966962" y="2594022"/>
            <a:ext cx="18743" cy="2641925"/>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240187" y="2594022"/>
            <a:ext cx="18743" cy="2641925"/>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stretch>
            <a:fillRect/>
          </a:stretch>
        </p:blipFill>
        <p:spPr>
          <a:xfrm>
            <a:off x="8062546" y="5244723"/>
            <a:ext cx="795704" cy="465514"/>
          </a:xfrm>
          <a:prstGeom prst="rect">
            <a:avLst/>
          </a:prstGeom>
          <a:effectLst>
            <a:softEdge rad="0"/>
          </a:effectLst>
        </p:spPr>
      </p:pic>
      <p:pic>
        <p:nvPicPr>
          <p:cNvPr id="15" name="Picture 14"/>
          <p:cNvPicPr>
            <a:picLocks noChangeAspect="1"/>
          </p:cNvPicPr>
          <p:nvPr/>
        </p:nvPicPr>
        <p:blipFill rotWithShape="1">
          <a:blip r:embed="rId7" cstate="print"/>
          <a:srcRect t="16359" b="26752"/>
          <a:stretch/>
        </p:blipFill>
        <p:spPr>
          <a:xfrm>
            <a:off x="7095392" y="5244724"/>
            <a:ext cx="897996" cy="510860"/>
          </a:xfrm>
          <a:prstGeom prst="rect">
            <a:avLst/>
          </a:prstGeom>
          <a:effectLst>
            <a:softEdge rad="0"/>
          </a:effectLst>
        </p:spPr>
      </p:pic>
      <p:pic>
        <p:nvPicPr>
          <p:cNvPr id="16" name="Picture 12"/>
          <p:cNvPicPr>
            <a:picLocks noChangeAspect="1"/>
          </p:cNvPicPr>
          <p:nvPr/>
        </p:nvPicPr>
        <p:blipFill rotWithShape="1">
          <a:blip r:embed="rId8" cstate="print"/>
          <a:srcRect b="18087"/>
          <a:stretch/>
        </p:blipFill>
        <p:spPr bwMode="auto">
          <a:xfrm>
            <a:off x="6198577" y="5244723"/>
            <a:ext cx="896816" cy="468156"/>
          </a:xfrm>
          <a:prstGeom prst="rect">
            <a:avLst/>
          </a:prstGeom>
          <a:noFill/>
          <a:ln w="9525">
            <a:noFill/>
            <a:miter lim="800000"/>
            <a:headEnd/>
            <a:tailEnd/>
          </a:ln>
          <a:effectLst>
            <a:softEdge rad="0"/>
          </a:effectLst>
        </p:spPr>
      </p:pic>
      <p:sp>
        <p:nvSpPr>
          <p:cNvPr id="17" name="Rectangle 16"/>
          <p:cNvSpPr/>
          <p:nvPr/>
        </p:nvSpPr>
        <p:spPr>
          <a:xfrm>
            <a:off x="714376" y="5639899"/>
            <a:ext cx="5449034" cy="3428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60128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4375" y="1095830"/>
            <a:ext cx="7715250" cy="525208"/>
          </a:xfrm>
          <a:prstGeom prst="rect">
            <a:avLst/>
          </a:prstGeom>
          <a:solidFill>
            <a:srgbClr val="92D050">
              <a:alpha val="41000"/>
            </a:srgbClr>
          </a:solidFill>
          <a:effectLst>
            <a:glow>
              <a:schemeClr val="accent1">
                <a:alpha val="74000"/>
              </a:schemeClr>
            </a:glow>
          </a:effectLst>
        </p:spPr>
        <p:txBody>
          <a:bodyPr wrap="square" rtlCol="0">
            <a:spAutoFit/>
          </a:bodyPr>
          <a:lstStyle/>
          <a:p>
            <a:pPr algn="ctr" fontAlgn="base">
              <a:spcBef>
                <a:spcPct val="0"/>
              </a:spcBef>
              <a:spcAft>
                <a:spcPct val="0"/>
              </a:spcAft>
            </a:pPr>
            <a:r>
              <a:rPr lang="en-US" sz="2813" dirty="0">
                <a:solidFill>
                  <a:srgbClr val="354093"/>
                </a:solidFill>
                <a:cs typeface="Arial" charset="0"/>
              </a:rPr>
              <a:t>SELECTED VENDORS – VEH102 CONTRACT</a:t>
            </a:r>
            <a:endParaRPr lang="en-US" sz="2813" dirty="0">
              <a:solidFill>
                <a:srgbClr val="354093"/>
              </a:solidFill>
              <a:cs typeface="Arial" charset="0"/>
            </a:endParaRPr>
          </a:p>
        </p:txBody>
      </p:sp>
      <p:sp>
        <p:nvSpPr>
          <p:cNvPr id="8" name="Content Placeholder 2"/>
          <p:cNvSpPr txBox="1">
            <a:spLocks noChangeAspect="1"/>
          </p:cNvSpPr>
          <p:nvPr/>
        </p:nvSpPr>
        <p:spPr>
          <a:xfrm>
            <a:off x="714375" y="1741811"/>
            <a:ext cx="7715250" cy="3760611"/>
          </a:xfrm>
          <a:prstGeom prst="rect">
            <a:avLst/>
          </a:prstGeom>
        </p:spPr>
        <p:txBody>
          <a:bodyPr vert="horz" lIns="51435" tIns="25718" rIns="51435" bIns="25718" rtlCol="0">
            <a:normAutofit/>
          </a:bodyPr>
          <a:lstStyle/>
          <a:p>
            <a:pPr marL="383967" indent="-253597" algn="r" defTabSz="514337" fontAlgn="base">
              <a:spcBef>
                <a:spcPct val="0"/>
              </a:spcBef>
              <a:spcAft>
                <a:spcPct val="0"/>
              </a:spcAft>
              <a:defRPr/>
            </a:pPr>
            <a:endParaRPr lang="en-US" u="sng" dirty="0">
              <a:solidFill>
                <a:schemeClr val="tx2">
                  <a:lumMod val="75000"/>
                </a:schemeClr>
              </a:solidFill>
              <a:cs typeface="Tw Cen MT"/>
            </a:endParaRPr>
          </a:p>
          <a:p>
            <a:pPr marL="130370" defTabSz="514337" fontAlgn="base">
              <a:lnSpc>
                <a:spcPct val="150000"/>
              </a:lnSpc>
              <a:spcBef>
                <a:spcPct val="0"/>
              </a:spcBef>
              <a:spcAft>
                <a:spcPct val="0"/>
              </a:spcAft>
              <a:defRPr/>
            </a:pPr>
            <a:endParaRPr lang="en-US" i="1" dirty="0">
              <a:solidFill>
                <a:schemeClr val="tx2">
                  <a:lumMod val="75000"/>
                </a:schemeClr>
              </a:solidFill>
              <a:cs typeface="Tw Cen MT"/>
            </a:endParaRPr>
          </a:p>
        </p:txBody>
      </p:sp>
      <p:graphicFrame>
        <p:nvGraphicFramePr>
          <p:cNvPr id="2" name="Table 1"/>
          <p:cNvGraphicFramePr>
            <a:graphicFrameLocks noGrp="1"/>
          </p:cNvGraphicFramePr>
          <p:nvPr>
            <p:extLst/>
          </p:nvPr>
        </p:nvGraphicFramePr>
        <p:xfrm>
          <a:off x="714374" y="1667427"/>
          <a:ext cx="6043100" cy="3651682"/>
        </p:xfrm>
        <a:graphic>
          <a:graphicData uri="http://schemas.openxmlformats.org/drawingml/2006/table">
            <a:tbl>
              <a:tblPr firstRow="1" bandRow="1">
                <a:tableStyleId>{5940675A-B579-460E-94D1-54222C63F5DA}</a:tableStyleId>
              </a:tblPr>
              <a:tblGrid>
                <a:gridCol w="2120230"/>
                <a:gridCol w="1389505"/>
                <a:gridCol w="1225468"/>
                <a:gridCol w="1307897"/>
              </a:tblGrid>
              <a:tr h="253880">
                <a:tc>
                  <a:txBody>
                    <a:bodyPr/>
                    <a:lstStyle/>
                    <a:p>
                      <a:pPr algn="ctr"/>
                      <a:endParaRPr lang="en-US" sz="1200" b="1" dirty="0">
                        <a:solidFill>
                          <a:schemeClr val="bg1"/>
                        </a:solidFill>
                      </a:endParaRPr>
                    </a:p>
                  </a:txBody>
                  <a:tcPr marL="68580" marR="68580" marT="34290" marB="34290">
                    <a:solidFill>
                      <a:srgbClr val="003366"/>
                    </a:solidFill>
                  </a:tcPr>
                </a:tc>
                <a:tc>
                  <a:txBody>
                    <a:bodyPr/>
                    <a:lstStyle/>
                    <a:p>
                      <a:pPr algn="ctr"/>
                      <a:r>
                        <a:rPr lang="en-US" sz="1200" b="1" u="sng" dirty="0" smtClean="0">
                          <a:solidFill>
                            <a:schemeClr val="bg1"/>
                          </a:solidFill>
                        </a:rPr>
                        <a:t>Category 1</a:t>
                      </a:r>
                      <a:endParaRPr lang="en-US" sz="1200" b="1" u="sng" dirty="0">
                        <a:solidFill>
                          <a:schemeClr val="bg1"/>
                        </a:solidFill>
                      </a:endParaRPr>
                    </a:p>
                  </a:txBody>
                  <a:tcPr marL="68580" marR="68580" marT="34290" marB="34290">
                    <a:solidFill>
                      <a:srgbClr val="003366"/>
                    </a:solidFill>
                  </a:tcPr>
                </a:tc>
                <a:tc>
                  <a:txBody>
                    <a:bodyPr/>
                    <a:lstStyle/>
                    <a:p>
                      <a:pPr algn="ctr"/>
                      <a:r>
                        <a:rPr lang="en-US" sz="1200" b="1" u="sng" dirty="0" smtClean="0">
                          <a:solidFill>
                            <a:schemeClr val="bg1"/>
                          </a:solidFill>
                        </a:rPr>
                        <a:t>Category</a:t>
                      </a:r>
                      <a:r>
                        <a:rPr lang="en-US" sz="1200" b="1" u="sng" baseline="0" dirty="0" smtClean="0">
                          <a:solidFill>
                            <a:schemeClr val="bg1"/>
                          </a:solidFill>
                        </a:rPr>
                        <a:t> 2</a:t>
                      </a:r>
                      <a:endParaRPr lang="en-US" sz="1200" b="1" u="sng" dirty="0">
                        <a:solidFill>
                          <a:schemeClr val="bg1"/>
                        </a:solidFill>
                      </a:endParaRPr>
                    </a:p>
                  </a:txBody>
                  <a:tcPr marL="68580" marR="68580" marT="34290" marB="34290">
                    <a:solidFill>
                      <a:srgbClr val="003366"/>
                    </a:solidFill>
                  </a:tcPr>
                </a:tc>
                <a:tc>
                  <a:txBody>
                    <a:bodyPr/>
                    <a:lstStyle/>
                    <a:p>
                      <a:pPr algn="ctr"/>
                      <a:r>
                        <a:rPr lang="en-US" sz="1200" b="1" u="sng" dirty="0" smtClean="0">
                          <a:solidFill>
                            <a:schemeClr val="bg1"/>
                          </a:solidFill>
                        </a:rPr>
                        <a:t>Category 3</a:t>
                      </a:r>
                      <a:endParaRPr lang="en-US" sz="1200" b="1" u="sng" dirty="0">
                        <a:solidFill>
                          <a:schemeClr val="bg1"/>
                        </a:solidFill>
                      </a:endParaRPr>
                    </a:p>
                  </a:txBody>
                  <a:tcPr marL="68580" marR="68580" marT="34290" marB="34290">
                    <a:solidFill>
                      <a:srgbClr val="003366"/>
                    </a:solidFill>
                  </a:tcPr>
                </a:tc>
              </a:tr>
              <a:tr h="617220">
                <a:tc>
                  <a:txBody>
                    <a:bodyPr/>
                    <a:lstStyle/>
                    <a:p>
                      <a:pPr algn="ctr"/>
                      <a:endParaRPr lang="en-US" sz="1200" b="1" dirty="0" smtClean="0">
                        <a:solidFill>
                          <a:schemeClr val="bg1"/>
                        </a:solidFill>
                      </a:endParaRPr>
                    </a:p>
                    <a:p>
                      <a:pPr algn="ctr"/>
                      <a:endParaRPr lang="en-US" sz="1200" b="1" dirty="0" smtClean="0">
                        <a:solidFill>
                          <a:schemeClr val="bg1"/>
                        </a:solidFill>
                      </a:endParaRPr>
                    </a:p>
                    <a:p>
                      <a:pPr algn="ctr"/>
                      <a:r>
                        <a:rPr lang="en-US" sz="1200" b="1" dirty="0" smtClean="0">
                          <a:solidFill>
                            <a:schemeClr val="bg1"/>
                          </a:solidFill>
                        </a:rPr>
                        <a:t>VENDOR</a:t>
                      </a:r>
                      <a:endParaRPr lang="en-US" sz="1200" b="1" dirty="0">
                        <a:solidFill>
                          <a:schemeClr val="bg1"/>
                        </a:solidFill>
                      </a:endParaRPr>
                    </a:p>
                  </a:txBody>
                  <a:tcPr marL="68580" marR="68580" marT="34290" marB="34290">
                    <a:solidFill>
                      <a:srgbClr val="003366"/>
                    </a:solidFill>
                  </a:tcPr>
                </a:tc>
                <a:tc>
                  <a:txBody>
                    <a:bodyPr/>
                    <a:lstStyle/>
                    <a:p>
                      <a:pPr algn="ctr"/>
                      <a:r>
                        <a:rPr lang="en-US" sz="1200" b="1" dirty="0" smtClean="0">
                          <a:solidFill>
                            <a:schemeClr val="bg1"/>
                          </a:solidFill>
                        </a:rPr>
                        <a:t>ELECTRIC VEHICLE</a:t>
                      </a:r>
                      <a:r>
                        <a:rPr lang="en-US" sz="1200" b="1" baseline="0" dirty="0" smtClean="0">
                          <a:solidFill>
                            <a:schemeClr val="bg1"/>
                          </a:solidFill>
                        </a:rPr>
                        <a:t> SUPPLY EQUIPMENT</a:t>
                      </a:r>
                      <a:endParaRPr lang="en-US" sz="1200" b="1" dirty="0">
                        <a:solidFill>
                          <a:schemeClr val="bg1"/>
                        </a:solidFill>
                      </a:endParaRPr>
                    </a:p>
                  </a:txBody>
                  <a:tcPr marL="68580" marR="68580" marT="34290" marB="34290" anchor="ctr">
                    <a:solidFill>
                      <a:srgbClr val="003366"/>
                    </a:solidFill>
                  </a:tcPr>
                </a:tc>
                <a:tc>
                  <a:txBody>
                    <a:bodyPr/>
                    <a:lstStyle/>
                    <a:p>
                      <a:pPr algn="ctr"/>
                      <a:r>
                        <a:rPr lang="en-US" sz="1200" b="1" dirty="0" smtClean="0">
                          <a:solidFill>
                            <a:schemeClr val="bg1"/>
                          </a:solidFill>
                        </a:rPr>
                        <a:t>ANTI-IDLING</a:t>
                      </a:r>
                      <a:r>
                        <a:rPr lang="en-US" sz="1200" b="1" baseline="0" dirty="0" smtClean="0">
                          <a:solidFill>
                            <a:schemeClr val="bg1"/>
                          </a:solidFill>
                        </a:rPr>
                        <a:t> TECHNOLOGY</a:t>
                      </a:r>
                      <a:endParaRPr lang="en-US" sz="1200" b="1" dirty="0">
                        <a:solidFill>
                          <a:schemeClr val="bg1"/>
                        </a:solidFill>
                      </a:endParaRPr>
                    </a:p>
                  </a:txBody>
                  <a:tcPr marL="68580" marR="68580" marT="34290" marB="34290" anchor="ctr">
                    <a:solidFill>
                      <a:srgbClr val="003366"/>
                    </a:solidFill>
                  </a:tcPr>
                </a:tc>
                <a:tc>
                  <a:txBody>
                    <a:bodyPr/>
                    <a:lstStyle/>
                    <a:p>
                      <a:pPr algn="ctr"/>
                      <a:r>
                        <a:rPr lang="en-US" sz="1200" b="1" dirty="0" smtClean="0">
                          <a:solidFill>
                            <a:schemeClr val="bg1"/>
                          </a:solidFill>
                        </a:rPr>
                        <a:t>HYBRID</a:t>
                      </a:r>
                      <a:r>
                        <a:rPr lang="en-US" sz="1200" b="1" baseline="0" dirty="0" smtClean="0">
                          <a:solidFill>
                            <a:schemeClr val="bg1"/>
                          </a:solidFill>
                        </a:rPr>
                        <a:t> RETROFIT TECHNOLOGY</a:t>
                      </a:r>
                      <a:endParaRPr lang="en-US" sz="1200" b="1" dirty="0">
                        <a:solidFill>
                          <a:schemeClr val="bg1"/>
                        </a:solidFill>
                      </a:endParaRPr>
                    </a:p>
                  </a:txBody>
                  <a:tcPr marL="68580" marR="68580" marT="34290" marB="34290" anchor="ctr">
                    <a:solidFill>
                      <a:srgbClr val="003366"/>
                    </a:solidFill>
                  </a:tcPr>
                </a:tc>
              </a:tr>
              <a:tr h="253880">
                <a:tc>
                  <a:txBody>
                    <a:bodyPr/>
                    <a:lstStyle/>
                    <a:p>
                      <a:r>
                        <a:rPr lang="en-US" sz="1200" dirty="0" err="1" smtClean="0"/>
                        <a:t>Clipper</a:t>
                      </a:r>
                      <a:r>
                        <a:rPr lang="en-US" sz="1200" baseline="0" dirty="0" err="1" smtClean="0"/>
                        <a:t>Creek</a:t>
                      </a:r>
                      <a:r>
                        <a:rPr lang="en-US" sz="1200" baseline="0" dirty="0" smtClean="0"/>
                        <a:t>, Inc.</a:t>
                      </a:r>
                      <a:endParaRPr lang="en-US" sz="1200" dirty="0"/>
                    </a:p>
                  </a:txBody>
                  <a:tcPr marL="68580" marR="68580" marT="34290" marB="34290"/>
                </a:tc>
                <a:tc>
                  <a:txBody>
                    <a:bodyPr/>
                    <a:lstStyle/>
                    <a:p>
                      <a:pPr algn="ctr"/>
                      <a:r>
                        <a:rPr lang="en-US" sz="1200" b="1" dirty="0" smtClean="0">
                          <a:sym typeface="Symbol" panose="05050102010706020507" pitchFamily="18" charset="2"/>
                        </a:rPr>
                        <a:t></a:t>
                      </a:r>
                      <a:endParaRPr lang="en-US" sz="1200" b="1" dirty="0"/>
                    </a:p>
                  </a:txBody>
                  <a:tcPr marL="68580" marR="68580" marT="34290" marB="34290"/>
                </a:tc>
                <a:tc>
                  <a:txBody>
                    <a:bodyPr/>
                    <a:lstStyle/>
                    <a:p>
                      <a:endParaRPr lang="en-US" sz="1200"/>
                    </a:p>
                  </a:txBody>
                  <a:tcPr marL="68580" marR="68580" marT="34290" marB="34290"/>
                </a:tc>
                <a:tc>
                  <a:txBody>
                    <a:bodyPr/>
                    <a:lstStyle/>
                    <a:p>
                      <a:endParaRPr lang="en-US" sz="1200" dirty="0"/>
                    </a:p>
                  </a:txBody>
                  <a:tcPr marL="68580" marR="68580" marT="34290" marB="34290"/>
                </a:tc>
              </a:tr>
              <a:tr h="253880">
                <a:tc>
                  <a:txBody>
                    <a:bodyPr/>
                    <a:lstStyle/>
                    <a:p>
                      <a:r>
                        <a:rPr lang="en-US" sz="1200" dirty="0" smtClean="0"/>
                        <a:t>EVSE, LLC</a:t>
                      </a:r>
                      <a:r>
                        <a:rPr lang="en-US" sz="1200" baseline="0" dirty="0" smtClean="0"/>
                        <a:t> </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c>
                  <a:txBody>
                    <a:bodyPr/>
                    <a:lstStyle/>
                    <a:p>
                      <a:endParaRPr lang="en-US" sz="1200" dirty="0"/>
                    </a:p>
                  </a:txBody>
                  <a:tcPr marL="68580" marR="68580" marT="34290" marB="34290"/>
                </a:tc>
              </a:tr>
              <a:tr h="253880">
                <a:tc>
                  <a:txBody>
                    <a:bodyPr/>
                    <a:lstStyle/>
                    <a:p>
                      <a:r>
                        <a:rPr lang="en-US" sz="1200" dirty="0" smtClean="0"/>
                        <a:t>Graybar</a:t>
                      </a:r>
                      <a:r>
                        <a:rPr lang="en-US" sz="1200" baseline="0" dirty="0" smtClean="0"/>
                        <a:t> Electric Company, Inc.</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c>
                  <a:txBody>
                    <a:bodyPr/>
                    <a:lstStyle/>
                    <a:p>
                      <a:endParaRPr lang="en-US" sz="1200" dirty="0"/>
                    </a:p>
                  </a:txBody>
                  <a:tcPr marL="68580" marR="68580" marT="34290" marB="34290"/>
                </a:tc>
              </a:tr>
              <a:tr h="253880">
                <a:tc>
                  <a:txBody>
                    <a:bodyPr/>
                    <a:lstStyle/>
                    <a:p>
                      <a:r>
                        <a:rPr lang="en-US" sz="1200" dirty="0" err="1" smtClean="0"/>
                        <a:t>LiquidSky</a:t>
                      </a:r>
                      <a:r>
                        <a:rPr lang="en-US" sz="1200" baseline="0" dirty="0" smtClean="0"/>
                        <a:t> Technologies</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c>
                  <a:txBody>
                    <a:bodyPr/>
                    <a:lstStyle/>
                    <a:p>
                      <a:endParaRPr lang="en-US" sz="1200" dirty="0"/>
                    </a:p>
                  </a:txBody>
                  <a:tcPr marL="68580" marR="68580" marT="34290" marB="34290"/>
                </a:tc>
              </a:tr>
              <a:tr h="253880">
                <a:tc>
                  <a:txBody>
                    <a:bodyPr/>
                    <a:lstStyle/>
                    <a:p>
                      <a:r>
                        <a:rPr lang="en-US" sz="1200" dirty="0" err="1" smtClean="0"/>
                        <a:t>Telefonix</a:t>
                      </a:r>
                      <a:r>
                        <a:rPr lang="en-US" sz="1200" dirty="0" smtClean="0"/>
                        <a:t>,</a:t>
                      </a:r>
                      <a:r>
                        <a:rPr lang="en-US" sz="1200" baseline="0" dirty="0" smtClean="0"/>
                        <a:t> Inc.</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p>
                  </a:txBody>
                  <a:tcPr marL="68580" marR="68580" marT="34290" marB="34290"/>
                </a:tc>
                <a:tc>
                  <a:txBody>
                    <a:bodyPr/>
                    <a:lstStyle/>
                    <a:p>
                      <a:endParaRPr lang="en-US" sz="1200" dirty="0"/>
                    </a:p>
                  </a:txBody>
                  <a:tcPr marL="68580" marR="68580" marT="34290" marB="34290"/>
                </a:tc>
                <a:tc>
                  <a:txBody>
                    <a:bodyPr/>
                    <a:lstStyle/>
                    <a:p>
                      <a:endParaRPr lang="en-US" sz="1200" dirty="0"/>
                    </a:p>
                  </a:txBody>
                  <a:tcPr marL="68580" marR="68580" marT="34290" marB="34290"/>
                </a:tc>
              </a:tr>
              <a:tr h="253880">
                <a:tc>
                  <a:txBody>
                    <a:bodyPr/>
                    <a:lstStyle/>
                    <a:p>
                      <a:r>
                        <a:rPr lang="en-US" sz="1200" dirty="0" err="1" smtClean="0"/>
                        <a:t>Verdek</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r>
              <a:tr h="251460">
                <a:tc>
                  <a:txBody>
                    <a:bodyPr/>
                    <a:lstStyle/>
                    <a:p>
                      <a:r>
                        <a:rPr lang="en-US" sz="1200" dirty="0" err="1" smtClean="0"/>
                        <a:t>Voltrek</a:t>
                      </a:r>
                      <a:r>
                        <a:rPr lang="en-US" sz="1200" dirty="0" smtClean="0"/>
                        <a:t>, LLC</a:t>
                      </a:r>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c>
                  <a:txBody>
                    <a:bodyPr/>
                    <a:lstStyle/>
                    <a:p>
                      <a:endParaRPr lang="en-US" sz="1200" dirty="0"/>
                    </a:p>
                  </a:txBody>
                  <a:tcPr marL="68580" marR="68580" marT="34290" marB="34290"/>
                </a:tc>
              </a:tr>
              <a:tr h="251460">
                <a:tc>
                  <a:txBody>
                    <a:bodyPr/>
                    <a:lstStyle/>
                    <a:p>
                      <a:r>
                        <a:rPr lang="en-US" sz="1200" dirty="0" err="1" smtClean="0"/>
                        <a:t>eNow</a:t>
                      </a:r>
                      <a:r>
                        <a:rPr lang="en-US" sz="1200" dirty="0" smtClean="0"/>
                        <a:t>,</a:t>
                      </a:r>
                      <a:r>
                        <a:rPr lang="en-US" sz="1200" baseline="0" dirty="0" smtClean="0"/>
                        <a:t> Inc.</a:t>
                      </a:r>
                      <a:endParaRPr lang="en-US" sz="1200" dirty="0"/>
                    </a:p>
                  </a:txBody>
                  <a:tcPr marL="68580" marR="68580" marT="34290" marB="34290"/>
                </a:tc>
                <a:tc>
                  <a:txBody>
                    <a:bodyPr/>
                    <a:lstStyle/>
                    <a:p>
                      <a:endParaRPr lang="en-US"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c>
                  <a:txBody>
                    <a:bodyPr/>
                    <a:lstStyle/>
                    <a:p>
                      <a:endParaRPr lang="en-US" sz="1200" dirty="0"/>
                    </a:p>
                  </a:txBody>
                  <a:tcPr marL="68580" marR="68580" marT="34290" marB="34290"/>
                </a:tc>
              </a:tr>
              <a:tr h="251460">
                <a:tc>
                  <a:txBody>
                    <a:bodyPr/>
                    <a:lstStyle/>
                    <a:p>
                      <a:r>
                        <a:rPr lang="en-US" sz="1200" dirty="0" err="1" smtClean="0"/>
                        <a:t>Magmotor</a:t>
                      </a:r>
                      <a:r>
                        <a:rPr lang="en-US" sz="1200" dirty="0" smtClean="0"/>
                        <a:t> Technologies,</a:t>
                      </a:r>
                      <a:r>
                        <a:rPr lang="en-US" sz="1200" baseline="0" dirty="0" smtClean="0"/>
                        <a:t> Inc.</a:t>
                      </a:r>
                      <a:endParaRPr lang="en-US" sz="1200" dirty="0"/>
                    </a:p>
                  </a:txBody>
                  <a:tcPr marL="68580" marR="68580" marT="34290" marB="34290"/>
                </a:tc>
                <a:tc>
                  <a:txBody>
                    <a:bodyPr/>
                    <a:lstStyle/>
                    <a:p>
                      <a:endParaRPr lang="en-US" sz="1200" dirty="0"/>
                    </a:p>
                  </a:txBody>
                  <a:tcPr marL="68580" marR="68580" marT="34290" marB="34290"/>
                </a:tc>
                <a:tc>
                  <a:txBody>
                    <a:bodyPr/>
                    <a:lstStyle/>
                    <a:p>
                      <a:endParaRPr lang="en-US" sz="12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r>
              <a:tr h="251460">
                <a:tc>
                  <a:txBody>
                    <a:bodyPr/>
                    <a:lstStyle/>
                    <a:p>
                      <a:r>
                        <a:rPr lang="en-US" sz="1200" dirty="0" smtClean="0"/>
                        <a:t>National Van</a:t>
                      </a:r>
                      <a:r>
                        <a:rPr lang="en-US" sz="1200" baseline="0" dirty="0" smtClean="0"/>
                        <a:t> Builders, Inc.</a:t>
                      </a:r>
                      <a:endParaRPr lang="en-US" sz="1200" dirty="0"/>
                    </a:p>
                  </a:txBody>
                  <a:tcPr marL="68580" marR="68580" marT="34290" marB="34290"/>
                </a:tc>
                <a:tc>
                  <a:txBody>
                    <a:bodyPr/>
                    <a:lstStyle/>
                    <a:p>
                      <a:endParaRPr lang="en-US" sz="1200" dirty="0"/>
                    </a:p>
                  </a:txBody>
                  <a:tcPr marL="68580" marR="68580" marT="34290" marB="34290"/>
                </a:tc>
                <a:tc>
                  <a:txBody>
                    <a:bodyPr/>
                    <a:lstStyle/>
                    <a:p>
                      <a:endParaRPr lang="en-US" sz="12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r>
              <a:tr h="251460">
                <a:tc>
                  <a:txBody>
                    <a:bodyPr/>
                    <a:lstStyle/>
                    <a:p>
                      <a:r>
                        <a:rPr lang="en-US" sz="1200" dirty="0" smtClean="0"/>
                        <a:t>XL Hybrids</a:t>
                      </a:r>
                      <a:endParaRPr lang="en-US" sz="1200" dirty="0"/>
                    </a:p>
                  </a:txBody>
                  <a:tcPr marL="68580" marR="68580" marT="34290" marB="34290"/>
                </a:tc>
                <a:tc>
                  <a:txBody>
                    <a:bodyPr/>
                    <a:lstStyle/>
                    <a:p>
                      <a:endParaRPr lang="en-US" sz="1200" dirty="0"/>
                    </a:p>
                  </a:txBody>
                  <a:tcPr marL="68580" marR="68580" marT="34290" marB="34290"/>
                </a:tc>
                <a:tc>
                  <a:txBody>
                    <a:bodyPr/>
                    <a:lstStyle/>
                    <a:p>
                      <a:endParaRPr lang="en-US" sz="120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sym typeface="Symbol" panose="05050102010706020507" pitchFamily="18" charset="2"/>
                        </a:rPr>
                        <a:t></a:t>
                      </a:r>
                      <a:endParaRPr lang="en-US" sz="1200" b="1" dirty="0" smtClean="0"/>
                    </a:p>
                  </a:txBody>
                  <a:tcPr marL="68580" marR="68580" marT="34290" marB="34290"/>
                </a:tc>
              </a:tr>
            </a:tbl>
          </a:graphicData>
        </a:graphic>
      </p:graphicFrame>
      <p:pic>
        <p:nvPicPr>
          <p:cNvPr id="5" name="Picture 4"/>
          <p:cNvPicPr>
            <a:picLocks noChangeAspect="1"/>
          </p:cNvPicPr>
          <p:nvPr/>
        </p:nvPicPr>
        <p:blipFill>
          <a:blip r:embed="rId3" cstate="print"/>
          <a:stretch>
            <a:fillRect/>
          </a:stretch>
        </p:blipFill>
        <p:spPr>
          <a:xfrm>
            <a:off x="8062546" y="5244723"/>
            <a:ext cx="795704" cy="465514"/>
          </a:xfrm>
          <a:prstGeom prst="rect">
            <a:avLst/>
          </a:prstGeom>
          <a:effectLst>
            <a:softEdge rad="0"/>
          </a:effectLst>
        </p:spPr>
      </p:pic>
      <p:pic>
        <p:nvPicPr>
          <p:cNvPr id="6" name="Picture 5"/>
          <p:cNvPicPr>
            <a:picLocks noChangeAspect="1"/>
          </p:cNvPicPr>
          <p:nvPr/>
        </p:nvPicPr>
        <p:blipFill rotWithShape="1">
          <a:blip r:embed="rId4" cstate="print"/>
          <a:srcRect t="16359" b="26752"/>
          <a:stretch/>
        </p:blipFill>
        <p:spPr>
          <a:xfrm>
            <a:off x="7095392" y="5244724"/>
            <a:ext cx="897996" cy="510860"/>
          </a:xfrm>
          <a:prstGeom prst="rect">
            <a:avLst/>
          </a:prstGeom>
          <a:effectLst>
            <a:softEdge rad="0"/>
          </a:effectLst>
        </p:spPr>
      </p:pic>
      <p:pic>
        <p:nvPicPr>
          <p:cNvPr id="7" name="Picture 12"/>
          <p:cNvPicPr>
            <a:picLocks noChangeAspect="1"/>
          </p:cNvPicPr>
          <p:nvPr/>
        </p:nvPicPr>
        <p:blipFill rotWithShape="1">
          <a:blip r:embed="rId5" cstate="print"/>
          <a:srcRect b="18087"/>
          <a:stretch/>
        </p:blipFill>
        <p:spPr bwMode="auto">
          <a:xfrm>
            <a:off x="6198577" y="5244723"/>
            <a:ext cx="896816" cy="468156"/>
          </a:xfrm>
          <a:prstGeom prst="rect">
            <a:avLst/>
          </a:prstGeom>
          <a:noFill/>
          <a:ln w="9525">
            <a:noFill/>
            <a:miter lim="800000"/>
            <a:headEnd/>
            <a:tailEnd/>
          </a:ln>
          <a:effectLst>
            <a:softEdge rad="0"/>
          </a:effectLst>
        </p:spPr>
      </p:pic>
      <p:sp>
        <p:nvSpPr>
          <p:cNvPr id="9" name="Rectangle 8"/>
          <p:cNvSpPr/>
          <p:nvPr/>
        </p:nvSpPr>
        <p:spPr>
          <a:xfrm>
            <a:off x="714376" y="5639899"/>
            <a:ext cx="5449034" cy="3428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9901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9"/>
            <a:ext cx="8402616" cy="1325563"/>
          </a:xfrm>
          <a:solidFill>
            <a:schemeClr val="bg1"/>
          </a:solidFill>
        </p:spPr>
        <p:txBody>
          <a:bodyPr/>
          <a:lstStyle/>
          <a:p>
            <a:r>
              <a:rPr lang="en-US" b="1" dirty="0" smtClean="0">
                <a:solidFill>
                  <a:srgbClr val="E9BA20"/>
                </a:solidFill>
              </a:rPr>
              <a:t>MAPC: CLEAN ENERGY</a:t>
            </a:r>
            <a:endParaRPr lang="en-US" b="1" dirty="0">
              <a:solidFill>
                <a:srgbClr val="E9BA20"/>
              </a:solidFill>
            </a:endParaRPr>
          </a:p>
        </p:txBody>
      </p:sp>
      <p:sp>
        <p:nvSpPr>
          <p:cNvPr id="6" name="Shape 130"/>
          <p:cNvSpPr txBox="1"/>
          <p:nvPr/>
        </p:nvSpPr>
        <p:spPr>
          <a:xfrm>
            <a:off x="628650" y="1939302"/>
            <a:ext cx="4698458" cy="3760610"/>
          </a:xfrm>
          <a:prstGeom prst="rect">
            <a:avLst/>
          </a:prstGeom>
          <a:noFill/>
          <a:ln>
            <a:noFill/>
          </a:ln>
        </p:spPr>
        <p:txBody>
          <a:bodyPr wrap="square" lIns="51431" tIns="25706" rIns="51431" bIns="25706" anchor="t" anchorCtr="0">
            <a:noAutofit/>
          </a:bodyPr>
          <a:lstStyle/>
          <a:p>
            <a:pPr marL="383967" indent="-260142" algn="r"/>
            <a:endParaRPr u="sng" dirty="0">
              <a:solidFill>
                <a:srgbClr val="002B7F"/>
              </a:solidFill>
              <a:latin typeface="Century Gothic" panose="020B0502020202020204" pitchFamily="34" charset="0"/>
              <a:ea typeface="Questrial"/>
              <a:cs typeface="Questrial"/>
              <a:sym typeface="Questrial"/>
            </a:endParaRPr>
          </a:p>
          <a:p>
            <a:pPr marL="123825">
              <a:buSzPct val="25000"/>
            </a:pPr>
            <a:r>
              <a:rPr lang="en-US" dirty="0" smtClean="0">
                <a:solidFill>
                  <a:srgbClr val="002B7F"/>
                </a:solidFill>
                <a:latin typeface="Century Gothic" panose="020B0502020202020204" pitchFamily="34" charset="0"/>
                <a:ea typeface="Questrial"/>
                <a:cs typeface="Questrial"/>
                <a:sym typeface="Questrial"/>
              </a:rPr>
              <a:t>Regional </a:t>
            </a:r>
            <a:r>
              <a:rPr lang="en-US" dirty="0" smtClean="0">
                <a:solidFill>
                  <a:srgbClr val="002B7F"/>
                </a:solidFill>
                <a:latin typeface="Century Gothic" panose="020B0502020202020204" pitchFamily="34" charset="0"/>
                <a:ea typeface="Questrial"/>
                <a:cs typeface="Questrial"/>
                <a:sym typeface="Questrial"/>
              </a:rPr>
              <a:t>Clean Energy </a:t>
            </a:r>
            <a:r>
              <a:rPr lang="en-US" dirty="0" smtClean="0">
                <a:solidFill>
                  <a:srgbClr val="002B7F"/>
                </a:solidFill>
                <a:latin typeface="Century Gothic" panose="020B0502020202020204" pitchFamily="34" charset="0"/>
                <a:ea typeface="Questrial"/>
                <a:cs typeface="Questrial"/>
                <a:sym typeface="Questrial"/>
              </a:rPr>
              <a:t>Projects</a:t>
            </a:r>
          </a:p>
          <a:p>
            <a:pPr marL="466725" indent="-342900">
              <a:buSzPct val="25000"/>
              <a:buFont typeface="+mj-lt"/>
              <a:buAutoNum type="arabicPeriod"/>
            </a:pPr>
            <a:endParaRPr lang="en-US" dirty="0">
              <a:solidFill>
                <a:srgbClr val="002B7F"/>
              </a:solidFill>
              <a:latin typeface="Century Gothic" panose="020B0502020202020204" pitchFamily="34" charset="0"/>
              <a:ea typeface="Questrial"/>
              <a:cs typeface="Questrial"/>
              <a:sym typeface="Questrial"/>
            </a:endParaRPr>
          </a:p>
          <a:p>
            <a:pPr marL="466725" indent="-342900">
              <a:buSzPct val="25000"/>
              <a:buAutoNum type="arabicPeriod"/>
            </a:pPr>
            <a:endParaRPr lang="en-US" dirty="0" smtClean="0">
              <a:solidFill>
                <a:srgbClr val="002B7F"/>
              </a:solidFill>
              <a:latin typeface="Century Gothic" panose="020B0502020202020204" pitchFamily="34" charset="0"/>
              <a:ea typeface="Questrial"/>
              <a:cs typeface="Questrial"/>
              <a:sym typeface="Questrial"/>
            </a:endParaRPr>
          </a:p>
          <a:p>
            <a:pPr marL="466725" indent="-342900">
              <a:buSzPct val="25000"/>
              <a:buAutoNum type="arabicPeriod"/>
            </a:pPr>
            <a:endParaRPr lang="en-US" dirty="0">
              <a:solidFill>
                <a:srgbClr val="002B7F"/>
              </a:solidFill>
              <a:latin typeface="Century Gothic" panose="020B0502020202020204" pitchFamily="34" charset="0"/>
              <a:ea typeface="Questrial"/>
              <a:cs typeface="Questrial"/>
              <a:sym typeface="Questrial"/>
            </a:endParaRPr>
          </a:p>
          <a:p>
            <a:pPr marL="123825">
              <a:buSzPct val="25000"/>
            </a:pPr>
            <a:endParaRPr lang="en-US" dirty="0" smtClean="0">
              <a:solidFill>
                <a:srgbClr val="002B7F"/>
              </a:solidFill>
              <a:latin typeface="Century Gothic" panose="020B0502020202020204" pitchFamily="34" charset="0"/>
              <a:ea typeface="Questrial"/>
              <a:cs typeface="Questrial"/>
              <a:sym typeface="Questrial"/>
            </a:endParaRPr>
          </a:p>
          <a:p>
            <a:pPr marL="123825">
              <a:buSzPct val="25000"/>
            </a:pPr>
            <a:r>
              <a:rPr lang="en-US" dirty="0" smtClean="0">
                <a:solidFill>
                  <a:srgbClr val="002B7F"/>
                </a:solidFill>
                <a:latin typeface="Century Gothic" panose="020B0502020202020204" pitchFamily="34" charset="0"/>
                <a:ea typeface="Questrial"/>
                <a:cs typeface="Questrial"/>
                <a:sym typeface="Questrial"/>
              </a:rPr>
              <a:t>Climate </a:t>
            </a:r>
            <a:r>
              <a:rPr lang="en-US" dirty="0">
                <a:solidFill>
                  <a:srgbClr val="002B7F"/>
                </a:solidFill>
                <a:latin typeface="Century Gothic" panose="020B0502020202020204" pitchFamily="34" charset="0"/>
                <a:ea typeface="Questrial"/>
                <a:cs typeface="Questrial"/>
                <a:sym typeface="Questrial"/>
              </a:rPr>
              <a:t>and </a:t>
            </a:r>
            <a:r>
              <a:rPr lang="en-US" dirty="0" smtClean="0">
                <a:solidFill>
                  <a:srgbClr val="002B7F"/>
                </a:solidFill>
                <a:latin typeface="Century Gothic" panose="020B0502020202020204" pitchFamily="34" charset="0"/>
                <a:ea typeface="Questrial"/>
                <a:cs typeface="Questrial"/>
                <a:sym typeface="Questrial"/>
              </a:rPr>
              <a:t>Clean Energy </a:t>
            </a:r>
            <a:r>
              <a:rPr lang="en-US" dirty="0" smtClean="0">
                <a:solidFill>
                  <a:srgbClr val="002B7F"/>
                </a:solidFill>
                <a:latin typeface="Century Gothic" panose="020B0502020202020204" pitchFamily="34" charset="0"/>
                <a:ea typeface="Questrial"/>
                <a:cs typeface="Questrial"/>
                <a:sym typeface="Questrial"/>
              </a:rPr>
              <a:t>Planning</a:t>
            </a:r>
          </a:p>
          <a:p>
            <a:pPr marL="466725" indent="-342900">
              <a:buSzPct val="25000"/>
              <a:buFont typeface="+mj-lt"/>
              <a:buAutoNum type="arabicPeriod"/>
            </a:pPr>
            <a:endParaRPr lang="en-US" dirty="0" smtClean="0">
              <a:solidFill>
                <a:srgbClr val="002B7F"/>
              </a:solidFill>
              <a:latin typeface="Century Gothic" panose="020B0502020202020204" pitchFamily="34" charset="0"/>
              <a:ea typeface="Questrial"/>
              <a:cs typeface="Questrial"/>
              <a:sym typeface="Questrial"/>
            </a:endParaRPr>
          </a:p>
          <a:p>
            <a:pPr marL="123825">
              <a:buSzPct val="25000"/>
            </a:pPr>
            <a:endParaRPr lang="en-US" dirty="0">
              <a:solidFill>
                <a:srgbClr val="002B7F"/>
              </a:solidFill>
              <a:latin typeface="Century Gothic" panose="020B0502020202020204" pitchFamily="34" charset="0"/>
              <a:ea typeface="Questrial"/>
              <a:cs typeface="Questrial"/>
              <a:sym typeface="Questrial"/>
            </a:endParaRPr>
          </a:p>
          <a:p>
            <a:pPr marL="123825">
              <a:buSzPct val="25000"/>
            </a:pPr>
            <a:endParaRPr lang="en-US" dirty="0">
              <a:solidFill>
                <a:srgbClr val="002B7F"/>
              </a:solidFill>
              <a:latin typeface="Century Gothic" panose="020B0502020202020204" pitchFamily="34" charset="0"/>
              <a:ea typeface="Questrial"/>
              <a:cs typeface="Questrial"/>
              <a:sym typeface="Questrial"/>
            </a:endParaRPr>
          </a:p>
          <a:p>
            <a:pPr marL="123825">
              <a:buSzPct val="25000"/>
            </a:pPr>
            <a:endParaRPr lang="en-US" dirty="0" smtClean="0">
              <a:solidFill>
                <a:srgbClr val="002B7F"/>
              </a:solidFill>
              <a:latin typeface="Century Gothic" panose="020B0502020202020204" pitchFamily="34" charset="0"/>
              <a:ea typeface="Questrial"/>
              <a:cs typeface="Questrial"/>
              <a:sym typeface="Questrial"/>
            </a:endParaRPr>
          </a:p>
          <a:p>
            <a:pPr marL="123825">
              <a:buSzPct val="25000"/>
            </a:pPr>
            <a:r>
              <a:rPr lang="en-US" dirty="0" smtClean="0">
                <a:solidFill>
                  <a:srgbClr val="002B7F"/>
                </a:solidFill>
                <a:latin typeface="Century Gothic" panose="020B0502020202020204" pitchFamily="34" charset="0"/>
                <a:ea typeface="Questrial"/>
                <a:cs typeface="Questrial"/>
                <a:sym typeface="Questrial"/>
              </a:rPr>
              <a:t>Clean Energy </a:t>
            </a:r>
            <a:r>
              <a:rPr lang="en-US" dirty="0">
                <a:solidFill>
                  <a:srgbClr val="002B7F"/>
                </a:solidFill>
                <a:latin typeface="Century Gothic" panose="020B0502020202020204" pitchFamily="34" charset="0"/>
                <a:ea typeface="Questrial"/>
                <a:cs typeface="Questrial"/>
                <a:sym typeface="Questrial"/>
              </a:rPr>
              <a:t>Technical </a:t>
            </a:r>
            <a:r>
              <a:rPr lang="en-US" dirty="0" smtClean="0">
                <a:solidFill>
                  <a:srgbClr val="002B7F"/>
                </a:solidFill>
                <a:latin typeface="Century Gothic" panose="020B0502020202020204" pitchFamily="34" charset="0"/>
                <a:ea typeface="Questrial"/>
                <a:cs typeface="Questrial"/>
                <a:sym typeface="Questrial"/>
              </a:rPr>
              <a:t>Assistance</a:t>
            </a:r>
            <a:endParaRPr dirty="0">
              <a:solidFill>
                <a:srgbClr val="002B7F"/>
              </a:solidFill>
              <a:latin typeface="Century Gothic" panose="020B0502020202020204" pitchFamily="34" charset="0"/>
              <a:ea typeface="Questrial"/>
              <a:cs typeface="Questrial"/>
              <a:sym typeface="Questrial"/>
            </a:endParaRPr>
          </a:p>
          <a:p>
            <a:pPr marL="383967" indent="-260142">
              <a:buClr>
                <a:schemeClr val="dk1"/>
              </a:buClr>
            </a:pPr>
            <a:endParaRPr dirty="0">
              <a:solidFill>
                <a:srgbClr val="002B7F"/>
              </a:solidFill>
              <a:latin typeface="Century Gothic" panose="020B0502020202020204" pitchFamily="34" charset="0"/>
              <a:ea typeface="Questrial"/>
              <a:cs typeface="Questrial"/>
              <a:sym typeface="Questrial"/>
            </a:endParaRPr>
          </a:p>
          <a:p>
            <a:pPr marL="383967" indent="-260142"/>
            <a:endParaRPr dirty="0">
              <a:solidFill>
                <a:srgbClr val="002B7F"/>
              </a:solidFill>
              <a:latin typeface="Century Gothic" panose="020B0502020202020204" pitchFamily="34" charset="0"/>
              <a:ea typeface="Questrial"/>
              <a:cs typeface="Questrial"/>
              <a:sym typeface="Questrial"/>
            </a:endParaRPr>
          </a:p>
          <a:p>
            <a:pPr marL="383967" indent="-260142">
              <a:buClr>
                <a:schemeClr val="dk1"/>
              </a:buClr>
            </a:pPr>
            <a:endParaRPr dirty="0">
              <a:solidFill>
                <a:srgbClr val="002B7F"/>
              </a:solidFill>
              <a:latin typeface="Century Gothic" panose="020B0502020202020204" pitchFamily="34" charset="0"/>
              <a:ea typeface="Questrial"/>
              <a:cs typeface="Questrial"/>
              <a:sym typeface="Questrial"/>
            </a:endParaRPr>
          </a:p>
          <a:p>
            <a:pPr marL="383967" indent="-260142"/>
            <a:endParaRPr dirty="0">
              <a:solidFill>
                <a:srgbClr val="002B7F"/>
              </a:solidFill>
              <a:latin typeface="Century Gothic" panose="020B0502020202020204" pitchFamily="34" charset="0"/>
              <a:ea typeface="Questrial"/>
              <a:cs typeface="Questrial"/>
              <a:sym typeface="Questrial"/>
            </a:endParaRPr>
          </a:p>
          <a:p>
            <a:pPr marL="383967" indent="-260142"/>
            <a:endParaRPr dirty="0">
              <a:solidFill>
                <a:srgbClr val="002B7F"/>
              </a:solidFill>
              <a:latin typeface="Century Gothic" panose="020B0502020202020204" pitchFamily="34" charset="0"/>
              <a:ea typeface="Questrial"/>
              <a:cs typeface="Questrial"/>
              <a:sym typeface="Questrial"/>
            </a:endParaRPr>
          </a:p>
          <a:p>
            <a:pPr marL="383967" indent="-260142"/>
            <a:endParaRPr dirty="0">
              <a:solidFill>
                <a:srgbClr val="002B7F"/>
              </a:solidFill>
              <a:latin typeface="Century Gothic" panose="020B0502020202020204" pitchFamily="34" charset="0"/>
              <a:ea typeface="Questrial"/>
              <a:cs typeface="Questrial"/>
              <a:sym typeface="Questrial"/>
            </a:endParaRPr>
          </a:p>
        </p:txBody>
      </p:sp>
      <p:sp>
        <p:nvSpPr>
          <p:cNvPr id="7" name="Shape 131"/>
          <p:cNvSpPr txBox="1"/>
          <p:nvPr/>
        </p:nvSpPr>
        <p:spPr>
          <a:xfrm>
            <a:off x="742975" y="2696447"/>
            <a:ext cx="2609825" cy="623247"/>
          </a:xfrm>
          <a:prstGeom prst="rect">
            <a:avLst/>
          </a:prstGeom>
          <a:noFill/>
          <a:ln>
            <a:noFill/>
          </a:ln>
        </p:spPr>
        <p:txBody>
          <a:bodyPr wrap="square" lIns="68569" tIns="34275" rIns="68569" bIns="34275" anchor="t" anchorCtr="0">
            <a:noAutofit/>
          </a:bodyPr>
          <a:lstStyle/>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ESCO Procurement </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Regional </a:t>
            </a:r>
            <a:r>
              <a:rPr lang="en-US" sz="1200" b="1" dirty="0">
                <a:latin typeface="Tw Cen MT" panose="020B0602020104020603" pitchFamily="34" charset="0"/>
                <a:ea typeface="Questrial"/>
                <a:cs typeface="Questrial"/>
                <a:sym typeface="Questrial"/>
              </a:rPr>
              <a:t>Solar </a:t>
            </a:r>
            <a:r>
              <a:rPr lang="en-US" sz="1200" b="1" dirty="0" smtClean="0">
                <a:latin typeface="Tw Cen MT" panose="020B0602020104020603" pitchFamily="34" charset="0"/>
                <a:ea typeface="Questrial"/>
                <a:cs typeface="Questrial"/>
                <a:sym typeface="Questrial"/>
              </a:rPr>
              <a:t>Initiative </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LED </a:t>
            </a:r>
            <a:r>
              <a:rPr lang="en-US" sz="1200" b="1" dirty="0">
                <a:latin typeface="Tw Cen MT" panose="020B0602020104020603" pitchFamily="34" charset="0"/>
                <a:ea typeface="Questrial"/>
                <a:cs typeface="Questrial"/>
                <a:sym typeface="Questrial"/>
              </a:rPr>
              <a:t>Streetlight Purchasing </a:t>
            </a:r>
            <a:r>
              <a:rPr lang="en-US" sz="1200" b="1" dirty="0" smtClean="0">
                <a:latin typeface="Tw Cen MT" panose="020B0602020104020603" pitchFamily="34" charset="0"/>
                <a:ea typeface="Questrial"/>
                <a:cs typeface="Questrial"/>
                <a:sym typeface="Questrial"/>
              </a:rPr>
              <a:t>Program</a:t>
            </a:r>
            <a:endParaRPr lang="en-US" sz="1200" b="1" dirty="0">
              <a:latin typeface="Tw Cen MT" panose="020B0602020104020603" pitchFamily="34" charset="0"/>
              <a:ea typeface="Questrial"/>
              <a:cs typeface="Questrial"/>
              <a:sym typeface="Questrial"/>
            </a:endParaRPr>
          </a:p>
        </p:txBody>
      </p:sp>
      <p:sp>
        <p:nvSpPr>
          <p:cNvPr id="8" name="Shape 132"/>
          <p:cNvSpPr txBox="1"/>
          <p:nvPr/>
        </p:nvSpPr>
        <p:spPr>
          <a:xfrm>
            <a:off x="761759" y="4055641"/>
            <a:ext cx="5034301" cy="807913"/>
          </a:xfrm>
          <a:prstGeom prst="rect">
            <a:avLst/>
          </a:prstGeom>
          <a:noFill/>
          <a:ln>
            <a:noFill/>
          </a:ln>
        </p:spPr>
        <p:txBody>
          <a:bodyPr wrap="square" lIns="68569" tIns="34275" rIns="68569" bIns="34275" anchor="t" anchorCtr="0">
            <a:noAutofit/>
          </a:bodyPr>
          <a:lstStyle/>
          <a:p>
            <a:pPr marL="171450" indent="-171450">
              <a:buClr>
                <a:srgbClr val="81BE41"/>
              </a:buClr>
              <a:buSzPct val="100000"/>
              <a:buFont typeface="Wingdings" panose="05000000000000000000" pitchFamily="2" charset="2"/>
              <a:buChar char="§"/>
            </a:pPr>
            <a:r>
              <a:rPr lang="en-US" sz="1200" b="1" dirty="0" smtClean="0">
                <a:solidFill>
                  <a:schemeClr val="accent6">
                    <a:lumMod val="75000"/>
                  </a:schemeClr>
                </a:solidFill>
                <a:latin typeface="Tw Cen MT" panose="020B0602020104020603" pitchFamily="34" charset="0"/>
                <a:ea typeface="Questrial"/>
                <a:cs typeface="Questrial"/>
                <a:sym typeface="Questrial"/>
              </a:rPr>
              <a:t>Connecting </a:t>
            </a:r>
            <a:r>
              <a:rPr lang="en-US" sz="1200" b="1" dirty="0">
                <a:solidFill>
                  <a:schemeClr val="accent6">
                    <a:lumMod val="75000"/>
                  </a:schemeClr>
                </a:solidFill>
                <a:latin typeface="Tw Cen MT" panose="020B0602020104020603" pitchFamily="34" charset="0"/>
                <a:ea typeface="Questrial"/>
                <a:cs typeface="Questrial"/>
                <a:sym typeface="Questrial"/>
              </a:rPr>
              <a:t>municipalities with incentives + plug-and-play programs</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Community </a:t>
            </a:r>
            <a:r>
              <a:rPr lang="en-US" sz="1200" b="1" dirty="0">
                <a:latin typeface="Tw Cen MT" panose="020B0602020104020603" pitchFamily="34" charset="0"/>
                <a:ea typeface="Questrial"/>
                <a:cs typeface="Questrial"/>
                <a:sym typeface="Questrial"/>
              </a:rPr>
              <a:t>energy and climate baselining, planning, and strategizing</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Outreach </a:t>
            </a:r>
            <a:r>
              <a:rPr lang="en-US" sz="1200" b="1" dirty="0">
                <a:latin typeface="Tw Cen MT" panose="020B0602020104020603" pitchFamily="34" charset="0"/>
                <a:ea typeface="Questrial"/>
                <a:cs typeface="Questrial"/>
                <a:sym typeface="Questrial"/>
              </a:rPr>
              <a:t>programming and education</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Net </a:t>
            </a:r>
            <a:r>
              <a:rPr lang="en-US" sz="1200" b="1" dirty="0">
                <a:latin typeface="Tw Cen MT" panose="020B0602020104020603" pitchFamily="34" charset="0"/>
                <a:ea typeface="Questrial"/>
                <a:cs typeface="Questrial"/>
                <a:sym typeface="Questrial"/>
              </a:rPr>
              <a:t>Zero Planning</a:t>
            </a:r>
          </a:p>
        </p:txBody>
      </p:sp>
      <p:sp>
        <p:nvSpPr>
          <p:cNvPr id="9" name="Shape 133"/>
          <p:cNvSpPr txBox="1"/>
          <p:nvPr/>
        </p:nvSpPr>
        <p:spPr>
          <a:xfrm>
            <a:off x="761759" y="5444638"/>
            <a:ext cx="2591041" cy="623247"/>
          </a:xfrm>
          <a:prstGeom prst="rect">
            <a:avLst/>
          </a:prstGeom>
          <a:noFill/>
          <a:ln>
            <a:noFill/>
          </a:ln>
        </p:spPr>
        <p:txBody>
          <a:bodyPr wrap="square" lIns="68569" tIns="34275" rIns="68569" bIns="34275" anchor="t" anchorCtr="0">
            <a:noAutofit/>
          </a:bodyPr>
          <a:lstStyle/>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Grant Writing </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Green </a:t>
            </a:r>
            <a:r>
              <a:rPr lang="en-US" sz="1200" b="1" dirty="0">
                <a:latin typeface="Tw Cen MT" panose="020B0602020104020603" pitchFamily="34" charset="0"/>
                <a:ea typeface="Questrial"/>
                <a:cs typeface="Questrial"/>
                <a:sym typeface="Questrial"/>
              </a:rPr>
              <a:t>Communities </a:t>
            </a:r>
            <a:r>
              <a:rPr lang="en-US" sz="1200" b="1" dirty="0" smtClean="0">
                <a:latin typeface="Tw Cen MT" panose="020B0602020104020603" pitchFamily="34" charset="0"/>
                <a:ea typeface="Questrial"/>
                <a:cs typeface="Questrial"/>
                <a:sym typeface="Questrial"/>
              </a:rPr>
              <a:t>Support </a:t>
            </a:r>
            <a:endParaRPr lang="en-US" sz="1200" b="1" dirty="0" smtClean="0">
              <a:latin typeface="Tw Cen MT" panose="020B0602020104020603" pitchFamily="34" charset="0"/>
              <a:ea typeface="Questrial"/>
              <a:cs typeface="Questrial"/>
              <a:sym typeface="Questrial"/>
            </a:endParaRP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Methane Leaks</a:t>
            </a:r>
            <a:endParaRPr lang="en-US" sz="1200" b="1" dirty="0">
              <a:latin typeface="Tw Cen MT" panose="020B0602020104020603" pitchFamily="34" charset="0"/>
              <a:ea typeface="Questrial"/>
              <a:cs typeface="Questrial"/>
              <a:sym typeface="Questrial"/>
            </a:endParaRPr>
          </a:p>
        </p:txBody>
      </p:sp>
      <p:pic>
        <p:nvPicPr>
          <p:cNvPr id="10" name="Shape 127" descr="_RBP5794"/>
          <p:cNvPicPr preferRelativeResize="0"/>
          <p:nvPr/>
        </p:nvPicPr>
        <p:blipFill rotWithShape="1">
          <a:blip r:embed="rId3">
            <a:alphaModFix/>
          </a:blip>
          <a:srcRect l="4645" t="9976" b="14066"/>
          <a:stretch/>
        </p:blipFill>
        <p:spPr>
          <a:xfrm>
            <a:off x="6318234" y="1928067"/>
            <a:ext cx="2342605" cy="1033502"/>
          </a:xfrm>
          <a:prstGeom prst="rect">
            <a:avLst/>
          </a:prstGeom>
          <a:noFill/>
          <a:ln>
            <a:noFill/>
          </a:ln>
        </p:spPr>
      </p:pic>
      <p:pic>
        <p:nvPicPr>
          <p:cNvPr id="11" name="Shape 128" descr="IMG_8213"/>
          <p:cNvPicPr preferRelativeResize="0"/>
          <p:nvPr/>
        </p:nvPicPr>
        <p:blipFill rotWithShape="1">
          <a:blip r:embed="rId4">
            <a:alphaModFix/>
          </a:blip>
          <a:srcRect t="14366" r="3030" b="16926"/>
          <a:stretch/>
        </p:blipFill>
        <p:spPr>
          <a:xfrm>
            <a:off x="6318234" y="3174495"/>
            <a:ext cx="2342606" cy="981827"/>
          </a:xfrm>
          <a:prstGeom prst="rect">
            <a:avLst/>
          </a:prstGeom>
          <a:noFill/>
          <a:ln>
            <a:noFill/>
          </a:ln>
        </p:spPr>
      </p:pic>
      <p:pic>
        <p:nvPicPr>
          <p:cNvPr id="12" name="Shape 129" descr="FatalFlaw_SiteWalk_Sudbury_August2011 (1).JPG"/>
          <p:cNvPicPr preferRelativeResize="0"/>
          <p:nvPr/>
        </p:nvPicPr>
        <p:blipFill rotWithShape="1">
          <a:blip r:embed="rId5">
            <a:alphaModFix/>
          </a:blip>
          <a:srcRect/>
          <a:stretch/>
        </p:blipFill>
        <p:spPr>
          <a:xfrm>
            <a:off x="6318234" y="4348900"/>
            <a:ext cx="2342605" cy="1253838"/>
          </a:xfrm>
          <a:prstGeom prst="rect">
            <a:avLst/>
          </a:prstGeom>
          <a:noFill/>
          <a:ln>
            <a:noFill/>
          </a:ln>
        </p:spPr>
      </p:pic>
      <p:sp>
        <p:nvSpPr>
          <p:cNvPr id="15" name="Shape 131"/>
          <p:cNvSpPr txBox="1"/>
          <p:nvPr/>
        </p:nvSpPr>
        <p:spPr>
          <a:xfrm>
            <a:off x="3352800" y="2696447"/>
            <a:ext cx="2527283" cy="623247"/>
          </a:xfrm>
          <a:prstGeom prst="rect">
            <a:avLst/>
          </a:prstGeom>
          <a:noFill/>
          <a:ln>
            <a:noFill/>
          </a:ln>
        </p:spPr>
        <p:txBody>
          <a:bodyPr wrap="square" lIns="68569" tIns="34275" rIns="68569" bIns="34275" anchor="t" anchorCtr="0">
            <a:noAutofit/>
          </a:bodyPr>
          <a:lstStyle/>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Community </a:t>
            </a:r>
            <a:r>
              <a:rPr lang="en-US" sz="1200" b="1" dirty="0">
                <a:latin typeface="Tw Cen MT" panose="020B0602020104020603" pitchFamily="34" charset="0"/>
                <a:ea typeface="Questrial"/>
                <a:cs typeface="Questrial"/>
                <a:sym typeface="Questrial"/>
              </a:rPr>
              <a:t>Electricity Aggregation</a:t>
            </a:r>
          </a:p>
          <a:p>
            <a:pPr marL="171450" indent="-171450">
              <a:buClr>
                <a:srgbClr val="81BE41"/>
              </a:buClr>
              <a:buSzPct val="100000"/>
              <a:buFont typeface="Wingdings" panose="05000000000000000000" pitchFamily="2" charset="2"/>
              <a:buChar char="§"/>
            </a:pPr>
            <a:r>
              <a:rPr lang="en-US" sz="1200" b="1" dirty="0" smtClean="0">
                <a:solidFill>
                  <a:schemeClr val="accent6">
                    <a:lumMod val="75000"/>
                  </a:schemeClr>
                </a:solidFill>
                <a:latin typeface="Tw Cen MT" panose="020B0602020104020603" pitchFamily="34" charset="0"/>
                <a:ea typeface="Questrial"/>
                <a:cs typeface="Questrial"/>
                <a:sym typeface="Questrial"/>
              </a:rPr>
              <a:t>Green </a:t>
            </a:r>
            <a:r>
              <a:rPr lang="en-US" sz="1200" b="1" dirty="0">
                <a:solidFill>
                  <a:schemeClr val="accent6">
                    <a:lumMod val="75000"/>
                  </a:schemeClr>
                </a:solidFill>
                <a:latin typeface="Tw Cen MT" panose="020B0602020104020603" pitchFamily="34" charset="0"/>
                <a:ea typeface="Questrial"/>
                <a:cs typeface="Questrial"/>
                <a:sym typeface="Questrial"/>
              </a:rPr>
              <a:t>Mobility Program</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Energy </a:t>
            </a:r>
            <a:r>
              <a:rPr lang="en-US" sz="1200" b="1" dirty="0">
                <a:latin typeface="Tw Cen MT" panose="020B0602020104020603" pitchFamily="34" charset="0"/>
                <a:ea typeface="Questrial"/>
                <a:cs typeface="Questrial"/>
                <a:sym typeface="Questrial"/>
              </a:rPr>
              <a:t>Resiliency </a:t>
            </a:r>
          </a:p>
        </p:txBody>
      </p:sp>
      <p:sp>
        <p:nvSpPr>
          <p:cNvPr id="16" name="Shape 133"/>
          <p:cNvSpPr txBox="1"/>
          <p:nvPr/>
        </p:nvSpPr>
        <p:spPr>
          <a:xfrm>
            <a:off x="3352800" y="5444638"/>
            <a:ext cx="2659359" cy="623247"/>
          </a:xfrm>
          <a:prstGeom prst="rect">
            <a:avLst/>
          </a:prstGeom>
          <a:noFill/>
          <a:ln>
            <a:noFill/>
          </a:ln>
        </p:spPr>
        <p:txBody>
          <a:bodyPr wrap="square" lIns="68569" tIns="34275" rIns="68569" bIns="34275" anchor="t" anchorCtr="0">
            <a:noAutofit/>
          </a:bodyPr>
          <a:lstStyle/>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Solar Permitting and Zoning</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State and Local Policy</a:t>
            </a:r>
          </a:p>
          <a:p>
            <a:pPr marL="171450" indent="-171450">
              <a:buClr>
                <a:srgbClr val="81BE41"/>
              </a:buClr>
              <a:buSzPct val="100000"/>
              <a:buFont typeface="Wingdings" panose="05000000000000000000" pitchFamily="2" charset="2"/>
              <a:buChar char="§"/>
            </a:pPr>
            <a:r>
              <a:rPr lang="en-US" sz="1200" b="1" dirty="0" smtClean="0">
                <a:latin typeface="Tw Cen MT" panose="020B0602020104020603" pitchFamily="34" charset="0"/>
                <a:ea typeface="Questrial"/>
                <a:cs typeface="Questrial"/>
                <a:sym typeface="Questrial"/>
              </a:rPr>
              <a:t>Net </a:t>
            </a:r>
            <a:r>
              <a:rPr lang="en-US" sz="1200" b="1" dirty="0">
                <a:latin typeface="Tw Cen MT" panose="020B0602020104020603" pitchFamily="34" charset="0"/>
                <a:ea typeface="Questrial"/>
                <a:cs typeface="Questrial"/>
                <a:sym typeface="Questrial"/>
              </a:rPr>
              <a:t>Zero Guidance &amp; Education</a:t>
            </a:r>
          </a:p>
        </p:txBody>
      </p:sp>
      <p:pic>
        <p:nvPicPr>
          <p:cNvPr id="17" name="Shape 335"/>
          <p:cNvPicPr preferRelativeResize="0"/>
          <p:nvPr/>
        </p:nvPicPr>
        <p:blipFill rotWithShape="1">
          <a:blip r:embed="rId6">
            <a:alphaModFix/>
          </a:blip>
          <a:srcRect/>
          <a:stretch/>
        </p:blipFill>
        <p:spPr>
          <a:xfrm>
            <a:off x="7967117" y="6152757"/>
            <a:ext cx="1064149" cy="587022"/>
          </a:xfrm>
          <a:prstGeom prst="rect">
            <a:avLst/>
          </a:prstGeom>
          <a:noFill/>
          <a:ln>
            <a:noFill/>
          </a:ln>
        </p:spPr>
      </p:pic>
    </p:spTree>
    <p:extLst>
      <p:ext uri="{BB962C8B-B14F-4D97-AF65-F5344CB8AC3E}">
        <p14:creationId xmlns:p14="http://schemas.microsoft.com/office/powerpoint/2010/main" val="4121077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9"/>
            <a:ext cx="8402616" cy="1325563"/>
          </a:xfrm>
          <a:solidFill>
            <a:schemeClr val="bg1"/>
          </a:solidFill>
        </p:spPr>
        <p:txBody>
          <a:bodyPr/>
          <a:lstStyle/>
          <a:p>
            <a:r>
              <a:rPr lang="en-US" b="1" dirty="0" smtClean="0">
                <a:solidFill>
                  <a:srgbClr val="E9BA20"/>
                </a:solidFill>
              </a:rPr>
              <a:t>MAPC: GROUP PURCHASING</a:t>
            </a:r>
            <a:endParaRPr lang="en-US" b="1" dirty="0">
              <a:solidFill>
                <a:srgbClr val="E9BA2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4485"/>
            <a:ext cx="9144000" cy="4866019"/>
          </a:xfrm>
          <a:prstGeom prst="rect">
            <a:avLst/>
          </a:prstGeom>
        </p:spPr>
      </p:pic>
      <p:pic>
        <p:nvPicPr>
          <p:cNvPr id="6" name="Shape 335"/>
          <p:cNvPicPr preferRelativeResize="0"/>
          <p:nvPr/>
        </p:nvPicPr>
        <p:blipFill rotWithShape="1">
          <a:blip r:embed="rId4">
            <a:alphaModFix/>
          </a:blip>
          <a:srcRect/>
          <a:stretch/>
        </p:blipFill>
        <p:spPr>
          <a:xfrm>
            <a:off x="7924800" y="6121226"/>
            <a:ext cx="1064149" cy="587022"/>
          </a:xfrm>
          <a:prstGeom prst="rect">
            <a:avLst/>
          </a:prstGeom>
          <a:noFill/>
          <a:ln>
            <a:noFill/>
          </a:ln>
        </p:spPr>
      </p:pic>
    </p:spTree>
    <p:extLst>
      <p:ext uri="{BB962C8B-B14F-4D97-AF65-F5344CB8AC3E}">
        <p14:creationId xmlns:p14="http://schemas.microsoft.com/office/powerpoint/2010/main" val="2876270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9"/>
            <a:ext cx="6498660" cy="1325563"/>
          </a:xfrm>
          <a:solidFill>
            <a:schemeClr val="bg1"/>
          </a:solidFill>
        </p:spPr>
        <p:txBody>
          <a:bodyPr/>
          <a:lstStyle/>
          <a:p>
            <a:r>
              <a:rPr lang="en-US" b="1" dirty="0" smtClean="0">
                <a:solidFill>
                  <a:srgbClr val="E9BA20"/>
                </a:solidFill>
              </a:rPr>
              <a:t>FLEETS FOR THE FUTURE</a:t>
            </a:r>
            <a:endParaRPr lang="en-US" b="1" dirty="0">
              <a:solidFill>
                <a:srgbClr val="E9BA20"/>
              </a:solidFill>
            </a:endParaRPr>
          </a:p>
        </p:txBody>
      </p:sp>
      <p:pic>
        <p:nvPicPr>
          <p:cNvPr id="4" name="Content Placeholder 3"/>
          <p:cNvPicPr>
            <a:picLocks noChangeAspect="1"/>
          </p:cNvPicPr>
          <p:nvPr/>
        </p:nvPicPr>
        <p:blipFill>
          <a:blip r:embed="rId3" cstate="print"/>
          <a:stretch>
            <a:fillRect/>
          </a:stretch>
        </p:blipFill>
        <p:spPr bwMode="auto">
          <a:xfrm>
            <a:off x="723309" y="1703438"/>
            <a:ext cx="7615826" cy="3883371"/>
          </a:xfrm>
          <a:prstGeom prst="rect">
            <a:avLst/>
          </a:prstGeom>
          <a:noFill/>
          <a:ln w="9525">
            <a:noFill/>
            <a:miter lim="800000"/>
            <a:headEnd/>
            <a:tailEnd/>
          </a:ln>
        </p:spPr>
      </p:pic>
      <p:sp>
        <p:nvSpPr>
          <p:cNvPr id="5" name="Content Placeholder 2"/>
          <p:cNvSpPr>
            <a:spLocks noGrp="1"/>
          </p:cNvSpPr>
          <p:nvPr>
            <p:ph idx="1"/>
          </p:nvPr>
        </p:nvSpPr>
        <p:spPr>
          <a:xfrm>
            <a:off x="723309" y="5404708"/>
            <a:ext cx="7615826" cy="1346821"/>
          </a:xfrm>
        </p:spPr>
        <p:txBody>
          <a:bodyPr>
            <a:normAutofit/>
          </a:bodyPr>
          <a:lstStyle/>
          <a:p>
            <a:pPr marL="342892" lvl="1" indent="0">
              <a:buNone/>
            </a:pPr>
            <a:endParaRPr lang="en-US" dirty="0"/>
          </a:p>
          <a:p>
            <a:pPr lvl="1"/>
            <a:r>
              <a:rPr lang="en-US" dirty="0"/>
              <a:t>Accelerate the deployment of </a:t>
            </a:r>
            <a:r>
              <a:rPr lang="en-US" b="1" dirty="0" smtClean="0"/>
              <a:t>alt. </a:t>
            </a:r>
            <a:r>
              <a:rPr lang="en-US" b="1" dirty="0"/>
              <a:t>fuel vehicles (AFVs)</a:t>
            </a:r>
            <a:r>
              <a:rPr lang="en-US" dirty="0"/>
              <a:t> by reducing their incremental costs and building fleet capacity to plan procurements</a:t>
            </a:r>
            <a:r>
              <a:rPr lang="en-US" dirty="0" smtClean="0"/>
              <a:t>.</a:t>
            </a:r>
            <a:endParaRPr lang="en-US" dirty="0"/>
          </a:p>
          <a:p>
            <a:pPr lvl="1"/>
            <a:r>
              <a:rPr lang="en-US" dirty="0">
                <a:solidFill>
                  <a:sysClr val="windowText" lastClr="000000"/>
                </a:solidFill>
                <a:ea typeface="Microsoft Sans Serif" panose="020B0604020202020204" pitchFamily="34" charset="0"/>
                <a:cs typeface="Microsoft Sans Serif" panose="020B0604020202020204" pitchFamily="34" charset="0"/>
              </a:rPr>
              <a:t>Propane, electric, and natural gas </a:t>
            </a:r>
            <a:r>
              <a:rPr lang="en-US" dirty="0" smtClean="0">
                <a:solidFill>
                  <a:sysClr val="windowText" lastClr="000000"/>
                </a:solidFill>
                <a:ea typeface="Microsoft Sans Serif" panose="020B0604020202020204" pitchFamily="34" charset="0"/>
                <a:cs typeface="Microsoft Sans Serif" panose="020B0604020202020204" pitchFamily="34" charset="0"/>
              </a:rPr>
              <a:t>vehicles and infrastructure </a:t>
            </a:r>
          </a:p>
          <a:p>
            <a:pPr lvl="1"/>
            <a:endParaRPr lang="en-US" dirty="0"/>
          </a:p>
        </p:txBody>
      </p:sp>
      <p:pic>
        <p:nvPicPr>
          <p:cNvPr id="6" name="Shape 335"/>
          <p:cNvPicPr preferRelativeResize="0"/>
          <p:nvPr/>
        </p:nvPicPr>
        <p:blipFill rotWithShape="1">
          <a:blip r:embed="rId4">
            <a:alphaModFix/>
          </a:blip>
          <a:srcRect/>
          <a:stretch/>
        </p:blipFill>
        <p:spPr>
          <a:xfrm>
            <a:off x="7967117" y="6152757"/>
            <a:ext cx="1064149" cy="587022"/>
          </a:xfrm>
          <a:prstGeom prst="rect">
            <a:avLst/>
          </a:prstGeom>
          <a:noFill/>
          <a:ln>
            <a:noFill/>
          </a:ln>
        </p:spPr>
      </p:pic>
    </p:spTree>
    <p:extLst>
      <p:ext uri="{BB962C8B-B14F-4D97-AF65-F5344CB8AC3E}">
        <p14:creationId xmlns:p14="http://schemas.microsoft.com/office/powerpoint/2010/main" val="211401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b="1" dirty="0" smtClean="0">
                <a:solidFill>
                  <a:srgbClr val="E9BA20"/>
                </a:solidFill>
              </a:rPr>
              <a:t>PROGRAM PARTNERS</a:t>
            </a:r>
            <a:endParaRPr lang="en-US" b="1" dirty="0">
              <a:solidFill>
                <a:srgbClr val="E9BA20"/>
              </a:solidFill>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val="0"/>
              </a:ext>
            </a:extLst>
          </a:blip>
          <a:srcRect l="11634" t="11539" r="33757"/>
          <a:stretch/>
        </p:blipFill>
        <p:spPr>
          <a:xfrm>
            <a:off x="4910504" y="1701974"/>
            <a:ext cx="4233496" cy="5143500"/>
          </a:xfrm>
          <a:prstGeom prst="rect">
            <a:avLst/>
          </a:prstGeom>
        </p:spPr>
      </p:pic>
      <p:sp>
        <p:nvSpPr>
          <p:cNvPr id="5" name="Content Placeholder 2"/>
          <p:cNvSpPr>
            <a:spLocks noGrp="1"/>
          </p:cNvSpPr>
          <p:nvPr>
            <p:ph idx="1"/>
          </p:nvPr>
        </p:nvSpPr>
        <p:spPr>
          <a:xfrm>
            <a:off x="0" y="2037988"/>
            <a:ext cx="4919297" cy="4463020"/>
          </a:xfrm>
        </p:spPr>
        <p:txBody>
          <a:bodyPr>
            <a:normAutofit/>
          </a:bodyPr>
          <a:lstStyle/>
          <a:p>
            <a:pPr marL="342892" lvl="1" indent="0">
              <a:buNone/>
            </a:pPr>
            <a:endParaRPr lang="en-US" dirty="0"/>
          </a:p>
          <a:p>
            <a:pPr marL="342891" lvl="1" indent="0">
              <a:buNone/>
            </a:pPr>
            <a:endParaRPr lang="en-US" dirty="0"/>
          </a:p>
          <a:p>
            <a:pPr lvl="1"/>
            <a:r>
              <a:rPr lang="en-US" b="1" dirty="0" smtClean="0"/>
              <a:t>National Association of Regional Councils</a:t>
            </a:r>
            <a:r>
              <a:rPr lang="en-US" dirty="0" smtClean="0"/>
              <a:t>: partners in the D.O.E. funded Fleets for the Future project</a:t>
            </a:r>
          </a:p>
          <a:p>
            <a:pPr lvl="1"/>
            <a:endParaRPr lang="en-US" dirty="0" smtClean="0"/>
          </a:p>
          <a:p>
            <a:pPr lvl="1"/>
            <a:r>
              <a:rPr lang="en-US" b="1" dirty="0"/>
              <a:t>Green Mobility Group Purchasing Advisory Committee: </a:t>
            </a:r>
            <a:r>
              <a:rPr lang="en-US" dirty="0"/>
              <a:t>Mix of state, regional and municipal entities with varying expertise in alt. fuels</a:t>
            </a:r>
          </a:p>
          <a:p>
            <a:pPr lvl="1"/>
            <a:endParaRPr lang="en-US" dirty="0" smtClean="0"/>
          </a:p>
          <a:p>
            <a:pPr lvl="1"/>
            <a:r>
              <a:rPr lang="en-US" b="1" dirty="0"/>
              <a:t>Department of Energy Resources </a:t>
            </a:r>
            <a:r>
              <a:rPr lang="en-US" dirty="0"/>
              <a:t>&amp; </a:t>
            </a:r>
            <a:r>
              <a:rPr lang="en-US" b="1" dirty="0"/>
              <a:t>Operational Services Division</a:t>
            </a:r>
            <a:r>
              <a:rPr lang="en-US" dirty="0"/>
              <a:t>: partners in developing the VEH102 Statewide Contract for Advanced Vehicle Technology</a:t>
            </a:r>
          </a:p>
          <a:p>
            <a:pPr lvl="1"/>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0048" y="6024981"/>
            <a:ext cx="1215887" cy="671143"/>
          </a:xfrm>
          <a:prstGeom prst="rect">
            <a:avLst/>
          </a:prstGeom>
        </p:spPr>
      </p:pic>
    </p:spTree>
    <p:extLst>
      <p:ext uri="{BB962C8B-B14F-4D97-AF65-F5344CB8AC3E}">
        <p14:creationId xmlns:p14="http://schemas.microsoft.com/office/powerpoint/2010/main" val="853108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9"/>
            <a:ext cx="8377564" cy="1325563"/>
          </a:xfrm>
          <a:solidFill>
            <a:schemeClr val="bg1"/>
          </a:solidFill>
        </p:spPr>
        <p:txBody>
          <a:bodyPr/>
          <a:lstStyle/>
          <a:p>
            <a:r>
              <a:rPr lang="en-US" b="1" dirty="0" smtClean="0">
                <a:solidFill>
                  <a:srgbClr val="E9BA20"/>
                </a:solidFill>
              </a:rPr>
              <a:t>VEH102 SERVICE CATEGORIES </a:t>
            </a:r>
            <a:endParaRPr lang="en-US" b="1" dirty="0">
              <a:solidFill>
                <a:srgbClr val="E9BA20"/>
              </a:solidFill>
            </a:endParaRPr>
          </a:p>
        </p:txBody>
      </p:sp>
      <p:sp>
        <p:nvSpPr>
          <p:cNvPr id="4" name="Rounded Rectangle 3"/>
          <p:cNvSpPr/>
          <p:nvPr/>
        </p:nvSpPr>
        <p:spPr>
          <a:xfrm>
            <a:off x="325678" y="5160723"/>
            <a:ext cx="4384108" cy="1277655"/>
          </a:xfrm>
          <a:prstGeom prst="roundRect">
            <a:avLst/>
          </a:prstGeom>
          <a:solidFill>
            <a:srgbClr val="E9BA20">
              <a:alpha val="47059"/>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7232" y="2294741"/>
            <a:ext cx="4728064" cy="3970318"/>
          </a:xfrm>
          <a:prstGeom prst="rect">
            <a:avLst/>
          </a:prstGeom>
        </p:spPr>
        <p:txBody>
          <a:bodyPr wrap="square">
            <a:spAutoFit/>
          </a:bodyPr>
          <a:lstStyle/>
          <a:p>
            <a:r>
              <a:rPr lang="en-US" b="1" dirty="0">
                <a:solidFill>
                  <a:srgbClr val="002B7F"/>
                </a:solidFill>
                <a:latin typeface="Century Gothic" panose="020B0502020202020204" pitchFamily="34" charset="0"/>
              </a:rPr>
              <a:t>Service Category 1: </a:t>
            </a:r>
            <a:r>
              <a:rPr lang="en-US" dirty="0">
                <a:solidFill>
                  <a:srgbClr val="002B7F"/>
                </a:solidFill>
                <a:latin typeface="Century Gothic" panose="020B0502020202020204" pitchFamily="34" charset="0"/>
              </a:rPr>
              <a:t>Electric Vehicle Supply Equipment (EVSE), Hardware, Software, and Ancillary </a:t>
            </a:r>
            <a:r>
              <a:rPr lang="en-US" dirty="0" smtClean="0">
                <a:solidFill>
                  <a:srgbClr val="002B7F"/>
                </a:solidFill>
                <a:latin typeface="Century Gothic" panose="020B0502020202020204" pitchFamily="34" charset="0"/>
              </a:rPr>
              <a:t>Services</a:t>
            </a:r>
          </a:p>
          <a:p>
            <a:endParaRPr lang="en-US" dirty="0">
              <a:solidFill>
                <a:srgbClr val="002B7F"/>
              </a:solidFill>
              <a:latin typeface="Century Gothic" panose="020B0502020202020204" pitchFamily="34" charset="0"/>
            </a:endParaRPr>
          </a:p>
          <a:p>
            <a:endParaRPr lang="en-US" dirty="0">
              <a:solidFill>
                <a:srgbClr val="002B7F"/>
              </a:solidFill>
              <a:latin typeface="Century Gothic" panose="020B0502020202020204" pitchFamily="34" charset="0"/>
            </a:endParaRPr>
          </a:p>
          <a:p>
            <a:r>
              <a:rPr lang="en-US" b="1" dirty="0">
                <a:solidFill>
                  <a:srgbClr val="002B7F"/>
                </a:solidFill>
                <a:latin typeface="Century Gothic" panose="020B0502020202020204" pitchFamily="34" charset="0"/>
              </a:rPr>
              <a:t>Service Category 2: </a:t>
            </a:r>
            <a:r>
              <a:rPr lang="en-US" dirty="0">
                <a:solidFill>
                  <a:srgbClr val="002B7F"/>
                </a:solidFill>
                <a:latin typeface="Century Gothic" panose="020B0502020202020204" pitchFamily="34" charset="0"/>
              </a:rPr>
              <a:t>Idle Reduction Technologies for Heavy, Medium, and Light Duty Vehicles; and Heavy Duty Equipment</a:t>
            </a:r>
          </a:p>
          <a:p>
            <a:endParaRPr lang="en-US" dirty="0" smtClean="0">
              <a:solidFill>
                <a:srgbClr val="002B7F"/>
              </a:solidFill>
              <a:latin typeface="Century Gothic" panose="020B0502020202020204" pitchFamily="34" charset="0"/>
            </a:endParaRPr>
          </a:p>
          <a:p>
            <a:endParaRPr lang="en-US" dirty="0">
              <a:solidFill>
                <a:srgbClr val="002B7F"/>
              </a:solidFill>
              <a:latin typeface="Century Gothic" panose="020B0502020202020204" pitchFamily="34" charset="0"/>
            </a:endParaRPr>
          </a:p>
          <a:p>
            <a:r>
              <a:rPr lang="en-US" b="1" dirty="0">
                <a:solidFill>
                  <a:srgbClr val="002B7F"/>
                </a:solidFill>
                <a:latin typeface="Century Gothic" panose="020B0502020202020204" pitchFamily="34" charset="0"/>
              </a:rPr>
              <a:t>Service Category 3: </a:t>
            </a:r>
            <a:r>
              <a:rPr lang="en-US" dirty="0">
                <a:solidFill>
                  <a:srgbClr val="002B7F"/>
                </a:solidFill>
                <a:latin typeface="Century Gothic" panose="020B0502020202020204" pitchFamily="34" charset="0"/>
              </a:rPr>
              <a:t>After-market conversion technologies– all vehicle classes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6850" y="1701800"/>
            <a:ext cx="3867150" cy="5156200"/>
          </a:xfrm>
          <a:prstGeom prst="rect">
            <a:avLst/>
          </a:prstGeom>
        </p:spPr>
      </p:pic>
      <p:sp>
        <p:nvSpPr>
          <p:cNvPr id="7" name="TextBox 5"/>
          <p:cNvSpPr txBox="1"/>
          <p:nvPr/>
        </p:nvSpPr>
        <p:spPr>
          <a:xfrm>
            <a:off x="5373332" y="1766051"/>
            <a:ext cx="2805687"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i="1" dirty="0">
                <a:solidFill>
                  <a:prstClr val="white"/>
                </a:solidFill>
              </a:rPr>
              <a:t>Scituate, MA – EVIP vehicles and charging stations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527" y="6054268"/>
            <a:ext cx="1215887" cy="671143"/>
          </a:xfrm>
          <a:prstGeom prst="rect">
            <a:avLst/>
          </a:prstGeom>
        </p:spPr>
      </p:pic>
    </p:spTree>
    <p:extLst>
      <p:ext uri="{BB962C8B-B14F-4D97-AF65-F5344CB8AC3E}">
        <p14:creationId xmlns:p14="http://schemas.microsoft.com/office/powerpoint/2010/main" val="29592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700" y="2404997"/>
            <a:ext cx="9156700" cy="4453003"/>
          </a:xfrm>
          <a:prstGeom prst="rect">
            <a:avLst/>
          </a:prstGeom>
          <a:solidFill>
            <a:srgbClr val="002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B7F"/>
              </a:solidFill>
            </a:endParaRPr>
          </a:p>
        </p:txBody>
      </p:sp>
      <p:sp>
        <p:nvSpPr>
          <p:cNvPr id="2" name="Title 1"/>
          <p:cNvSpPr>
            <a:spLocks noGrp="1"/>
          </p:cNvSpPr>
          <p:nvPr>
            <p:ph type="title"/>
          </p:nvPr>
        </p:nvSpPr>
        <p:spPr>
          <a:xfrm>
            <a:off x="-42305" y="3256974"/>
            <a:ext cx="9215910" cy="787400"/>
          </a:xfrm>
        </p:spPr>
        <p:txBody>
          <a:bodyPr>
            <a:normAutofit/>
          </a:bodyPr>
          <a:lstStyle/>
          <a:p>
            <a:pPr algn="ctr"/>
            <a:r>
              <a:rPr lang="en-US" b="1" dirty="0" smtClean="0">
                <a:solidFill>
                  <a:schemeClr val="bg1"/>
                </a:solidFill>
                <a:latin typeface="Rockwell" panose="02060603020205020403" pitchFamily="18" charset="0"/>
              </a:rPr>
              <a:t>MAPC’s Green Mobility</a:t>
            </a:r>
            <a:endParaRPr lang="en-US" b="1" dirty="0">
              <a:solidFill>
                <a:schemeClr val="bg1"/>
              </a:solidFill>
              <a:latin typeface="Rockwell" panose="02060603020205020403" pitchFamily="18" charset="0"/>
            </a:endParaRPr>
          </a:p>
        </p:txBody>
      </p:sp>
      <p:sp>
        <p:nvSpPr>
          <p:cNvPr id="3" name="Text Placeholder 2"/>
          <p:cNvSpPr>
            <a:spLocks noGrp="1"/>
          </p:cNvSpPr>
          <p:nvPr>
            <p:ph type="body" idx="1"/>
          </p:nvPr>
        </p:nvSpPr>
        <p:spPr>
          <a:xfrm>
            <a:off x="617122" y="4888617"/>
            <a:ext cx="7886700" cy="1125140"/>
          </a:xfrm>
        </p:spPr>
        <p:txBody>
          <a:bodyPr/>
          <a:lstStyle/>
          <a:p>
            <a:pPr algn="ctr"/>
            <a:r>
              <a:rPr lang="en-US" dirty="0" smtClean="0">
                <a:solidFill>
                  <a:schemeClr val="bg1"/>
                </a:solidFill>
              </a:rPr>
              <a:t>Project Overview, Upcoming Rounds, &amp; Purchasing Process</a:t>
            </a:r>
            <a:endParaRPr lang="en-US" dirty="0">
              <a:solidFill>
                <a:schemeClr val="bg1"/>
              </a:solidFill>
            </a:endParaRPr>
          </a:p>
        </p:txBody>
      </p:sp>
      <p:sp>
        <p:nvSpPr>
          <p:cNvPr id="6" name="Rectangle 5"/>
          <p:cNvSpPr/>
          <p:nvPr/>
        </p:nvSpPr>
        <p:spPr>
          <a:xfrm>
            <a:off x="408434" y="3924455"/>
            <a:ext cx="8371202" cy="830997"/>
          </a:xfrm>
          <a:prstGeom prst="rect">
            <a:avLst/>
          </a:prstGeom>
        </p:spPr>
        <p:txBody>
          <a:bodyPr wrap="none">
            <a:spAutoFit/>
          </a:bodyPr>
          <a:lstStyle/>
          <a:p>
            <a:r>
              <a:rPr lang="en-US" sz="4800" b="1" dirty="0">
                <a:solidFill>
                  <a:schemeClr val="bg1"/>
                </a:solidFill>
                <a:latin typeface="Rockwell" panose="02060603020205020403" pitchFamily="18" charset="0"/>
              </a:rPr>
              <a:t>Group </a:t>
            </a:r>
            <a:r>
              <a:rPr lang="en-US" sz="4800" b="1" dirty="0" smtClean="0">
                <a:solidFill>
                  <a:schemeClr val="bg1"/>
                </a:solidFill>
                <a:latin typeface="Rockwell" panose="02060603020205020403" pitchFamily="18" charset="0"/>
              </a:rPr>
              <a:t>Purchasing </a:t>
            </a:r>
            <a:r>
              <a:rPr lang="en-US" sz="4500" b="1" dirty="0" smtClean="0">
                <a:solidFill>
                  <a:schemeClr val="bg1"/>
                </a:solidFill>
                <a:latin typeface="Rockwell" panose="02060603020205020403" pitchFamily="18" charset="0"/>
              </a:rPr>
              <a:t>Program</a:t>
            </a:r>
            <a:endParaRPr lang="en-US" sz="4500" b="1" dirty="0">
              <a:solidFill>
                <a:schemeClr val="bg1"/>
              </a:solidFill>
              <a:latin typeface="Rockwell" panose="02060603020205020403"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792"/>
          <a:stretch/>
        </p:blipFill>
        <p:spPr>
          <a:xfrm>
            <a:off x="0" y="772250"/>
            <a:ext cx="891740" cy="9113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273" y="918920"/>
            <a:ext cx="1663205" cy="76466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959" y="852548"/>
            <a:ext cx="1315816" cy="83104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8307" y="802664"/>
            <a:ext cx="1465484" cy="88092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011" y="868614"/>
            <a:ext cx="1193415" cy="81497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4339" y="724526"/>
            <a:ext cx="1232362" cy="959063"/>
          </a:xfrm>
          <a:prstGeom prst="rect">
            <a:avLst/>
          </a:prstGeom>
        </p:spPr>
      </p:pic>
      <p:grpSp>
        <p:nvGrpSpPr>
          <p:cNvPr id="5" name="Group 4"/>
          <p:cNvGrpSpPr/>
          <p:nvPr/>
        </p:nvGrpSpPr>
        <p:grpSpPr>
          <a:xfrm>
            <a:off x="127371" y="1929749"/>
            <a:ext cx="8913175" cy="102251"/>
            <a:chOff x="79446" y="2078856"/>
            <a:chExt cx="11884233" cy="136335"/>
          </a:xfrm>
        </p:grpSpPr>
        <p:sp>
          <p:nvSpPr>
            <p:cNvPr id="4" name="Rectangle 3"/>
            <p:cNvSpPr/>
            <p:nvPr/>
          </p:nvSpPr>
          <p:spPr>
            <a:xfrm>
              <a:off x="79446" y="207972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657006" y="207972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1234566" y="207972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1812126" y="207947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2389686" y="207947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2967246" y="207947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3544806" y="207947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4153910"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4731470"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5309030"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5886590"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6464150"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7041710"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7619270"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8210452"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8788012"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9365572" y="2079104"/>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9943132"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520692"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1098252"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1675812" y="2078856"/>
              <a:ext cx="287867" cy="135467"/>
            </a:xfrm>
            <a:prstGeom prst="rect">
              <a:avLst/>
            </a:prstGeom>
            <a:solidFill>
              <a:srgbClr val="E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853" y="6037507"/>
            <a:ext cx="1215887" cy="671143"/>
          </a:xfrm>
          <a:prstGeom prst="rect">
            <a:avLst/>
          </a:prstGeom>
        </p:spPr>
      </p:pic>
    </p:spTree>
    <p:extLst>
      <p:ext uri="{BB962C8B-B14F-4D97-AF65-F5344CB8AC3E}">
        <p14:creationId xmlns:p14="http://schemas.microsoft.com/office/powerpoint/2010/main" val="3380259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49" y="365129"/>
            <a:ext cx="8515351" cy="1325563"/>
          </a:xfrm>
          <a:solidFill>
            <a:schemeClr val="bg1"/>
          </a:solidFill>
        </p:spPr>
        <p:txBody>
          <a:bodyPr/>
          <a:lstStyle/>
          <a:p>
            <a:r>
              <a:rPr lang="en-US" b="1" dirty="0" smtClean="0">
                <a:solidFill>
                  <a:srgbClr val="E9BA20"/>
                </a:solidFill>
              </a:rPr>
              <a:t>OPPORTUNITY IDENTIFICATION</a:t>
            </a:r>
            <a:endParaRPr lang="en-US" b="1" dirty="0">
              <a:solidFill>
                <a:srgbClr val="E9BA20"/>
              </a:solidFill>
            </a:endParaRPr>
          </a:p>
        </p:txBody>
      </p:sp>
      <p:sp>
        <p:nvSpPr>
          <p:cNvPr id="4" name="Rectangle 3"/>
          <p:cNvSpPr/>
          <p:nvPr/>
        </p:nvSpPr>
        <p:spPr>
          <a:xfrm>
            <a:off x="4063781" y="1691014"/>
            <a:ext cx="5080220" cy="5166986"/>
          </a:xfrm>
          <a:prstGeom prst="rect">
            <a:avLst/>
          </a:prstGeom>
          <a:solidFill>
            <a:srgbClr val="EF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aphicFrame>
        <p:nvGraphicFramePr>
          <p:cNvPr id="5" name="Chart 4"/>
          <p:cNvGraphicFramePr>
            <a:graphicFrameLocks/>
          </p:cNvGraphicFramePr>
          <p:nvPr>
            <p:extLst/>
          </p:nvPr>
        </p:nvGraphicFramePr>
        <p:xfrm>
          <a:off x="4018084" y="2895881"/>
          <a:ext cx="6208488" cy="36598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00537" y="2044693"/>
            <a:ext cx="3617547" cy="584775"/>
          </a:xfrm>
          <a:prstGeom prst="rect">
            <a:avLst/>
          </a:prstGeom>
          <a:noFill/>
        </p:spPr>
        <p:txBody>
          <a:bodyPr wrap="square" rtlCol="0">
            <a:spAutoFit/>
          </a:bodyPr>
          <a:lstStyle/>
          <a:p>
            <a:r>
              <a:rPr lang="en-US" sz="1600" b="1" dirty="0">
                <a:solidFill>
                  <a:srgbClr val="002B7F"/>
                </a:solidFill>
                <a:latin typeface="Century Gothic" panose="020B0502020202020204" pitchFamily="34" charset="0"/>
              </a:rPr>
              <a:t>Nearly 50% </a:t>
            </a:r>
            <a:r>
              <a:rPr lang="en-US" sz="1600" dirty="0">
                <a:solidFill>
                  <a:srgbClr val="002B7F"/>
                </a:solidFill>
                <a:latin typeface="Century Gothic" panose="020B0502020202020204" pitchFamily="34" charset="0"/>
              </a:rPr>
              <a:t>of municipal fleet vehicles are </a:t>
            </a:r>
          </a:p>
        </p:txBody>
      </p:sp>
      <p:pic>
        <p:nvPicPr>
          <p:cNvPr id="7" name="Picture 6"/>
          <p:cNvPicPr>
            <a:picLocks noChangeAspect="1"/>
          </p:cNvPicPr>
          <p:nvPr/>
        </p:nvPicPr>
        <p:blipFill>
          <a:blip r:embed="rId4" cstate="print"/>
          <a:stretch>
            <a:fillRect/>
          </a:stretch>
        </p:blipFill>
        <p:spPr>
          <a:xfrm>
            <a:off x="1928663" y="2570396"/>
            <a:ext cx="1300163" cy="728091"/>
          </a:xfrm>
          <a:prstGeom prst="rect">
            <a:avLst/>
          </a:prstGeom>
        </p:spPr>
      </p:pic>
      <p:sp>
        <p:nvSpPr>
          <p:cNvPr id="8" name="TextBox 7"/>
          <p:cNvSpPr txBox="1"/>
          <p:nvPr/>
        </p:nvSpPr>
        <p:spPr>
          <a:xfrm>
            <a:off x="400537" y="3662115"/>
            <a:ext cx="3571851" cy="338554"/>
          </a:xfrm>
          <a:prstGeom prst="rect">
            <a:avLst/>
          </a:prstGeom>
          <a:noFill/>
        </p:spPr>
        <p:txBody>
          <a:bodyPr wrap="square" rtlCol="0">
            <a:spAutoFit/>
          </a:bodyPr>
          <a:lstStyle/>
          <a:p>
            <a:r>
              <a:rPr lang="en-US" sz="1600" dirty="0">
                <a:solidFill>
                  <a:srgbClr val="002B7F"/>
                </a:solidFill>
                <a:latin typeface="Century Gothic" panose="020B0502020202020204" pitchFamily="34" charset="0"/>
              </a:rPr>
              <a:t>Other popular </a:t>
            </a:r>
            <a:r>
              <a:rPr lang="en-US" sz="1600" b="1" dirty="0">
                <a:solidFill>
                  <a:srgbClr val="002B7F"/>
                </a:solidFill>
                <a:latin typeface="Century Gothic" panose="020B0502020202020204" pitchFamily="34" charset="0"/>
              </a:rPr>
              <a:t>makes</a:t>
            </a:r>
            <a:r>
              <a:rPr lang="en-US" sz="1600" dirty="0">
                <a:solidFill>
                  <a:srgbClr val="002B7F"/>
                </a:solidFill>
                <a:latin typeface="Century Gothic" panose="020B0502020202020204" pitchFamily="34" charset="0"/>
              </a:rPr>
              <a:t> include</a:t>
            </a:r>
          </a:p>
        </p:txBody>
      </p:sp>
      <p:pic>
        <p:nvPicPr>
          <p:cNvPr id="9" name="Picture 8"/>
          <p:cNvPicPr>
            <a:picLocks noChangeAspect="1"/>
          </p:cNvPicPr>
          <p:nvPr/>
        </p:nvPicPr>
        <p:blipFill>
          <a:blip r:embed="rId5" cstate="print"/>
          <a:stretch>
            <a:fillRect/>
          </a:stretch>
        </p:blipFill>
        <p:spPr>
          <a:xfrm>
            <a:off x="382850" y="4324354"/>
            <a:ext cx="1757627" cy="407347"/>
          </a:xfrm>
          <a:prstGeom prst="rect">
            <a:avLst/>
          </a:prstGeom>
        </p:spPr>
      </p:pic>
      <p:pic>
        <p:nvPicPr>
          <p:cNvPr id="10" name="Picture 9"/>
          <p:cNvPicPr>
            <a:picLocks noChangeAspect="1"/>
          </p:cNvPicPr>
          <p:nvPr/>
        </p:nvPicPr>
        <p:blipFill>
          <a:blip r:embed="rId6" cstate="print"/>
          <a:stretch>
            <a:fillRect/>
          </a:stretch>
        </p:blipFill>
        <p:spPr>
          <a:xfrm>
            <a:off x="2222167" y="5002538"/>
            <a:ext cx="1114425" cy="1114425"/>
          </a:xfrm>
          <a:prstGeom prst="rect">
            <a:avLst/>
          </a:prstGeom>
        </p:spPr>
      </p:pic>
      <p:pic>
        <p:nvPicPr>
          <p:cNvPr id="11" name="Picture 10"/>
          <p:cNvPicPr>
            <a:picLocks noChangeAspect="1"/>
          </p:cNvPicPr>
          <p:nvPr/>
        </p:nvPicPr>
        <p:blipFill>
          <a:blip r:embed="rId7" cstate="print"/>
          <a:stretch>
            <a:fillRect/>
          </a:stretch>
        </p:blipFill>
        <p:spPr>
          <a:xfrm>
            <a:off x="2579010" y="4364297"/>
            <a:ext cx="1299633" cy="527976"/>
          </a:xfrm>
          <a:prstGeom prst="rect">
            <a:avLst/>
          </a:prstGeom>
        </p:spPr>
      </p:pic>
      <p:pic>
        <p:nvPicPr>
          <p:cNvPr id="12" name="Picture 11"/>
          <p:cNvPicPr>
            <a:picLocks noChangeAspect="1"/>
          </p:cNvPicPr>
          <p:nvPr/>
        </p:nvPicPr>
        <p:blipFill>
          <a:blip r:embed="rId8" cstate="print"/>
          <a:stretch>
            <a:fillRect/>
          </a:stretch>
        </p:blipFill>
        <p:spPr>
          <a:xfrm>
            <a:off x="839075" y="5082745"/>
            <a:ext cx="932999" cy="954013"/>
          </a:xfrm>
          <a:prstGeom prst="rect">
            <a:avLst/>
          </a:prstGeom>
        </p:spPr>
      </p:pic>
      <p:sp>
        <p:nvSpPr>
          <p:cNvPr id="13" name="Rectangle 12"/>
          <p:cNvSpPr/>
          <p:nvPr/>
        </p:nvSpPr>
        <p:spPr>
          <a:xfrm>
            <a:off x="4063781" y="2255076"/>
            <a:ext cx="5152623" cy="338554"/>
          </a:xfrm>
          <a:prstGeom prst="rect">
            <a:avLst/>
          </a:prstGeom>
        </p:spPr>
        <p:txBody>
          <a:bodyPr wrap="square">
            <a:spAutoFit/>
          </a:bodyPr>
          <a:lstStyle/>
          <a:p>
            <a:pPr algn="ctr">
              <a:defRPr sz="2000" b="0" i="0" u="none" strike="noStrike" kern="1200" spc="0" baseline="0">
                <a:solidFill>
                  <a:srgbClr val="002B7F"/>
                </a:solidFill>
                <a:latin typeface="Century Gothic" panose="020B0502020202020204" pitchFamily="34" charset="0"/>
                <a:ea typeface="+mn-ea"/>
                <a:cs typeface="+mn-cs"/>
              </a:defRPr>
            </a:pPr>
            <a:r>
              <a:rPr lang="en-US" sz="1600" b="1" dirty="0">
                <a:solidFill>
                  <a:srgbClr val="002B7F"/>
                </a:solidFill>
                <a:latin typeface="Century Gothic" panose="020B0502020202020204" pitchFamily="34" charset="0"/>
              </a:rPr>
              <a:t>Green Communities - Common Vehicle Types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113" y="6116963"/>
            <a:ext cx="1215887" cy="671143"/>
          </a:xfrm>
          <a:prstGeom prst="rect">
            <a:avLst/>
          </a:prstGeom>
        </p:spPr>
      </p:pic>
      <p:pic>
        <p:nvPicPr>
          <p:cNvPr id="14" name="Shape 335"/>
          <p:cNvPicPr preferRelativeResize="0"/>
          <p:nvPr/>
        </p:nvPicPr>
        <p:blipFill rotWithShape="1">
          <a:blip r:embed="rId10">
            <a:alphaModFix/>
          </a:blip>
          <a:srcRect/>
          <a:stretch/>
        </p:blipFill>
        <p:spPr>
          <a:xfrm>
            <a:off x="7967117" y="6152757"/>
            <a:ext cx="1064149" cy="587022"/>
          </a:xfrm>
          <a:prstGeom prst="rect">
            <a:avLst/>
          </a:prstGeom>
          <a:noFill/>
          <a:ln>
            <a:noFill/>
          </a:ln>
        </p:spPr>
      </p:pic>
    </p:spTree>
    <p:extLst>
      <p:ext uri="{BB962C8B-B14F-4D97-AF65-F5344CB8AC3E}">
        <p14:creationId xmlns:p14="http://schemas.microsoft.com/office/powerpoint/2010/main" val="2178197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XL Theme1">
  <a:themeElements>
    <a:clrScheme name="XL Hybrids">
      <a:dk1>
        <a:srgbClr val="393939"/>
      </a:dk1>
      <a:lt1>
        <a:srgbClr val="FFFFFF"/>
      </a:lt1>
      <a:dk2>
        <a:srgbClr val="393939"/>
      </a:dk2>
      <a:lt2>
        <a:srgbClr val="E57C23"/>
      </a:lt2>
      <a:accent1>
        <a:srgbClr val="F05226"/>
      </a:accent1>
      <a:accent2>
        <a:srgbClr val="B4292E"/>
      </a:accent2>
      <a:accent3>
        <a:srgbClr val="F89822"/>
      </a:accent3>
      <a:accent4>
        <a:srgbClr val="B6BF34"/>
      </a:accent4>
      <a:accent5>
        <a:srgbClr val="838383"/>
      </a:accent5>
      <a:accent6>
        <a:srgbClr val="AEAEAE"/>
      </a:accent6>
      <a:hlink>
        <a:srgbClr val="F89822"/>
      </a:hlink>
      <a:folHlink>
        <a:srgbClr val="F0522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1" charset="0"/>
          </a:defRPr>
        </a:defPPr>
      </a:lstStyle>
    </a:lnDef>
  </a:objectDefaults>
  <a:extraClrSchemeLst>
    <a:extraClrScheme>
      <a:clrScheme name="PresentationLoad 1">
        <a:dk1>
          <a:srgbClr val="000000"/>
        </a:dk1>
        <a:lt1>
          <a:srgbClr val="FFFFFF"/>
        </a:lt1>
        <a:dk2>
          <a:srgbClr val="0061B2"/>
        </a:dk2>
        <a:lt2>
          <a:srgbClr val="FEA501"/>
        </a:lt2>
        <a:accent1>
          <a:srgbClr val="737373"/>
        </a:accent1>
        <a:accent2>
          <a:srgbClr val="919191"/>
        </a:accent2>
        <a:accent3>
          <a:srgbClr val="FFFFFF"/>
        </a:accent3>
        <a:accent4>
          <a:srgbClr val="000000"/>
        </a:accent4>
        <a:accent5>
          <a:srgbClr val="BCBCBC"/>
        </a:accent5>
        <a:accent6>
          <a:srgbClr val="838383"/>
        </a:accent6>
        <a:hlink>
          <a:srgbClr val="AEAEAE"/>
        </a:hlink>
        <a:folHlink>
          <a:srgbClr val="C9C9C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XL Theme1" id="{DAB10689-2F10-4C4A-8F2E-14CFFDE167F2}" vid="{D9F89814-D34C-B041-A1BA-0AEC326C752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1059</TotalTime>
  <Words>1650</Words>
  <Application>Microsoft Office PowerPoint</Application>
  <PresentationFormat>On-screen Show (4:3)</PresentationFormat>
  <Paragraphs>306</Paragraphs>
  <Slides>22</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MS PGothic</vt:lpstr>
      <vt:lpstr>MS PGothic</vt:lpstr>
      <vt:lpstr>新細明體</vt:lpstr>
      <vt:lpstr>Arial</vt:lpstr>
      <vt:lpstr>Calibri</vt:lpstr>
      <vt:lpstr>Century Gothic</vt:lpstr>
      <vt:lpstr>Microsoft Sans Serif</vt:lpstr>
      <vt:lpstr>Questrial</vt:lpstr>
      <vt:lpstr>Rockwell</vt:lpstr>
      <vt:lpstr>Source Sans Pro Semibold</vt:lpstr>
      <vt:lpstr>Symbol</vt:lpstr>
      <vt:lpstr>Tw Cen MT</vt:lpstr>
      <vt:lpstr>Wingdings</vt:lpstr>
      <vt:lpstr>1_Office Theme</vt:lpstr>
      <vt:lpstr>XL Theme1</vt:lpstr>
      <vt:lpstr>2_Office Theme</vt:lpstr>
      <vt:lpstr>Purchasing Programs &amp; Funding Opportunities How to Transition Your Fleet to Alternative Fuels </vt:lpstr>
      <vt:lpstr>MAPC: ABOUT US</vt:lpstr>
      <vt:lpstr>MAPC: CLEAN ENERGY</vt:lpstr>
      <vt:lpstr>MAPC: GROUP PURCHASING</vt:lpstr>
      <vt:lpstr>FLEETS FOR THE FUTURE</vt:lpstr>
      <vt:lpstr>PROGRAM PARTNERS</vt:lpstr>
      <vt:lpstr>VEH102 SERVICE CATEGORIES </vt:lpstr>
      <vt:lpstr>MAPC’s Green Mobility</vt:lpstr>
      <vt:lpstr>OPPORTUNITY IDENTIFICATION</vt:lpstr>
      <vt:lpstr>VEHICLE TYPES</vt:lpstr>
      <vt:lpstr>VEHICLE TYPES</vt:lpstr>
      <vt:lpstr>PROCESS &amp; TIMELINE</vt:lpstr>
      <vt:lpstr>ELIGIBLE ENTITIES</vt:lpstr>
      <vt:lpstr>GROUP PURCHASE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Metropolitan Area Planning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Aki, Megan</dc:creator>
  <cp:lastModifiedBy>Peterson, Cameron</cp:lastModifiedBy>
  <cp:revision>59</cp:revision>
  <cp:lastPrinted>2017-06-21T16:25:52Z</cp:lastPrinted>
  <dcterms:created xsi:type="dcterms:W3CDTF">2017-06-20T14:36:27Z</dcterms:created>
  <dcterms:modified xsi:type="dcterms:W3CDTF">2017-09-28T18:18:19Z</dcterms:modified>
</cp:coreProperties>
</file>